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embeddedFontLst>
    <p:embeddedFont>
      <p:font typeface="Helvetica Neue" panose="020B0604020202020204" charset="0"/>
      <p:regular r:id="rId13"/>
      <p:bold r:id="rId14"/>
      <p:italic r:id="rId15"/>
      <p:boldItalic r:id="rId16"/>
    </p:embeddedFont>
    <p:embeddedFont>
      <p:font typeface="Helvetica Neue Light"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
      <p:font typeface="Source Serif Pro"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0oqfSSiaZfiERmUpGjA4iWoLW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936b25646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936b25646_0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6" name="Google Shape;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9" name="Google Shape;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 name="Google Shape;1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936b25646_0_10"/>
          <p:cNvSpPr txBox="1">
            <a:spLocks noGrp="1"/>
          </p:cNvSpPr>
          <p:nvPr>
            <p:ph type="title"/>
          </p:nvPr>
        </p:nvSpPr>
        <p:spPr>
          <a:xfrm>
            <a:off x="2065250" y="5603800"/>
            <a:ext cx="20828100" cy="1917600"/>
          </a:xfrm>
          <a:prstGeom prst="rect">
            <a:avLst/>
          </a:prstGeom>
        </p:spPr>
        <p:txBody>
          <a:bodyPr spcFirstLastPara="1" wrap="square" lIns="50800" tIns="50800" rIns="50800" bIns="50800" anchor="b" anchorCtr="0">
            <a:noAutofit/>
          </a:bodyPr>
          <a:lstStyle/>
          <a:p>
            <a:pPr marL="0" lvl="0" indent="0" algn="ctr" rtl="0">
              <a:spcBef>
                <a:spcPts val="0"/>
              </a:spcBef>
              <a:spcAft>
                <a:spcPts val="0"/>
              </a:spcAft>
              <a:buNone/>
            </a:pPr>
            <a:r>
              <a:rPr lang="en-US" sz="6400" b="1">
                <a:solidFill>
                  <a:srgbClr val="351C75"/>
                </a:solidFil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p:nvPr/>
        </p:nvSpPr>
        <p:spPr>
          <a:xfrm>
            <a:off x="5452254" y="1945571"/>
            <a:ext cx="16659332" cy="9824858"/>
          </a:xfrm>
          <a:prstGeom prst="rect">
            <a:avLst/>
          </a:prstGeom>
          <a:noFill/>
          <a:ln>
            <a:noFill/>
          </a:ln>
        </p:spPr>
        <p:txBody>
          <a:bodyPr spcFirstLastPara="1" wrap="square" lIns="50800" tIns="50800" rIns="50800" bIns="50800" anchor="t" anchorCtr="0">
            <a:normAutofit/>
          </a:bodyPr>
          <a:lstStyle/>
          <a:p>
            <a:pPr marL="0" lvl="0" indent="0" algn="ctr" rtl="0">
              <a:spcBef>
                <a:spcPts val="0"/>
              </a:spcBef>
              <a:spcAft>
                <a:spcPts val="0"/>
              </a:spcAft>
              <a:buClr>
                <a:schemeClr val="dk1"/>
              </a:buClr>
              <a:buSzPts val="1100"/>
              <a:buFont typeface="Arial"/>
              <a:buNone/>
            </a:pPr>
            <a:r>
              <a:rPr lang="en-US" sz="6400" b="1">
                <a:solidFill>
                  <a:srgbClr val="351C75"/>
                </a:solidFill>
                <a:latin typeface="Helvetica Neue"/>
                <a:ea typeface="Helvetica Neue"/>
                <a:cs typeface="Helvetica Neue"/>
                <a:sym typeface="Helvetica Neue"/>
              </a:rPr>
              <a:t>Cultural and Creative Spaces and Cities </a:t>
            </a:r>
            <a:endParaRPr sz="6400" b="1">
              <a:solidFill>
                <a:srgbClr val="351C75"/>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5040"/>
              <a:buFont typeface="Source Serif Pro"/>
              <a:buNone/>
            </a:pPr>
            <a:endParaRPr sz="5880" b="1">
              <a:solidFill>
                <a:srgbClr val="3A3285"/>
              </a:solidFill>
              <a:latin typeface="Source Serif Pro"/>
              <a:ea typeface="Source Serif Pro"/>
              <a:cs typeface="Source Serif Pro"/>
              <a:sym typeface="Source Serif Pro"/>
            </a:endParaRPr>
          </a:p>
          <a:p>
            <a:pPr marL="457200" marR="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28 month-long Creative Europe project with experimental angle</a:t>
            </a:r>
            <a:endParaRPr sz="5880">
              <a:solidFill>
                <a:srgbClr val="3A3285"/>
              </a:solidFill>
              <a:latin typeface="Source Serif Pro"/>
              <a:ea typeface="Source Serif Pro"/>
              <a:cs typeface="Source Serif Pro"/>
              <a:sym typeface="Source Serif Pro"/>
            </a:endParaRPr>
          </a:p>
          <a:p>
            <a:pPr marL="457200" marR="0" lvl="0" indent="0" algn="l" rtl="0">
              <a:lnSpc>
                <a:spcPct val="80000"/>
              </a:lnSpc>
              <a:spcBef>
                <a:spcPts val="0"/>
              </a:spcBef>
              <a:spcAft>
                <a:spcPts val="0"/>
              </a:spcAft>
              <a:buNone/>
            </a:pPr>
            <a:endParaRPr sz="5880">
              <a:solidFill>
                <a:srgbClr val="3A3285"/>
              </a:solidFill>
              <a:latin typeface="Source Serif Pro"/>
              <a:ea typeface="Source Serif Pro"/>
              <a:cs typeface="Source Serif Pro"/>
              <a:sym typeface="Source Serif Pro"/>
            </a:endParaRPr>
          </a:p>
          <a:p>
            <a:pPr marL="457200" marR="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A culture of commons as our political vision for EU project</a:t>
            </a:r>
            <a:endParaRPr sz="5880">
              <a:solidFill>
                <a:srgbClr val="3A3285"/>
              </a:solidFill>
              <a:latin typeface="Source Serif Pro"/>
              <a:ea typeface="Source Serif Pro"/>
              <a:cs typeface="Source Serif Pro"/>
              <a:sym typeface="Source Serif Pro"/>
            </a:endParaRPr>
          </a:p>
          <a:p>
            <a:pPr marL="457200" marR="0" lvl="0" indent="0" algn="l" rtl="0">
              <a:lnSpc>
                <a:spcPct val="80000"/>
              </a:lnSpc>
              <a:spcBef>
                <a:spcPts val="0"/>
              </a:spcBef>
              <a:spcAft>
                <a:spcPts val="0"/>
              </a:spcAft>
              <a:buNone/>
            </a:pPr>
            <a:endParaRPr sz="5880">
              <a:solidFill>
                <a:srgbClr val="3A3285"/>
              </a:solidFill>
              <a:latin typeface="Source Serif Pro"/>
              <a:ea typeface="Source Serif Pro"/>
              <a:cs typeface="Source Serif Pro"/>
              <a:sym typeface="Source Serif Pro"/>
            </a:endParaRPr>
          </a:p>
          <a:p>
            <a:pPr marL="457200" marR="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How could community-led organizations contribute to create public policies and how could they become responsible for their implementation?</a:t>
            </a:r>
            <a:endParaRPr sz="588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5880" b="1">
              <a:solidFill>
                <a:srgbClr val="3A3285"/>
              </a:solidFill>
              <a:latin typeface="Source Serif Pro"/>
              <a:ea typeface="Source Serif Pro"/>
              <a:cs typeface="Source Serif Pro"/>
              <a:sym typeface="Source Serif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15368075" y="1988075"/>
            <a:ext cx="8653200" cy="9360600"/>
          </a:xfrm>
          <a:prstGeom prst="rect">
            <a:avLst/>
          </a:prstGeom>
          <a:noFill/>
          <a:ln>
            <a:noFill/>
          </a:ln>
        </p:spPr>
        <p:txBody>
          <a:bodyPr spcFirstLastPara="1" wrap="square" lIns="50800" tIns="50800" rIns="50800" bIns="50800" anchor="t" anchorCtr="0">
            <a:normAutofit/>
          </a:bodyPr>
          <a:lstStyle/>
          <a:p>
            <a:pPr marL="457200" lvl="0" indent="-603250" algn="l" rtl="0">
              <a:lnSpc>
                <a:spcPct val="150000"/>
              </a:lnSpc>
              <a:spcBef>
                <a:spcPts val="0"/>
              </a:spcBef>
              <a:spcAft>
                <a:spcPts val="0"/>
              </a:spcAft>
              <a:buClr>
                <a:srgbClr val="FF0000"/>
              </a:buClr>
              <a:buSzPts val="5900"/>
              <a:buFont typeface="Helvetica Neue"/>
              <a:buAutoNum type="arabicPeriod"/>
            </a:pPr>
            <a:r>
              <a:rPr lang="en-US" sz="5900" b="1">
                <a:solidFill>
                  <a:srgbClr val="FF0000"/>
                </a:solidFill>
                <a:latin typeface="Helvetica Neue"/>
                <a:ea typeface="Helvetica Neue"/>
                <a:cs typeface="Helvetica Neue"/>
                <a:sym typeface="Helvetica Neue"/>
              </a:rPr>
              <a:t>Kaapeli - </a:t>
            </a:r>
            <a:r>
              <a:rPr lang="en-US" sz="5900">
                <a:solidFill>
                  <a:srgbClr val="FF0000"/>
                </a:solidFill>
                <a:latin typeface="Helvetica Neue"/>
                <a:ea typeface="Helvetica Neue"/>
                <a:cs typeface="Helvetica Neue"/>
                <a:sym typeface="Helvetica Neue"/>
              </a:rPr>
              <a:t>FI</a:t>
            </a:r>
            <a:endParaRPr sz="5900">
              <a:solidFill>
                <a:srgbClr val="FF0000"/>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rgbClr val="B309E6"/>
              </a:buClr>
              <a:buSzPts val="5900"/>
              <a:buFont typeface="Helvetica Neue"/>
              <a:buAutoNum type="arabicPeriod"/>
            </a:pPr>
            <a:r>
              <a:rPr lang="en-US" sz="5900" b="1">
                <a:solidFill>
                  <a:srgbClr val="B309E6"/>
                </a:solidFill>
                <a:latin typeface="Helvetica Neue"/>
                <a:ea typeface="Helvetica Neue"/>
                <a:cs typeface="Helvetica Neue"/>
                <a:sym typeface="Helvetica Neue"/>
              </a:rPr>
              <a:t>Lund - </a:t>
            </a:r>
            <a:r>
              <a:rPr lang="en-US" sz="5900">
                <a:solidFill>
                  <a:srgbClr val="B309E6"/>
                </a:solidFill>
                <a:latin typeface="Helvetica Neue"/>
                <a:ea typeface="Helvetica Neue"/>
                <a:cs typeface="Helvetica Neue"/>
                <a:sym typeface="Helvetica Neue"/>
              </a:rPr>
              <a:t>SE</a:t>
            </a:r>
            <a:endParaRPr sz="5900">
              <a:solidFill>
                <a:srgbClr val="B309E6"/>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rgbClr val="21761F"/>
              </a:buClr>
              <a:buSzPts val="5900"/>
              <a:buFont typeface="Helvetica Neue"/>
              <a:buAutoNum type="arabicPeriod"/>
            </a:pPr>
            <a:r>
              <a:rPr lang="en-US" sz="5900" b="1">
                <a:solidFill>
                  <a:srgbClr val="21761F"/>
                </a:solidFill>
                <a:latin typeface="Helvetica Neue"/>
                <a:ea typeface="Helvetica Neue"/>
                <a:cs typeface="Helvetica Neue"/>
                <a:sym typeface="Helvetica Neue"/>
              </a:rPr>
              <a:t>Skane Region - </a:t>
            </a:r>
            <a:r>
              <a:rPr lang="en-US" sz="5900">
                <a:solidFill>
                  <a:srgbClr val="21761F"/>
                </a:solidFill>
                <a:latin typeface="Helvetica Neue"/>
                <a:ea typeface="Helvetica Neue"/>
                <a:cs typeface="Helvetica Neue"/>
                <a:sym typeface="Helvetica Neue"/>
              </a:rPr>
              <a:t>SE</a:t>
            </a:r>
            <a:endParaRPr sz="5900">
              <a:solidFill>
                <a:srgbClr val="21761F"/>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chemeClr val="accent6"/>
              </a:buClr>
              <a:buSzPts val="5900"/>
              <a:buFont typeface="Helvetica Neue"/>
              <a:buAutoNum type="arabicPeriod"/>
            </a:pPr>
            <a:r>
              <a:rPr lang="en-US" sz="5900" b="1">
                <a:solidFill>
                  <a:schemeClr val="accent6"/>
                </a:solidFill>
                <a:latin typeface="Helvetica Neue"/>
                <a:ea typeface="Helvetica Neue"/>
                <a:cs typeface="Helvetica Neue"/>
                <a:sym typeface="Helvetica Neue"/>
              </a:rPr>
              <a:t>Cike - </a:t>
            </a:r>
            <a:r>
              <a:rPr lang="en-US" sz="5900">
                <a:solidFill>
                  <a:schemeClr val="accent6"/>
                </a:solidFill>
                <a:latin typeface="Helvetica Neue"/>
                <a:ea typeface="Helvetica Neue"/>
                <a:cs typeface="Helvetica Neue"/>
                <a:sym typeface="Helvetica Neue"/>
              </a:rPr>
              <a:t>SK</a:t>
            </a:r>
            <a:endParaRPr sz="5900">
              <a:solidFill>
                <a:schemeClr val="accent6"/>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rgbClr val="FF9900"/>
              </a:buClr>
              <a:buSzPts val="5900"/>
              <a:buFont typeface="Helvetica Neue"/>
              <a:buAutoNum type="arabicPeriod"/>
            </a:pPr>
            <a:r>
              <a:rPr lang="en-US" sz="5900" b="1">
                <a:solidFill>
                  <a:srgbClr val="FF9900"/>
                </a:solidFill>
                <a:latin typeface="Helvetica Neue"/>
                <a:ea typeface="Helvetica Neue"/>
                <a:cs typeface="Helvetica Neue"/>
                <a:sym typeface="Helvetica Neue"/>
              </a:rPr>
              <a:t>Ambasada - </a:t>
            </a:r>
            <a:r>
              <a:rPr lang="en-US" sz="5900">
                <a:solidFill>
                  <a:srgbClr val="FF9900"/>
                </a:solidFill>
                <a:latin typeface="Helvetica Neue"/>
                <a:ea typeface="Helvetica Neue"/>
                <a:cs typeface="Helvetica Neue"/>
                <a:sym typeface="Helvetica Neue"/>
              </a:rPr>
              <a:t>RO</a:t>
            </a:r>
            <a:endParaRPr sz="5900">
              <a:solidFill>
                <a:srgbClr val="FF9900"/>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chemeClr val="hlink"/>
              </a:buClr>
              <a:buSzPts val="5900"/>
              <a:buFont typeface="Helvetica Neue"/>
              <a:buAutoNum type="arabicPeriod"/>
            </a:pPr>
            <a:r>
              <a:rPr lang="en-US" sz="5900" b="1">
                <a:solidFill>
                  <a:schemeClr val="hlink"/>
                </a:solidFill>
                <a:latin typeface="Helvetica Neue"/>
                <a:ea typeface="Helvetica Neue"/>
                <a:cs typeface="Helvetica Neue"/>
                <a:sym typeface="Helvetica Neue"/>
              </a:rPr>
              <a:t>CoboiLab - </a:t>
            </a:r>
            <a:r>
              <a:rPr lang="en-US" sz="5900">
                <a:solidFill>
                  <a:schemeClr val="hlink"/>
                </a:solidFill>
                <a:latin typeface="Helvetica Neue"/>
                <a:ea typeface="Helvetica Neue"/>
                <a:cs typeface="Helvetica Neue"/>
                <a:sym typeface="Helvetica Neue"/>
              </a:rPr>
              <a:t>ES</a:t>
            </a:r>
            <a:endParaRPr sz="5900">
              <a:solidFill>
                <a:schemeClr val="hlink"/>
              </a:solidFill>
              <a:latin typeface="Helvetica Neue"/>
              <a:ea typeface="Helvetica Neue"/>
              <a:cs typeface="Helvetica Neue"/>
              <a:sym typeface="Helvetica Neue"/>
            </a:endParaRPr>
          </a:p>
          <a:p>
            <a:pPr marL="457200" lvl="0" indent="-603250" algn="l" rtl="0">
              <a:lnSpc>
                <a:spcPct val="150000"/>
              </a:lnSpc>
              <a:spcBef>
                <a:spcPts val="0"/>
              </a:spcBef>
              <a:spcAft>
                <a:spcPts val="0"/>
              </a:spcAft>
              <a:buClr>
                <a:srgbClr val="D1F014"/>
              </a:buClr>
              <a:buSzPts val="5900"/>
              <a:buFont typeface="Helvetica Neue"/>
              <a:buAutoNum type="arabicPeriod"/>
            </a:pPr>
            <a:r>
              <a:rPr lang="en-US" sz="5900" b="1">
                <a:solidFill>
                  <a:srgbClr val="D1F014"/>
                </a:solidFill>
                <a:latin typeface="Helvetica Neue"/>
                <a:ea typeface="Helvetica Neue"/>
                <a:cs typeface="Helvetica Neue"/>
                <a:sym typeface="Helvetica Neue"/>
              </a:rPr>
              <a:t>Hablarenarte -</a:t>
            </a:r>
            <a:r>
              <a:rPr lang="en-US" sz="5900">
                <a:solidFill>
                  <a:srgbClr val="D1F014"/>
                </a:solidFill>
                <a:latin typeface="Helvetica Neue"/>
                <a:ea typeface="Helvetica Neue"/>
                <a:cs typeface="Helvetica Neue"/>
                <a:sym typeface="Helvetica Neue"/>
              </a:rPr>
              <a:t> ES </a:t>
            </a:r>
            <a:endParaRPr sz="5900">
              <a:solidFill>
                <a:srgbClr val="D1F014"/>
              </a:solidFill>
              <a:latin typeface="Helvetica Neue"/>
              <a:ea typeface="Helvetica Neue"/>
              <a:cs typeface="Helvetica Neue"/>
              <a:sym typeface="Helvetica Neue"/>
            </a:endParaRPr>
          </a:p>
        </p:txBody>
      </p:sp>
      <p:pic>
        <p:nvPicPr>
          <p:cNvPr id="72" name="Google Shape;72;p4"/>
          <p:cNvPicPr preferRelativeResize="0"/>
          <p:nvPr/>
        </p:nvPicPr>
        <p:blipFill rotWithShape="1">
          <a:blip r:embed="rId3">
            <a:alphaModFix/>
          </a:blip>
          <a:srcRect r="30623"/>
          <a:stretch/>
        </p:blipFill>
        <p:spPr>
          <a:xfrm>
            <a:off x="4587975" y="1639501"/>
            <a:ext cx="9564550" cy="11024325"/>
          </a:xfrm>
          <a:prstGeom prst="rect">
            <a:avLst/>
          </a:prstGeom>
          <a:noFill/>
          <a:ln>
            <a:noFill/>
          </a:ln>
        </p:spPr>
      </p:pic>
      <p:sp>
        <p:nvSpPr>
          <p:cNvPr id="73" name="Google Shape;73;p4"/>
          <p:cNvSpPr txBox="1"/>
          <p:nvPr/>
        </p:nvSpPr>
        <p:spPr>
          <a:xfrm>
            <a:off x="8151025" y="217925"/>
            <a:ext cx="13285200" cy="122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3A3285"/>
              </a:buClr>
              <a:buSzPts val="4800"/>
              <a:buFont typeface="Lato Light"/>
              <a:buNone/>
            </a:pPr>
            <a:r>
              <a:rPr lang="en-US" sz="7100" b="1">
                <a:solidFill>
                  <a:srgbClr val="351C75"/>
                </a:solidFill>
                <a:latin typeface="Helvetica Neue"/>
                <a:ea typeface="Helvetica Neue"/>
                <a:cs typeface="Helvetica Neue"/>
                <a:sym typeface="Helvetica Neue"/>
              </a:rPr>
              <a:t>The 7 Urban Labs</a:t>
            </a:r>
            <a:endParaRPr sz="7100" b="1">
              <a:solidFill>
                <a:srgbClr val="351C75"/>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ctrTitle" idx="4294967295"/>
          </p:nvPr>
        </p:nvSpPr>
        <p:spPr>
          <a:xfrm>
            <a:off x="5495981" y="714600"/>
            <a:ext cx="16553400" cy="2610000"/>
          </a:xfrm>
          <a:prstGeom prst="rect">
            <a:avLst/>
          </a:prstGeom>
          <a:noFill/>
          <a:ln>
            <a:noFill/>
          </a:ln>
        </p:spPr>
        <p:txBody>
          <a:bodyPr spcFirstLastPara="1" wrap="square" lIns="50800" tIns="50800" rIns="50800" bIns="50800" anchor="t" anchorCtr="0">
            <a:normAutofit/>
          </a:bodyPr>
          <a:lstStyle/>
          <a:p>
            <a:pPr marL="0" lvl="0" indent="0" algn="ctr" rtl="0">
              <a:lnSpc>
                <a:spcPct val="90000"/>
              </a:lnSpc>
              <a:spcBef>
                <a:spcPts val="0"/>
              </a:spcBef>
              <a:spcAft>
                <a:spcPts val="0"/>
              </a:spcAft>
              <a:buClr>
                <a:schemeClr val="dk1"/>
              </a:buClr>
              <a:buSzPts val="1100"/>
              <a:buFont typeface="Arial"/>
              <a:buNone/>
            </a:pPr>
            <a:r>
              <a:rPr lang="en-US" sz="7100" b="1">
                <a:solidFill>
                  <a:srgbClr val="3A3285"/>
                </a:solidFill>
              </a:rPr>
              <a:t>A value-based approach</a:t>
            </a:r>
            <a:endParaRPr sz="7100" b="1">
              <a:solidFill>
                <a:srgbClr val="3A3285"/>
              </a:solidFill>
            </a:endParaRPr>
          </a:p>
          <a:p>
            <a:pPr marL="0" lvl="0" indent="0" algn="ctr" rtl="0">
              <a:lnSpc>
                <a:spcPct val="90000"/>
              </a:lnSpc>
              <a:spcBef>
                <a:spcPts val="0"/>
              </a:spcBef>
              <a:spcAft>
                <a:spcPts val="0"/>
              </a:spcAft>
              <a:buClr>
                <a:schemeClr val="dk1"/>
              </a:buClr>
              <a:buSzPts val="1100"/>
              <a:buFont typeface="Arial"/>
              <a:buNone/>
            </a:pPr>
            <a:endParaRPr sz="2800" b="1">
              <a:solidFill>
                <a:schemeClr val="dk1"/>
              </a:solidFill>
            </a:endParaRPr>
          </a:p>
          <a:p>
            <a:pPr marL="0" marR="0" lvl="0" indent="0" algn="l" rtl="0">
              <a:lnSpc>
                <a:spcPct val="100000"/>
              </a:lnSpc>
              <a:spcBef>
                <a:spcPts val="0"/>
              </a:spcBef>
              <a:spcAft>
                <a:spcPts val="0"/>
              </a:spcAft>
              <a:buClr>
                <a:srgbClr val="3A3285"/>
              </a:buClr>
              <a:buSzPts val="5280"/>
              <a:buFont typeface="Source Serif Pro"/>
              <a:buNone/>
            </a:pPr>
            <a:endParaRPr sz="3580" b="1">
              <a:solidFill>
                <a:srgbClr val="3A3285"/>
              </a:solidFill>
              <a:latin typeface="Source Serif Pro"/>
              <a:ea typeface="Source Serif Pro"/>
              <a:cs typeface="Source Serif Pro"/>
              <a:sym typeface="Source Serif Pro"/>
            </a:endParaRPr>
          </a:p>
        </p:txBody>
      </p:sp>
      <p:sp>
        <p:nvSpPr>
          <p:cNvPr id="79" name="Google Shape;79;p5"/>
          <p:cNvSpPr txBox="1">
            <a:spLocks noGrp="1"/>
          </p:cNvSpPr>
          <p:nvPr>
            <p:ph type="subTitle" idx="4294967295"/>
          </p:nvPr>
        </p:nvSpPr>
        <p:spPr>
          <a:xfrm>
            <a:off x="5136906" y="2877690"/>
            <a:ext cx="16553400" cy="1587600"/>
          </a:xfrm>
          <a:prstGeom prst="rect">
            <a:avLst/>
          </a:prstGeom>
          <a:noFill/>
          <a:ln>
            <a:noFill/>
          </a:ln>
        </p:spPr>
        <p:txBody>
          <a:bodyPr spcFirstLastPara="1" wrap="square" lIns="50800" tIns="50800" rIns="50800" bIns="50800" anchor="t" anchorCtr="0">
            <a:normAutofit/>
          </a:bodyPr>
          <a:lstStyle/>
          <a:p>
            <a:pPr marL="457200" lvl="0" indent="0" algn="l" rtl="0">
              <a:lnSpc>
                <a:spcPct val="80000"/>
              </a:lnSpc>
              <a:spcBef>
                <a:spcPts val="0"/>
              </a:spcBef>
              <a:spcAft>
                <a:spcPts val="0"/>
              </a:spcAft>
              <a:buNone/>
            </a:pPr>
            <a:endParaRPr sz="5880" b="1">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A “Charter of principles”: a shared vision as the starting point</a:t>
            </a:r>
            <a:endParaRPr sz="5880">
              <a:solidFill>
                <a:srgbClr val="3A3285"/>
              </a:solidFill>
              <a:latin typeface="Source Serif Pro"/>
              <a:ea typeface="Source Serif Pro"/>
              <a:cs typeface="Source Serif Pro"/>
              <a:sym typeface="Source Serif Pro"/>
            </a:endParaRPr>
          </a:p>
          <a:p>
            <a:pPr marL="457200" lvl="0" indent="0" algn="l" rtl="0">
              <a:lnSpc>
                <a:spcPct val="80000"/>
              </a:lnSpc>
              <a:spcBef>
                <a:spcPts val="0"/>
              </a:spcBef>
              <a:spcAft>
                <a:spcPts val="0"/>
              </a:spcAft>
              <a:buNone/>
            </a:pP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Indicators based on values of the charter, fostering understanding, not evaluating</a:t>
            </a:r>
            <a:endParaRPr sz="5880">
              <a:solidFill>
                <a:srgbClr val="3A3285"/>
              </a:solidFill>
              <a:latin typeface="Source Serif Pro"/>
              <a:ea typeface="Source Serif Pro"/>
              <a:cs typeface="Source Serif Pro"/>
              <a:sym typeface="Source Serif Pro"/>
            </a:endParaRPr>
          </a:p>
          <a:p>
            <a:pPr marL="457200" lvl="0" indent="0" algn="l" rtl="0">
              <a:lnSpc>
                <a:spcPct val="80000"/>
              </a:lnSpc>
              <a:spcBef>
                <a:spcPts val="0"/>
              </a:spcBef>
              <a:spcAft>
                <a:spcPts val="0"/>
              </a:spcAft>
              <a:buNone/>
            </a:pP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Peer-to-peer exchanges and mutual learning</a:t>
            </a:r>
            <a:endParaRPr sz="5400" i="1">
              <a:solidFill>
                <a:schemeClr val="dk1"/>
              </a:solidFill>
            </a:endParaRPr>
          </a:p>
          <a:p>
            <a:pPr marL="0" marR="0" lvl="0" indent="0" algn="l" rtl="0">
              <a:lnSpc>
                <a:spcPct val="100000"/>
              </a:lnSpc>
              <a:spcBef>
                <a:spcPts val="0"/>
              </a:spcBef>
              <a:spcAft>
                <a:spcPts val="0"/>
              </a:spcAft>
              <a:buClr>
                <a:srgbClr val="3A3285"/>
              </a:buClr>
              <a:buSzPts val="4275"/>
              <a:buFont typeface="Source Serif Pro"/>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ctrTitle" idx="4294967295"/>
          </p:nvPr>
        </p:nvSpPr>
        <p:spPr>
          <a:xfrm>
            <a:off x="5518700" y="1049471"/>
            <a:ext cx="17729100" cy="1587600"/>
          </a:xfrm>
          <a:prstGeom prst="rect">
            <a:avLst/>
          </a:prstGeom>
          <a:noFill/>
          <a:ln>
            <a:noFill/>
          </a:ln>
        </p:spPr>
        <p:txBody>
          <a:bodyPr spcFirstLastPara="1" wrap="square" lIns="50800" tIns="50800" rIns="50800" bIns="50800" anchor="t" anchorCtr="0">
            <a:normAutofit/>
          </a:bodyPr>
          <a:lstStyle/>
          <a:p>
            <a:pPr marL="0" lvl="0" indent="0" algn="ctr" rtl="0">
              <a:spcBef>
                <a:spcPts val="0"/>
              </a:spcBef>
              <a:spcAft>
                <a:spcPts val="0"/>
              </a:spcAft>
              <a:buClr>
                <a:srgbClr val="3A3285"/>
              </a:buClr>
              <a:buSzPts val="4800"/>
              <a:buFont typeface="Lato Light"/>
              <a:buNone/>
            </a:pPr>
            <a:r>
              <a:rPr lang="en-US" sz="7100" b="1">
                <a:solidFill>
                  <a:srgbClr val="351C75"/>
                </a:solidFill>
              </a:rPr>
              <a:t>The common questions</a:t>
            </a:r>
            <a:endParaRPr sz="7100" b="1">
              <a:solidFill>
                <a:srgbClr val="351C75"/>
              </a:solidFill>
            </a:endParaRPr>
          </a:p>
          <a:p>
            <a:pPr marL="0" lvl="0" indent="0" algn="l" rtl="0">
              <a:spcBef>
                <a:spcPts val="0"/>
              </a:spcBef>
              <a:spcAft>
                <a:spcPts val="0"/>
              </a:spcAft>
              <a:buNone/>
            </a:pPr>
            <a:endParaRPr sz="1400"/>
          </a:p>
          <a:p>
            <a:pPr marL="0" marR="0" lvl="0" indent="0" algn="l" rtl="0">
              <a:lnSpc>
                <a:spcPct val="100000"/>
              </a:lnSpc>
              <a:spcBef>
                <a:spcPts val="0"/>
              </a:spcBef>
              <a:spcAft>
                <a:spcPts val="0"/>
              </a:spcAft>
              <a:buClr>
                <a:srgbClr val="3A3285"/>
              </a:buClr>
              <a:buSzPts val="5280"/>
              <a:buFont typeface="Source Serif Pro"/>
              <a:buNone/>
            </a:pPr>
            <a:endParaRPr/>
          </a:p>
        </p:txBody>
      </p:sp>
      <p:sp>
        <p:nvSpPr>
          <p:cNvPr id="85" name="Google Shape;85;p6"/>
          <p:cNvSpPr txBox="1">
            <a:spLocks noGrp="1"/>
          </p:cNvSpPr>
          <p:nvPr>
            <p:ph type="subTitle" idx="4294967295"/>
          </p:nvPr>
        </p:nvSpPr>
        <p:spPr>
          <a:xfrm>
            <a:off x="5538159" y="4385715"/>
            <a:ext cx="15986213"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3870"/>
              <a:buFont typeface="Source Serif Pro"/>
              <a:buNone/>
            </a:pPr>
            <a:endParaRPr sz="4800" b="0" i="0" u="none" strike="noStrike" cap="none">
              <a:solidFill>
                <a:srgbClr val="000000"/>
              </a:solidFill>
              <a:latin typeface="Helvetica Neue"/>
              <a:ea typeface="Helvetica Neue"/>
              <a:cs typeface="Helvetica Neue"/>
              <a:sym typeface="Helvetica Neue"/>
            </a:endParaRPr>
          </a:p>
        </p:txBody>
      </p:sp>
      <p:pic>
        <p:nvPicPr>
          <p:cNvPr id="86" name="Google Shape;86;p6"/>
          <p:cNvPicPr preferRelativeResize="0"/>
          <p:nvPr/>
        </p:nvPicPr>
        <p:blipFill>
          <a:blip r:embed="rId3">
            <a:alphaModFix/>
          </a:blip>
          <a:stretch>
            <a:fillRect/>
          </a:stretch>
        </p:blipFill>
        <p:spPr>
          <a:xfrm>
            <a:off x="4585275" y="2637075"/>
            <a:ext cx="19165201" cy="10766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rgbClr val="3A3285"/>
              </a:buClr>
              <a:buSzPts val="4800"/>
              <a:buFont typeface="Lato Light"/>
              <a:buNone/>
            </a:pPr>
            <a:r>
              <a:rPr lang="en-US" sz="6400" b="1">
                <a:solidFill>
                  <a:srgbClr val="351C75"/>
                </a:solidFill>
              </a:rPr>
              <a:t>Why ‘homes of commons’?</a:t>
            </a:r>
            <a:endParaRPr sz="4800" b="1">
              <a:solidFill>
                <a:schemeClr val="dk1"/>
              </a:solidFill>
            </a:endParaRPr>
          </a:p>
          <a:p>
            <a:pPr marL="0" marR="0" lvl="0" indent="0" algn="l" rtl="0">
              <a:lnSpc>
                <a:spcPct val="100000"/>
              </a:lnSpc>
              <a:spcBef>
                <a:spcPts val="0"/>
              </a:spcBef>
              <a:spcAft>
                <a:spcPts val="0"/>
              </a:spcAft>
              <a:buClr>
                <a:srgbClr val="3A3285"/>
              </a:buClr>
              <a:buSzPts val="5280"/>
              <a:buFont typeface="Source Serif Pro"/>
              <a:buNone/>
            </a:pPr>
            <a:endParaRPr sz="3580" b="1">
              <a:solidFill>
                <a:srgbClr val="3A3285"/>
              </a:solidFill>
              <a:latin typeface="Source Serif Pro"/>
              <a:ea typeface="Source Serif Pro"/>
              <a:cs typeface="Source Serif Pro"/>
              <a:sym typeface="Source Serif Pro"/>
            </a:endParaRPr>
          </a:p>
        </p:txBody>
      </p:sp>
      <p:sp>
        <p:nvSpPr>
          <p:cNvPr id="92" name="Google Shape;92;p7"/>
          <p:cNvSpPr txBox="1">
            <a:spLocks noGrp="1"/>
          </p:cNvSpPr>
          <p:nvPr>
            <p:ph type="subTitle" idx="4294967295"/>
          </p:nvPr>
        </p:nvSpPr>
        <p:spPr>
          <a:xfrm>
            <a:off x="5136906" y="2877690"/>
            <a:ext cx="16553400" cy="1587600"/>
          </a:xfrm>
          <a:prstGeom prst="rect">
            <a:avLst/>
          </a:prstGeom>
          <a:noFill/>
          <a:ln>
            <a:noFill/>
          </a:ln>
        </p:spPr>
        <p:txBody>
          <a:bodyPr spcFirstLastPara="1" wrap="square" lIns="50800" tIns="50800" rIns="50800" bIns="50800" anchor="t" anchorCtr="0">
            <a:noAutofit/>
          </a:bodyPr>
          <a:lstStyle/>
          <a:p>
            <a:pPr marL="0" lvl="0" indent="0" algn="l" rtl="0">
              <a:lnSpc>
                <a:spcPct val="80000"/>
              </a:lnSpc>
              <a:spcBef>
                <a:spcPts val="0"/>
              </a:spcBef>
              <a:spcAft>
                <a:spcPts val="0"/>
              </a:spcAft>
              <a:buNone/>
            </a:pPr>
            <a:r>
              <a:rPr lang="en-US" sz="5880">
                <a:solidFill>
                  <a:srgbClr val="3A3285"/>
                </a:solidFill>
                <a:latin typeface="Source Serif Pro"/>
                <a:ea typeface="Source Serif Pro"/>
                <a:cs typeface="Source Serif Pro"/>
                <a:sym typeface="Source Serif Pro"/>
              </a:rPr>
              <a:t>After the outbreak of Covid-19: </a:t>
            </a:r>
            <a:endParaRPr sz="5880">
              <a:solidFill>
                <a:srgbClr val="3A3285"/>
              </a:solidFill>
              <a:latin typeface="Source Serif Pro"/>
              <a:ea typeface="Source Serif Pro"/>
              <a:cs typeface="Source Serif Pro"/>
              <a:sym typeface="Source Serif Pro"/>
            </a:endParaRPr>
          </a:p>
          <a:p>
            <a:pPr marL="0" lvl="0" indent="0" algn="l" rtl="0">
              <a:lnSpc>
                <a:spcPct val="80000"/>
              </a:lnSpc>
              <a:spcBef>
                <a:spcPts val="0"/>
              </a:spcBef>
              <a:spcAft>
                <a:spcPts val="0"/>
              </a:spcAft>
              <a:buNone/>
            </a:pP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urgency to learn from local solidarity initiatives</a:t>
            </a: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need to change relationship between the EU and local level</a:t>
            </a: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re-center the CCSC recommendations</a:t>
            </a:r>
            <a:endParaRPr sz="5880">
              <a:solidFill>
                <a:srgbClr val="3A3285"/>
              </a:solidFill>
              <a:latin typeface="Source Serif Pro"/>
              <a:ea typeface="Source Serif Pro"/>
              <a:cs typeface="Source Serif Pro"/>
              <a:sym typeface="Source Serif Pro"/>
            </a:endParaRPr>
          </a:p>
          <a:p>
            <a:pPr marL="457200" lvl="0" indent="-601980" algn="l" rtl="0">
              <a:lnSpc>
                <a:spcPct val="80000"/>
              </a:lnSpc>
              <a:spcBef>
                <a:spcPts val="0"/>
              </a:spcBef>
              <a:spcAft>
                <a:spcPts val="0"/>
              </a:spcAft>
              <a:buClr>
                <a:srgbClr val="3A3285"/>
              </a:buClr>
              <a:buSzPts val="5880"/>
              <a:buFont typeface="Source Serif Pro"/>
              <a:buChar char="●"/>
            </a:pPr>
            <a:r>
              <a:rPr lang="en-US" sz="5880">
                <a:solidFill>
                  <a:srgbClr val="3A3285"/>
                </a:solidFill>
                <a:latin typeface="Source Serif Pro"/>
                <a:ea typeface="Source Serif Pro"/>
                <a:cs typeface="Source Serif Pro"/>
                <a:sym typeface="Source Serif Pro"/>
              </a:rPr>
              <a:t>focus the CCSC policy event around imagining new spaces of encounter between policy-makers, cultural workers and citizens</a:t>
            </a:r>
            <a:endParaRPr sz="5880">
              <a:solidFill>
                <a:srgbClr val="3A3285"/>
              </a:solidFill>
              <a:latin typeface="Source Serif Pro"/>
              <a:ea typeface="Source Serif Pro"/>
              <a:cs typeface="Source Serif Pro"/>
              <a:sym typeface="Source Serif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ctrTitle" idx="4294967295"/>
          </p:nvPr>
        </p:nvSpPr>
        <p:spPr>
          <a:xfrm>
            <a:off x="5918831" y="592268"/>
            <a:ext cx="17329200" cy="3374700"/>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rgbClr val="3A3285"/>
              </a:buClr>
              <a:buSzPts val="4800"/>
              <a:buFont typeface="Lato Light"/>
              <a:buNone/>
            </a:pPr>
            <a:r>
              <a:rPr lang="en-US" sz="6400" b="1">
                <a:solidFill>
                  <a:srgbClr val="351C75"/>
                </a:solidFill>
              </a:rPr>
              <a:t>Challenge 1: The commons as ecosystems for culture after Covid-19 </a:t>
            </a:r>
            <a:endParaRPr sz="4800" b="1">
              <a:solidFill>
                <a:schemeClr val="dk1"/>
              </a:solidFill>
            </a:endParaRPr>
          </a:p>
          <a:p>
            <a:pPr marL="0" lvl="0" indent="0" algn="l" rtl="0">
              <a:spcBef>
                <a:spcPts val="0"/>
              </a:spcBef>
              <a:spcAft>
                <a:spcPts val="0"/>
              </a:spcAft>
              <a:buClr>
                <a:srgbClr val="3A3285"/>
              </a:buClr>
              <a:buSzPts val="5280"/>
              <a:buFont typeface="Source Serif Pro"/>
              <a:buNone/>
            </a:pPr>
            <a:endParaRPr sz="3580" b="1">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5160"/>
              <a:buFont typeface="Source Serif Pro"/>
              <a:buNone/>
            </a:pPr>
            <a:br>
              <a:rPr lang="en-US" sz="3580" b="1" i="0" u="none" strike="noStrike" cap="none">
                <a:solidFill>
                  <a:srgbClr val="3A3285"/>
                </a:solidFill>
                <a:latin typeface="Source Serif Pro"/>
                <a:ea typeface="Source Serif Pro"/>
                <a:cs typeface="Source Serif Pro"/>
                <a:sym typeface="Source Serif Pro"/>
              </a:rPr>
            </a:br>
            <a:endParaRPr sz="11200" b="0" i="0" u="none" strike="noStrike" cap="none">
              <a:solidFill>
                <a:srgbClr val="000000"/>
              </a:solidFill>
              <a:latin typeface="Helvetica Neue"/>
              <a:ea typeface="Helvetica Neue"/>
              <a:cs typeface="Helvetica Neue"/>
              <a:sym typeface="Helvetica Neue"/>
            </a:endParaRPr>
          </a:p>
        </p:txBody>
      </p:sp>
      <p:sp>
        <p:nvSpPr>
          <p:cNvPr id="98" name="Google Shape;98;p8"/>
          <p:cNvSpPr txBox="1">
            <a:spLocks noGrp="1"/>
          </p:cNvSpPr>
          <p:nvPr>
            <p:ph type="subTitle" idx="4294967295"/>
          </p:nvPr>
        </p:nvSpPr>
        <p:spPr>
          <a:xfrm>
            <a:off x="4069225" y="2943825"/>
            <a:ext cx="17869500" cy="9823800"/>
          </a:xfrm>
          <a:prstGeom prst="rect">
            <a:avLst/>
          </a:prstGeom>
          <a:noFill/>
          <a:ln>
            <a:noFill/>
          </a:ln>
        </p:spPr>
        <p:txBody>
          <a:bodyPr spcFirstLastPara="1" wrap="square" lIns="50800" tIns="50800" rIns="50800" bIns="50800" anchor="t" anchorCtr="0">
            <a:normAutofit/>
          </a:bodyPr>
          <a:lstStyle/>
          <a:p>
            <a:pPr marL="457200" lvl="0" indent="-500380" algn="l" rtl="0">
              <a:spcBef>
                <a:spcPts val="0"/>
              </a:spcBef>
              <a:spcAft>
                <a:spcPts val="0"/>
              </a:spcAft>
              <a:buClr>
                <a:srgbClr val="3A3285"/>
              </a:buClr>
              <a:buSzPts val="4280"/>
              <a:buFont typeface="Source Serif Pro"/>
              <a:buChar char="•"/>
            </a:pPr>
            <a:r>
              <a:rPr lang="en-US" sz="4280" i="1">
                <a:solidFill>
                  <a:srgbClr val="3A3285"/>
                </a:solidFill>
                <a:latin typeface="Source Serif Pro"/>
                <a:ea typeface="Source Serif Pro"/>
                <a:cs typeface="Source Serif Pro"/>
                <a:sym typeface="Source Serif Pro"/>
              </a:rPr>
              <a:t>Accessible EU policies and grants for commons and alternative cultural spaces:</a:t>
            </a:r>
            <a:r>
              <a:rPr lang="en-US" sz="4280">
                <a:solidFill>
                  <a:srgbClr val="3A3285"/>
                </a:solidFill>
                <a:latin typeface="Source Serif Pro"/>
                <a:ea typeface="Source Serif Pro"/>
                <a:cs typeface="Source Serif Pro"/>
                <a:sym typeface="Source Serif Pro"/>
              </a:rPr>
              <a:t> how can we establish methodologies and about who is legitimised “to speak on behalf of the sector” for a participatory cultural policy–making and grant co-creation together with the EU level?</a:t>
            </a:r>
            <a:br>
              <a:rPr lang="en-US" sz="4280">
                <a:solidFill>
                  <a:srgbClr val="3A3285"/>
                </a:solidFill>
                <a:latin typeface="Source Serif Pro"/>
                <a:ea typeface="Source Serif Pro"/>
                <a:cs typeface="Source Serif Pro"/>
                <a:sym typeface="Source Serif Pro"/>
              </a:rPr>
            </a:br>
            <a:endParaRPr sz="4280">
              <a:solidFill>
                <a:srgbClr val="3A3285"/>
              </a:solidFill>
              <a:latin typeface="Source Serif Pro"/>
              <a:ea typeface="Source Serif Pro"/>
              <a:cs typeface="Source Serif Pro"/>
              <a:sym typeface="Source Serif Pro"/>
            </a:endParaRPr>
          </a:p>
          <a:p>
            <a:pPr marL="457200" lvl="0" indent="-500380" algn="l" rtl="0">
              <a:spcBef>
                <a:spcPts val="0"/>
              </a:spcBef>
              <a:spcAft>
                <a:spcPts val="0"/>
              </a:spcAft>
              <a:buClr>
                <a:srgbClr val="3A3285"/>
              </a:buClr>
              <a:buSzPts val="4280"/>
              <a:buFont typeface="Source Serif Pro"/>
              <a:buChar char="•"/>
            </a:pPr>
            <a:r>
              <a:rPr lang="en-US" sz="4280" i="1">
                <a:solidFill>
                  <a:srgbClr val="3A3285"/>
                </a:solidFill>
                <a:latin typeface="Source Serif Pro"/>
                <a:ea typeface="Source Serif Pro"/>
                <a:cs typeface="Source Serif Pro"/>
                <a:sym typeface="Source Serif Pro"/>
              </a:rPr>
              <a:t>Cultural policies and grants to activate new commons-based ecosystems: </a:t>
            </a:r>
            <a:r>
              <a:rPr lang="en-US" sz="4280">
                <a:solidFill>
                  <a:srgbClr val="3A3285"/>
                </a:solidFill>
                <a:latin typeface="Source Serif Pro"/>
                <a:ea typeface="Source Serif Pro"/>
                <a:cs typeface="Source Serif Pro"/>
                <a:sym typeface="Source Serif Pro"/>
              </a:rPr>
              <a:t>how to promote a sustainable creative work (i.e. allowing space and time for research and production, peer learning, income, and relationship with society)?</a:t>
            </a:r>
            <a:br>
              <a:rPr lang="en-US" sz="4280">
                <a:solidFill>
                  <a:srgbClr val="3A3285"/>
                </a:solidFill>
                <a:latin typeface="Source Serif Pro"/>
                <a:ea typeface="Source Serif Pro"/>
                <a:cs typeface="Source Serif Pro"/>
                <a:sym typeface="Source Serif Pro"/>
              </a:rPr>
            </a:br>
            <a:endParaRPr sz="4280">
              <a:solidFill>
                <a:srgbClr val="3A3285"/>
              </a:solidFill>
              <a:latin typeface="Source Serif Pro"/>
              <a:ea typeface="Source Serif Pro"/>
              <a:cs typeface="Source Serif Pro"/>
              <a:sym typeface="Source Serif Pro"/>
            </a:endParaRPr>
          </a:p>
          <a:p>
            <a:pPr marL="457200" lvl="0" indent="-500380" algn="l" rtl="0">
              <a:spcBef>
                <a:spcPts val="0"/>
              </a:spcBef>
              <a:spcAft>
                <a:spcPts val="0"/>
              </a:spcAft>
              <a:buClr>
                <a:srgbClr val="3A3285"/>
              </a:buClr>
              <a:buSzPts val="4280"/>
              <a:buFont typeface="Source Serif Pro"/>
              <a:buChar char="•"/>
            </a:pPr>
            <a:r>
              <a:rPr lang="en-US" sz="4280" i="1">
                <a:solidFill>
                  <a:srgbClr val="3A3285"/>
                </a:solidFill>
                <a:latin typeface="Source Serif Pro"/>
                <a:ea typeface="Source Serif Pro"/>
                <a:cs typeface="Source Serif Pro"/>
                <a:sym typeface="Source Serif Pro"/>
              </a:rPr>
              <a:t>Going beyond the logic of ‘big events’ and hypermobility: </a:t>
            </a:r>
            <a:r>
              <a:rPr lang="en-US" sz="4280">
                <a:solidFill>
                  <a:srgbClr val="3A3285"/>
                </a:solidFill>
                <a:latin typeface="Source Serif Pro"/>
                <a:ea typeface="Source Serif Pro"/>
                <a:cs typeface="Source Serif Pro"/>
                <a:sym typeface="Source Serif Pro"/>
              </a:rPr>
              <a:t>how can cultural and creative work be made more sustainable, in particular linked to/after Covid-19, as well as from a green perspective?</a:t>
            </a:r>
            <a:endParaRPr sz="2980" b="1">
              <a:solidFill>
                <a:srgbClr val="3A3285"/>
              </a:solidFill>
              <a:latin typeface="Source Serif Pro"/>
              <a:ea typeface="Source Serif Pro"/>
              <a:cs typeface="Source Serif Pro"/>
              <a:sym typeface="Source Serif Pro"/>
            </a:endParaRPr>
          </a:p>
          <a:p>
            <a:pPr marL="0" lvl="0" indent="0" algn="l" rtl="0">
              <a:spcBef>
                <a:spcPts val="0"/>
              </a:spcBef>
              <a:spcAft>
                <a:spcPts val="0"/>
              </a:spcAft>
              <a:buClr>
                <a:srgbClr val="3A3285"/>
              </a:buClr>
              <a:buSzPts val="5160"/>
              <a:buFont typeface="Source Serif Pro"/>
              <a:buNone/>
            </a:pPr>
            <a:endParaRPr sz="2980" b="1">
              <a:solidFill>
                <a:srgbClr val="3A3285"/>
              </a:solidFill>
              <a:latin typeface="Source Serif Pro"/>
              <a:ea typeface="Source Serif Pro"/>
              <a:cs typeface="Source Serif Pro"/>
              <a:sym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ctrTitle" idx="4294967295"/>
          </p:nvPr>
        </p:nvSpPr>
        <p:spPr>
          <a:xfrm>
            <a:off x="4775875" y="1049475"/>
            <a:ext cx="18471900" cy="26154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6400" b="1">
                <a:solidFill>
                  <a:srgbClr val="351C75"/>
                </a:solidFill>
              </a:rPr>
              <a:t>Challenge 2: co-creating cultural policies in cities to foster cohesion and inclusion</a:t>
            </a:r>
            <a:endParaRPr sz="5880" b="1">
              <a:solidFill>
                <a:srgbClr val="3A3285"/>
              </a:solidFill>
              <a:latin typeface="Source Serif Pro"/>
              <a:ea typeface="Source Serif Pro"/>
              <a:cs typeface="Source Serif Pro"/>
              <a:sym typeface="Source Serif Pro"/>
            </a:endParaRPr>
          </a:p>
          <a:p>
            <a:pPr marL="0" marR="0" lvl="0" indent="0" algn="l" rtl="0">
              <a:lnSpc>
                <a:spcPct val="100000"/>
              </a:lnSpc>
              <a:spcBef>
                <a:spcPts val="0"/>
              </a:spcBef>
              <a:spcAft>
                <a:spcPts val="0"/>
              </a:spcAft>
              <a:buClr>
                <a:srgbClr val="3A3285"/>
              </a:buClr>
              <a:buSzPts val="5160"/>
              <a:buFont typeface="Source Serif Pro"/>
              <a:buNone/>
            </a:pPr>
            <a:endParaRPr sz="5000"/>
          </a:p>
        </p:txBody>
      </p:sp>
      <p:sp>
        <p:nvSpPr>
          <p:cNvPr id="104" name="Google Shape;104;p9"/>
          <p:cNvSpPr txBox="1"/>
          <p:nvPr/>
        </p:nvSpPr>
        <p:spPr>
          <a:xfrm>
            <a:off x="4775875" y="3413525"/>
            <a:ext cx="18312000" cy="8509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5280">
              <a:solidFill>
                <a:srgbClr val="3A3285"/>
              </a:solidFill>
              <a:latin typeface="Source Serif Pro"/>
              <a:ea typeface="Source Serif Pro"/>
              <a:cs typeface="Source Serif Pro"/>
              <a:sym typeface="Source Serif Pro"/>
            </a:endParaRPr>
          </a:p>
          <a:p>
            <a:pPr marL="457200" lvl="0" indent="-544830" algn="l" rtl="0">
              <a:spcBef>
                <a:spcPts val="0"/>
              </a:spcBef>
              <a:spcAft>
                <a:spcPts val="0"/>
              </a:spcAft>
              <a:buClr>
                <a:srgbClr val="3A3285"/>
              </a:buClr>
              <a:buSzPts val="4980"/>
              <a:buFont typeface="Source Serif Pro"/>
              <a:buChar char="●"/>
            </a:pPr>
            <a:r>
              <a:rPr lang="en-US" sz="4980" i="1">
                <a:solidFill>
                  <a:srgbClr val="3A3285"/>
                </a:solidFill>
                <a:latin typeface="Source Serif Pro"/>
                <a:ea typeface="Source Serif Pro"/>
                <a:cs typeface="Source Serif Pro"/>
                <a:sym typeface="Source Serif Pro"/>
              </a:rPr>
              <a:t>Incentives for participation:</a:t>
            </a:r>
            <a:r>
              <a:rPr lang="en-US" sz="4980">
                <a:solidFill>
                  <a:srgbClr val="3A3285"/>
                </a:solidFill>
                <a:latin typeface="Source Serif Pro"/>
                <a:ea typeface="Source Serif Pro"/>
                <a:cs typeface="Source Serif Pro"/>
                <a:sym typeface="Source Serif Pro"/>
              </a:rPr>
              <a:t> should remuneration (financial or non-financial) be included in participatory processes? </a:t>
            </a:r>
            <a:endParaRPr sz="4980">
              <a:solidFill>
                <a:srgbClr val="3A3285"/>
              </a:solidFill>
              <a:latin typeface="Source Serif Pro"/>
              <a:ea typeface="Source Serif Pro"/>
              <a:cs typeface="Source Serif Pro"/>
              <a:sym typeface="Source Serif Pro"/>
            </a:endParaRPr>
          </a:p>
          <a:p>
            <a:pPr marL="457200" lvl="0" indent="0" algn="l" rtl="0">
              <a:spcBef>
                <a:spcPts val="0"/>
              </a:spcBef>
              <a:spcAft>
                <a:spcPts val="0"/>
              </a:spcAft>
              <a:buNone/>
            </a:pPr>
            <a:endParaRPr sz="4980">
              <a:solidFill>
                <a:srgbClr val="3A3285"/>
              </a:solidFill>
              <a:latin typeface="Source Serif Pro"/>
              <a:ea typeface="Source Serif Pro"/>
              <a:cs typeface="Source Serif Pro"/>
              <a:sym typeface="Source Serif Pro"/>
            </a:endParaRPr>
          </a:p>
          <a:p>
            <a:pPr marL="457200" lvl="0" indent="-544830" algn="l" rtl="0">
              <a:spcBef>
                <a:spcPts val="0"/>
              </a:spcBef>
              <a:spcAft>
                <a:spcPts val="0"/>
              </a:spcAft>
              <a:buClr>
                <a:srgbClr val="3A3285"/>
              </a:buClr>
              <a:buSzPts val="4980"/>
              <a:buFont typeface="Source Serif Pro"/>
              <a:buChar char="●"/>
            </a:pPr>
            <a:r>
              <a:rPr lang="en-US" sz="4980" i="1">
                <a:solidFill>
                  <a:srgbClr val="3A3285"/>
                </a:solidFill>
                <a:latin typeface="Source Serif Pro"/>
                <a:ea typeface="Source Serif Pro"/>
                <a:cs typeface="Source Serif Pro"/>
                <a:sym typeface="Source Serif Pro"/>
              </a:rPr>
              <a:t>Culture in urban policy:</a:t>
            </a:r>
            <a:r>
              <a:rPr lang="en-US" sz="4980">
                <a:solidFill>
                  <a:srgbClr val="3A3285"/>
                </a:solidFill>
                <a:latin typeface="Source Serif Pro"/>
                <a:ea typeface="Source Serif Pro"/>
                <a:cs typeface="Source Serif Pro"/>
                <a:sym typeface="Source Serif Pro"/>
              </a:rPr>
              <a:t> how to overcome in-silo approaches in urban policy?Can cross-sectoral approaches; needs-based approaches; stronger mediation/facilitation work as solutions?</a:t>
            </a:r>
            <a:endParaRPr sz="4980">
              <a:solidFill>
                <a:srgbClr val="3A3285"/>
              </a:solidFill>
              <a:latin typeface="Source Serif Pro"/>
              <a:ea typeface="Source Serif Pro"/>
              <a:cs typeface="Source Serif Pro"/>
              <a:sym typeface="Source Serif Pro"/>
            </a:endParaRPr>
          </a:p>
          <a:p>
            <a:pPr marL="457200" lvl="0" indent="0" algn="l" rtl="0">
              <a:spcBef>
                <a:spcPts val="0"/>
              </a:spcBef>
              <a:spcAft>
                <a:spcPts val="0"/>
              </a:spcAft>
              <a:buNone/>
            </a:pPr>
            <a:endParaRPr sz="4980">
              <a:solidFill>
                <a:srgbClr val="3A3285"/>
              </a:solidFill>
              <a:latin typeface="Source Serif Pro"/>
              <a:ea typeface="Source Serif Pro"/>
              <a:cs typeface="Source Serif Pro"/>
              <a:sym typeface="Source Serif Pro"/>
            </a:endParaRPr>
          </a:p>
          <a:p>
            <a:pPr marL="457200" lvl="0" indent="-544830" algn="l" rtl="0">
              <a:spcBef>
                <a:spcPts val="0"/>
              </a:spcBef>
              <a:spcAft>
                <a:spcPts val="0"/>
              </a:spcAft>
              <a:buClr>
                <a:srgbClr val="3A3285"/>
              </a:buClr>
              <a:buSzPts val="4980"/>
              <a:buFont typeface="Source Serif Pro"/>
              <a:buChar char="●"/>
            </a:pPr>
            <a:r>
              <a:rPr lang="en-US" sz="4980" i="1">
                <a:solidFill>
                  <a:srgbClr val="3A3285"/>
                </a:solidFill>
                <a:latin typeface="Source Serif Pro"/>
                <a:ea typeface="Source Serif Pro"/>
                <a:cs typeface="Source Serif Pro"/>
                <a:sym typeface="Source Serif Pro"/>
              </a:rPr>
              <a:t>Participation and post-covid Europe:</a:t>
            </a:r>
            <a:r>
              <a:rPr lang="en-US" sz="4980">
                <a:solidFill>
                  <a:srgbClr val="3A3285"/>
                </a:solidFill>
                <a:latin typeface="Source Serif Pro"/>
                <a:ea typeface="Source Serif Pro"/>
                <a:cs typeface="Source Serif Pro"/>
                <a:sym typeface="Source Serif Pro"/>
              </a:rPr>
              <a:t> in what ways can local authorities recognise, valorise and support local solidarity initiatives?</a:t>
            </a:r>
            <a:endParaRPr sz="4100">
              <a:solidFill>
                <a:schemeClr val="dk1"/>
              </a:solidFill>
              <a:latin typeface="Helvetica Neue"/>
              <a:ea typeface="Helvetica Neue"/>
              <a:cs typeface="Helvetica Neue"/>
              <a:sym typeface="Helvetica Neue"/>
            </a:endParaRPr>
          </a:p>
          <a:p>
            <a:pPr marL="457200" lvl="0" indent="-279400" algn="l" rtl="0">
              <a:spcBef>
                <a:spcPts val="0"/>
              </a:spcBef>
              <a:spcAft>
                <a:spcPts val="0"/>
              </a:spcAft>
              <a:buSzPts val="800"/>
              <a:buFont typeface="Helvetica Neue"/>
              <a:buChar char="●"/>
            </a:pPr>
            <a:endParaRPr sz="8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ctrTitle" idx="4294967295"/>
          </p:nvPr>
        </p:nvSpPr>
        <p:spPr>
          <a:xfrm>
            <a:off x="6077781" y="439068"/>
            <a:ext cx="17098200" cy="3423600"/>
          </a:xfrm>
          <a:prstGeom prst="rect">
            <a:avLst/>
          </a:prstGeom>
          <a:noFill/>
          <a:ln>
            <a:noFill/>
          </a:ln>
        </p:spPr>
        <p:txBody>
          <a:bodyPr spcFirstLastPara="1" wrap="square" lIns="50800" tIns="50800" rIns="50800" bIns="508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6400" b="1">
                <a:solidFill>
                  <a:srgbClr val="351C75"/>
                </a:solidFill>
              </a:rPr>
              <a:t>Challenge 3: Building spaces of encounter between local and EU level</a:t>
            </a:r>
            <a:endParaRPr sz="1350" b="1">
              <a:solidFill>
                <a:srgbClr val="322B80"/>
              </a:solidFill>
              <a:highlight>
                <a:srgbClr val="FFFFFF"/>
              </a:highlight>
              <a:latin typeface="Lato"/>
              <a:ea typeface="Lato"/>
              <a:cs typeface="Lato"/>
              <a:sym typeface="Lato"/>
            </a:endParaRPr>
          </a:p>
          <a:p>
            <a:pPr marL="0" marR="0" lvl="0" indent="0" algn="l" rtl="0">
              <a:lnSpc>
                <a:spcPct val="100000"/>
              </a:lnSpc>
              <a:spcBef>
                <a:spcPts val="800"/>
              </a:spcBef>
              <a:spcAft>
                <a:spcPts val="0"/>
              </a:spcAft>
              <a:buClr>
                <a:srgbClr val="3A3285"/>
              </a:buClr>
              <a:buSzPts val="5160"/>
              <a:buFont typeface="Source Serif Pro"/>
              <a:buNone/>
            </a:pPr>
            <a:endParaRPr sz="5280">
              <a:solidFill>
                <a:srgbClr val="3A3285"/>
              </a:solidFill>
              <a:latin typeface="Source Serif Pro"/>
              <a:ea typeface="Source Serif Pro"/>
              <a:cs typeface="Source Serif Pro"/>
              <a:sym typeface="Source Serif Pro"/>
            </a:endParaRPr>
          </a:p>
        </p:txBody>
      </p:sp>
      <p:sp>
        <p:nvSpPr>
          <p:cNvPr id="110" name="Google Shape;110;p10"/>
          <p:cNvSpPr txBox="1">
            <a:spLocks noGrp="1"/>
          </p:cNvSpPr>
          <p:nvPr>
            <p:ph type="subTitle" idx="4294967295"/>
          </p:nvPr>
        </p:nvSpPr>
        <p:spPr>
          <a:xfrm>
            <a:off x="3662800" y="2975250"/>
            <a:ext cx="18276000" cy="9486600"/>
          </a:xfrm>
          <a:prstGeom prst="rect">
            <a:avLst/>
          </a:prstGeom>
          <a:noFill/>
          <a:ln>
            <a:noFill/>
          </a:ln>
        </p:spPr>
        <p:txBody>
          <a:bodyPr spcFirstLastPara="1" wrap="square" lIns="50800" tIns="50800" rIns="50800" bIns="50800" anchor="t" anchorCtr="0">
            <a:noAutofit/>
          </a:bodyPr>
          <a:lstStyle/>
          <a:p>
            <a:pPr marL="457200" lvl="0" indent="-487680" algn="l" rtl="0">
              <a:lnSpc>
                <a:spcPct val="115000"/>
              </a:lnSpc>
              <a:spcBef>
                <a:spcPts val="3700"/>
              </a:spcBef>
              <a:spcAft>
                <a:spcPts val="0"/>
              </a:spcAft>
              <a:buClr>
                <a:srgbClr val="3A3285"/>
              </a:buClr>
              <a:buSzPts val="4080"/>
              <a:buFont typeface="Source Serif Pro"/>
              <a:buChar char="●"/>
            </a:pPr>
            <a:r>
              <a:rPr lang="en-US" sz="4080" i="1">
                <a:solidFill>
                  <a:srgbClr val="3A3285"/>
                </a:solidFill>
                <a:latin typeface="Source Serif Pro"/>
                <a:ea typeface="Source Serif Pro"/>
                <a:cs typeface="Source Serif Pro"/>
                <a:sym typeface="Source Serif Pro"/>
              </a:rPr>
              <a:t>Organisation of the ‘homes of commons’</a:t>
            </a:r>
            <a:r>
              <a:rPr lang="en-US" sz="4080">
                <a:solidFill>
                  <a:srgbClr val="3A3285"/>
                </a:solidFill>
                <a:latin typeface="Source Serif Pro"/>
                <a:ea typeface="Source Serif Pro"/>
                <a:cs typeface="Source Serif Pro"/>
                <a:sym typeface="Source Serif Pro"/>
              </a:rPr>
              <a:t>: how can homes of commons act as effective tools to decentralise EU institutions and foster a dialogue with the local contexts? How can homes of commons communicate and collaborate simultaneously with EU institutions, local authorities and citizens?</a:t>
            </a:r>
            <a:br>
              <a:rPr lang="en-US" sz="4080">
                <a:solidFill>
                  <a:srgbClr val="3A3285"/>
                </a:solidFill>
                <a:latin typeface="Source Serif Pro"/>
                <a:ea typeface="Source Serif Pro"/>
                <a:cs typeface="Source Serif Pro"/>
                <a:sym typeface="Source Serif Pro"/>
              </a:rPr>
            </a:br>
            <a:r>
              <a:rPr lang="en-US" sz="4080">
                <a:solidFill>
                  <a:srgbClr val="3A3285"/>
                </a:solidFill>
                <a:latin typeface="Source Serif Pro"/>
                <a:ea typeface="Source Serif Pro"/>
                <a:cs typeface="Source Serif Pro"/>
                <a:sym typeface="Source Serif Pro"/>
              </a:rPr>
              <a:t> </a:t>
            </a:r>
            <a:endParaRPr sz="4080">
              <a:solidFill>
                <a:srgbClr val="3A3285"/>
              </a:solidFill>
              <a:latin typeface="Source Serif Pro"/>
              <a:ea typeface="Source Serif Pro"/>
              <a:cs typeface="Source Serif Pro"/>
              <a:sym typeface="Source Serif Pro"/>
            </a:endParaRPr>
          </a:p>
          <a:p>
            <a:pPr marL="457200" lvl="0" indent="-487680" algn="l" rtl="0">
              <a:lnSpc>
                <a:spcPct val="115000"/>
              </a:lnSpc>
              <a:spcBef>
                <a:spcPts val="0"/>
              </a:spcBef>
              <a:spcAft>
                <a:spcPts val="0"/>
              </a:spcAft>
              <a:buClr>
                <a:srgbClr val="3A3285"/>
              </a:buClr>
              <a:buSzPts val="4080"/>
              <a:buFont typeface="Source Serif Pro"/>
              <a:buChar char="●"/>
            </a:pPr>
            <a:r>
              <a:rPr lang="en-US" sz="4080" i="1">
                <a:solidFill>
                  <a:srgbClr val="3A3285"/>
                </a:solidFill>
                <a:latin typeface="Source Serif Pro"/>
                <a:ea typeface="Source Serif Pro"/>
                <a:cs typeface="Source Serif Pro"/>
                <a:sym typeface="Source Serif Pro"/>
              </a:rPr>
              <a:t>Agenda of the homes of commons: </a:t>
            </a:r>
            <a:r>
              <a:rPr lang="en-US" sz="4080">
                <a:solidFill>
                  <a:srgbClr val="3A3285"/>
                </a:solidFill>
                <a:latin typeface="Source Serif Pro"/>
                <a:ea typeface="Source Serif Pro"/>
                <a:cs typeface="Source Serif Pro"/>
                <a:sym typeface="Source Serif Pro"/>
              </a:rPr>
              <a:t>what should be on the agenda of homes of commons, in order to facilitate the links between the EU and the local level? What function should homes of commons have (advocacy, information, co-creation, local participation…)?</a:t>
            </a:r>
            <a:br>
              <a:rPr lang="en-US" sz="4080">
                <a:solidFill>
                  <a:srgbClr val="3A3285"/>
                </a:solidFill>
                <a:latin typeface="Source Serif Pro"/>
                <a:ea typeface="Source Serif Pro"/>
                <a:cs typeface="Source Serif Pro"/>
                <a:sym typeface="Source Serif Pro"/>
              </a:rPr>
            </a:br>
            <a:endParaRPr sz="4080">
              <a:solidFill>
                <a:srgbClr val="3A3285"/>
              </a:solidFill>
              <a:latin typeface="Source Serif Pro"/>
              <a:ea typeface="Source Serif Pro"/>
              <a:cs typeface="Source Serif Pro"/>
              <a:sym typeface="Source Serif Pro"/>
            </a:endParaRPr>
          </a:p>
          <a:p>
            <a:pPr marL="457200" lvl="0" indent="-487680" algn="l" rtl="0">
              <a:lnSpc>
                <a:spcPct val="115000"/>
              </a:lnSpc>
              <a:spcBef>
                <a:spcPts val="0"/>
              </a:spcBef>
              <a:spcAft>
                <a:spcPts val="0"/>
              </a:spcAft>
              <a:buClr>
                <a:srgbClr val="3A3285"/>
              </a:buClr>
              <a:buSzPts val="4080"/>
              <a:buFont typeface="Source Serif Pro"/>
              <a:buChar char="●"/>
            </a:pPr>
            <a:r>
              <a:rPr lang="en-US" sz="4080" i="1">
                <a:solidFill>
                  <a:srgbClr val="3A3285"/>
                </a:solidFill>
                <a:latin typeface="Source Serif Pro"/>
                <a:ea typeface="Source Serif Pro"/>
                <a:cs typeface="Source Serif Pro"/>
                <a:sym typeface="Source Serif Pro"/>
              </a:rPr>
              <a:t>Homes of commons and cultural and creative spaces: </a:t>
            </a:r>
            <a:r>
              <a:rPr lang="en-US" sz="4080">
                <a:solidFill>
                  <a:srgbClr val="3A3285"/>
                </a:solidFill>
                <a:latin typeface="Source Serif Pro"/>
                <a:ea typeface="Source Serif Pro"/>
                <a:cs typeface="Source Serif Pro"/>
                <a:sym typeface="Source Serif Pro"/>
              </a:rPr>
              <a:t>how can we rethink cultural and creative spaces as community organisations suggesting new ways for the EU to relate with the local level, aware of the role of relevant national/regional level organisations ?</a:t>
            </a:r>
            <a:endParaRPr sz="4080">
              <a:solidFill>
                <a:srgbClr val="3A3285"/>
              </a:solidFill>
              <a:latin typeface="Source Serif Pro"/>
              <a:ea typeface="Source Serif Pro"/>
              <a:cs typeface="Source Serif Pro"/>
              <a:sym typeface="Source Serif Pro"/>
            </a:endParaRPr>
          </a:p>
          <a:p>
            <a:pPr marL="457200" marR="0" lvl="0" indent="-234950" algn="l" rtl="0">
              <a:lnSpc>
                <a:spcPct val="100000"/>
              </a:lnSpc>
              <a:spcBef>
                <a:spcPts val="0"/>
              </a:spcBef>
              <a:spcAft>
                <a:spcPts val="0"/>
              </a:spcAft>
              <a:buClr>
                <a:srgbClr val="322B80"/>
              </a:buClr>
              <a:buSzPts val="100"/>
              <a:buFont typeface="Lato"/>
              <a:buChar char="●"/>
            </a:pPr>
            <a:endParaRPr sz="3500"/>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Custom</PresentationFormat>
  <Paragraphs>48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Lato</vt:lpstr>
      <vt:lpstr>Helvetica Neue</vt:lpstr>
      <vt:lpstr>Lato Light</vt:lpstr>
      <vt:lpstr>Source Serif Pro</vt:lpstr>
      <vt:lpstr>Arial</vt:lpstr>
      <vt:lpstr>Helvetica Neue Light</vt:lpstr>
      <vt:lpstr>White</vt:lpstr>
      <vt:lpstr>PowerPoint Presentation</vt:lpstr>
      <vt:lpstr>PowerPoint Presentation</vt:lpstr>
      <vt:lpstr>PowerPoint Presentation</vt:lpstr>
      <vt:lpstr>A value-based approach  </vt:lpstr>
      <vt:lpstr>The common questions  </vt:lpstr>
      <vt:lpstr>Why ‘homes of commons’? </vt:lpstr>
      <vt:lpstr>Challenge 1: The commons as ecosystems for culture after Covid-19    </vt:lpstr>
      <vt:lpstr>Challenge 2: co-creating cultural policies in cities to foster cohesion and inclusion </vt:lpstr>
      <vt:lpstr>Challenge 3: Building spaces of encounter between local and EU level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cp:revision>
  <dcterms:modified xsi:type="dcterms:W3CDTF">2020-06-23T08:21:46Z</dcterms:modified>
</cp:coreProperties>
</file>