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embeddedFontLst>
    <p:embeddedFont>
      <p:font typeface="Helvetica Neue" panose="020B0604020202020204" charset="0"/>
      <p:regular r:id="rId15"/>
      <p:bold r:id="rId16"/>
      <p:italic r:id="rId17"/>
      <p:boldItalic r:id="rId18"/>
    </p:embeddedFont>
    <p:embeddedFont>
      <p:font typeface="Helvetica Neue Light" panose="020B0604020202020204" charset="0"/>
      <p:regular r:id="rId19"/>
      <p:bold r:id="rId20"/>
      <p:italic r:id="rId21"/>
      <p:boldItalic r:id="rId22"/>
    </p:embeddedFont>
    <p:embeddedFont>
      <p:font typeface="Lato" panose="020B0604020202020204" charset="0"/>
      <p:regular r:id="rId23"/>
      <p:bold r:id="rId24"/>
      <p:italic r:id="rId25"/>
      <p:boldItalic r:id="rId26"/>
    </p:embeddedFont>
    <p:embeddedFont>
      <p:font typeface="Lato Light" panose="020B0604020202020204" charset="0"/>
      <p:regular r:id="rId27"/>
      <p:bold r:id="rId28"/>
      <p:italic r:id="rId29"/>
      <p:boldItalic r:id="rId30"/>
    </p:embeddedFont>
    <p:embeddedFont>
      <p:font typeface="Source Serif Pro"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483"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te Baronaite" userId="c4c8f108f4cc60d8" providerId="LiveId" clId="{6EB5CDC1-C02C-443D-94E2-D4E841110243}"/>
    <pc:docChg chg="custSel modSld">
      <pc:chgData name="Aiste Baronaite" userId="c4c8f108f4cc60d8" providerId="LiveId" clId="{6EB5CDC1-C02C-443D-94E2-D4E841110243}" dt="2020-07-02T10:57:32.914" v="11" actId="313"/>
      <pc:docMkLst>
        <pc:docMk/>
      </pc:docMkLst>
      <pc:sldChg chg="modSp mod">
        <pc:chgData name="Aiste Baronaite" userId="c4c8f108f4cc60d8" providerId="LiveId" clId="{6EB5CDC1-C02C-443D-94E2-D4E841110243}" dt="2020-07-02T10:55:56.276" v="0" actId="313"/>
        <pc:sldMkLst>
          <pc:docMk/>
          <pc:sldMk cId="0" sldId="260"/>
        </pc:sldMkLst>
        <pc:spChg chg="mod">
          <ac:chgData name="Aiste Baronaite" userId="c4c8f108f4cc60d8" providerId="LiveId" clId="{6EB5CDC1-C02C-443D-94E2-D4E841110243}" dt="2020-07-02T10:55:56.276" v="0" actId="313"/>
          <ac:spMkLst>
            <pc:docMk/>
            <pc:sldMk cId="0" sldId="260"/>
            <ac:spMk id="87" creationId="{00000000-0000-0000-0000-000000000000}"/>
          </ac:spMkLst>
        </pc:spChg>
      </pc:sldChg>
      <pc:sldChg chg="modSp mod">
        <pc:chgData name="Aiste Baronaite" userId="c4c8f108f4cc60d8" providerId="LiveId" clId="{6EB5CDC1-C02C-443D-94E2-D4E841110243}" dt="2020-07-02T10:56:24.541" v="1" actId="20577"/>
        <pc:sldMkLst>
          <pc:docMk/>
          <pc:sldMk cId="0" sldId="262"/>
        </pc:sldMkLst>
        <pc:spChg chg="mod">
          <ac:chgData name="Aiste Baronaite" userId="c4c8f108f4cc60d8" providerId="LiveId" clId="{6EB5CDC1-C02C-443D-94E2-D4E841110243}" dt="2020-07-02T10:56:24.541" v="1" actId="20577"/>
          <ac:spMkLst>
            <pc:docMk/>
            <pc:sldMk cId="0" sldId="262"/>
            <ac:spMk id="99" creationId="{00000000-0000-0000-0000-000000000000}"/>
          </ac:spMkLst>
        </pc:spChg>
      </pc:sldChg>
      <pc:sldChg chg="modSp mod">
        <pc:chgData name="Aiste Baronaite" userId="c4c8f108f4cc60d8" providerId="LiveId" clId="{6EB5CDC1-C02C-443D-94E2-D4E841110243}" dt="2020-07-02T10:56:35.064" v="3" actId="313"/>
        <pc:sldMkLst>
          <pc:docMk/>
          <pc:sldMk cId="0" sldId="263"/>
        </pc:sldMkLst>
        <pc:spChg chg="mod">
          <ac:chgData name="Aiste Baronaite" userId="c4c8f108f4cc60d8" providerId="LiveId" clId="{6EB5CDC1-C02C-443D-94E2-D4E841110243}" dt="2020-07-02T10:56:35.064" v="3" actId="313"/>
          <ac:spMkLst>
            <pc:docMk/>
            <pc:sldMk cId="0" sldId="263"/>
            <ac:spMk id="105" creationId="{00000000-0000-0000-0000-000000000000}"/>
          </ac:spMkLst>
        </pc:spChg>
      </pc:sldChg>
      <pc:sldChg chg="modSp mod">
        <pc:chgData name="Aiste Baronaite" userId="c4c8f108f4cc60d8" providerId="LiveId" clId="{6EB5CDC1-C02C-443D-94E2-D4E841110243}" dt="2020-07-02T10:56:47.274" v="4" actId="33524"/>
        <pc:sldMkLst>
          <pc:docMk/>
          <pc:sldMk cId="0" sldId="264"/>
        </pc:sldMkLst>
        <pc:spChg chg="mod">
          <ac:chgData name="Aiste Baronaite" userId="c4c8f108f4cc60d8" providerId="LiveId" clId="{6EB5CDC1-C02C-443D-94E2-D4E841110243}" dt="2020-07-02T10:56:47.274" v="4" actId="33524"/>
          <ac:spMkLst>
            <pc:docMk/>
            <pc:sldMk cId="0" sldId="264"/>
            <ac:spMk id="111" creationId="{00000000-0000-0000-0000-000000000000}"/>
          </ac:spMkLst>
        </pc:spChg>
      </pc:sldChg>
      <pc:sldChg chg="modSp mod">
        <pc:chgData name="Aiste Baronaite" userId="c4c8f108f4cc60d8" providerId="LiveId" clId="{6EB5CDC1-C02C-443D-94E2-D4E841110243}" dt="2020-07-02T10:56:58.034" v="5" actId="33524"/>
        <pc:sldMkLst>
          <pc:docMk/>
          <pc:sldMk cId="0" sldId="265"/>
        </pc:sldMkLst>
        <pc:spChg chg="mod">
          <ac:chgData name="Aiste Baronaite" userId="c4c8f108f4cc60d8" providerId="LiveId" clId="{6EB5CDC1-C02C-443D-94E2-D4E841110243}" dt="2020-07-02T10:56:58.034" v="5" actId="33524"/>
          <ac:spMkLst>
            <pc:docMk/>
            <pc:sldMk cId="0" sldId="265"/>
            <ac:spMk id="117" creationId="{00000000-0000-0000-0000-000000000000}"/>
          </ac:spMkLst>
        </pc:spChg>
      </pc:sldChg>
      <pc:sldChg chg="modSp mod">
        <pc:chgData name="Aiste Baronaite" userId="c4c8f108f4cc60d8" providerId="LiveId" clId="{6EB5CDC1-C02C-443D-94E2-D4E841110243}" dt="2020-07-02T10:57:32.914" v="11" actId="313"/>
        <pc:sldMkLst>
          <pc:docMk/>
          <pc:sldMk cId="0" sldId="266"/>
        </pc:sldMkLst>
        <pc:spChg chg="mod">
          <ac:chgData name="Aiste Baronaite" userId="c4c8f108f4cc60d8" providerId="LiveId" clId="{6EB5CDC1-C02C-443D-94E2-D4E841110243}" dt="2020-07-02T10:57:32.914" v="11" actId="313"/>
          <ac:spMkLst>
            <pc:docMk/>
            <pc:sldMk cId="0" sldId="266"/>
            <ac:spMk id="1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4" name="Google Shape;1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0" name="Google Shape;1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6" name="Google Shape;12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4" name="Google Shape;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3" name="Google Shape;7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8" name="Google Shape;7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0" name="Google Shape;9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2" name="Google Shape;1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8" name="Google Shape;1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45"/>
        <p:cNvGrpSpPr/>
        <p:nvPr/>
      </p:nvGrpSpPr>
      <p:grpSpPr>
        <a:xfrm>
          <a:off x="0" y="0"/>
          <a:ext cx="0" cy="0"/>
          <a:chOff x="0" y="0"/>
          <a:chExt cx="0" cy="0"/>
        </a:xfrm>
      </p:grpSpPr>
      <p:sp>
        <p:nvSpPr>
          <p:cNvPr id="46" name="Google Shape;46;p11"/>
          <p:cNvSpPr>
            <a:spLocks noGrp="1"/>
          </p:cNvSpPr>
          <p:nvPr>
            <p:ph type="pic" idx="2"/>
          </p:nvPr>
        </p:nvSpPr>
        <p:spPr>
          <a:xfrm>
            <a:off x="15760700" y="70485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11"/>
          <p:cNvSpPr>
            <a:spLocks noGrp="1"/>
          </p:cNvSpPr>
          <p:nvPr>
            <p:ph type="pic" idx="3"/>
          </p:nvPr>
        </p:nvSpPr>
        <p:spPr>
          <a:xfrm>
            <a:off x="15760700" y="11303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11"/>
          <p:cNvSpPr>
            <a:spLocks noGrp="1"/>
          </p:cNvSpPr>
          <p:nvPr>
            <p:ph type="pic" idx="4"/>
          </p:nvPr>
        </p:nvSpPr>
        <p:spPr>
          <a:xfrm>
            <a:off x="1206500" y="1130300"/>
            <a:ext cx="14173200"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1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50"/>
        <p:cNvGrpSpPr/>
        <p:nvPr/>
      </p:nvGrpSpPr>
      <p:grpSpPr>
        <a:xfrm>
          <a:off x="0" y="0"/>
          <a:ext cx="0" cy="0"/>
          <a:chOff x="0" y="0"/>
          <a:chExt cx="0" cy="0"/>
        </a:xfrm>
      </p:grpSpPr>
      <p:sp>
        <p:nvSpPr>
          <p:cNvPr id="51" name="Google Shape;51;p12"/>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482600" algn="ctr">
              <a:lnSpc>
                <a:spcPct val="100000"/>
              </a:lnSpc>
              <a:spcBef>
                <a:spcPts val="0"/>
              </a:spcBef>
              <a:spcAft>
                <a:spcPts val="0"/>
              </a:spcAft>
              <a:buClr>
                <a:srgbClr val="000000"/>
              </a:buClr>
              <a:buSzPts val="4000"/>
              <a:buFont typeface="Helvetica Neue"/>
              <a:buChar char="•"/>
              <a:defRPr sz="3200" i="1"/>
            </a:lvl2pPr>
            <a:lvl3pPr marL="1371600" lvl="2" indent="-482600" algn="ctr">
              <a:lnSpc>
                <a:spcPct val="100000"/>
              </a:lnSpc>
              <a:spcBef>
                <a:spcPts val="0"/>
              </a:spcBef>
              <a:spcAft>
                <a:spcPts val="0"/>
              </a:spcAft>
              <a:buClr>
                <a:srgbClr val="000000"/>
              </a:buClr>
              <a:buSzPts val="4000"/>
              <a:buFont typeface="Helvetica Neue"/>
              <a:buChar char="•"/>
              <a:defRPr sz="3200" i="1"/>
            </a:lvl3pPr>
            <a:lvl4pPr marL="1828800" lvl="3" indent="-482600" algn="ctr">
              <a:lnSpc>
                <a:spcPct val="100000"/>
              </a:lnSpc>
              <a:spcBef>
                <a:spcPts val="0"/>
              </a:spcBef>
              <a:spcAft>
                <a:spcPts val="0"/>
              </a:spcAft>
              <a:buClr>
                <a:srgbClr val="000000"/>
              </a:buClr>
              <a:buSzPts val="4000"/>
              <a:buFont typeface="Helvetica Neue"/>
              <a:buChar char="•"/>
              <a:defRPr sz="3200" i="1"/>
            </a:lvl4pPr>
            <a:lvl5pPr marL="2286000" lvl="4" indent="-482600" algn="ctr">
              <a:lnSpc>
                <a:spcPct val="100000"/>
              </a:lnSpc>
              <a:spcBef>
                <a:spcPts val="0"/>
              </a:spcBef>
              <a:spcAft>
                <a:spcPts val="0"/>
              </a:spcAft>
              <a:buClr>
                <a:srgbClr val="000000"/>
              </a:buClr>
              <a:buSzPts val="4000"/>
              <a:buFont typeface="Helvetica Neue"/>
              <a:buChar char="•"/>
              <a:defRPr sz="3200" i="1"/>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2" name="Google Shape;52;p12"/>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3" name="Google Shape;53;p1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4"/>
        <p:cNvGrpSpPr/>
        <p:nvPr/>
      </p:nvGrpSpPr>
      <p:grpSpPr>
        <a:xfrm>
          <a:off x="0" y="0"/>
          <a:ext cx="0" cy="0"/>
          <a:chOff x="0" y="0"/>
          <a:chExt cx="0" cy="0"/>
        </a:xfrm>
      </p:grpSpPr>
      <p:sp>
        <p:nvSpPr>
          <p:cNvPr id="55" name="Google Shape;55;p13"/>
          <p:cNvSpPr>
            <a:spLocks noGrp="1"/>
          </p:cNvSpPr>
          <p:nvPr>
            <p:ph type="pic" idx="2"/>
          </p:nvPr>
        </p:nvSpPr>
        <p:spPr>
          <a:xfrm>
            <a:off x="0" y="0"/>
            <a:ext cx="24384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 name="Google Shape;56;p1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ch undertitel"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3"/>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pic>
        <p:nvPicPr>
          <p:cNvPr id="14" name="Google Shape;14;p3" descr="Bild"/>
          <p:cNvPicPr preferRelativeResize="0"/>
          <p:nvPr/>
        </p:nvPicPr>
        <p:blipFill rotWithShape="1">
          <a:blip r:embed="rId2">
            <a:alphaModFix/>
          </a:blip>
          <a:srcRect/>
          <a:stretch/>
        </p:blipFill>
        <p:spPr>
          <a:xfrm>
            <a:off x="22096705" y="11048763"/>
            <a:ext cx="1756607" cy="2208774"/>
          </a:xfrm>
          <a:prstGeom prst="rect">
            <a:avLst/>
          </a:prstGeom>
          <a:noFill/>
          <a:ln>
            <a:noFill/>
          </a:ln>
        </p:spPr>
      </p:pic>
      <p:pic>
        <p:nvPicPr>
          <p:cNvPr id="15" name="Google Shape;15;p3" descr="Bild"/>
          <p:cNvPicPr preferRelativeResize="0"/>
          <p:nvPr/>
        </p:nvPicPr>
        <p:blipFill rotWithShape="1">
          <a:blip r:embed="rId2">
            <a:alphaModFix/>
          </a:blip>
          <a:srcRect/>
          <a:stretch/>
        </p:blipFill>
        <p:spPr>
          <a:xfrm>
            <a:off x="-10826283" y="-3563604"/>
            <a:ext cx="17220015" cy="21652616"/>
          </a:xfrm>
          <a:prstGeom prst="rect">
            <a:avLst/>
          </a:prstGeom>
          <a:noFill/>
          <a:ln>
            <a:noFill/>
          </a:ln>
        </p:spPr>
      </p:pic>
      <p:sp>
        <p:nvSpPr>
          <p:cNvPr id="16" name="Google Shape;16;p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7"/>
        <p:cNvGrpSpPr/>
        <p:nvPr/>
      </p:nvGrpSpPr>
      <p:grpSpPr>
        <a:xfrm>
          <a:off x="0" y="0"/>
          <a:ext cx="0" cy="0"/>
          <a:chOff x="0" y="0"/>
          <a:chExt cx="0" cy="0"/>
        </a:xfrm>
      </p:grpSpPr>
      <p:sp>
        <p:nvSpPr>
          <p:cNvPr id="18" name="Google Shape;18;p4"/>
          <p:cNvSpPr>
            <a:spLocks noGrp="1"/>
          </p:cNvSpPr>
          <p:nvPr>
            <p:ph type="pic" idx="2"/>
          </p:nvPr>
        </p:nvSpPr>
        <p:spPr>
          <a:xfrm>
            <a:off x="3125967" y="673100"/>
            <a:ext cx="18135602" cy="8737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4"/>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1" name="Google Shape;21;p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Centrerad">
  <p:cSld name="Titel - Centrerad">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Vertikalt">
  <p:cSld name="Foto - Vertikalt">
    <p:spTree>
      <p:nvGrpSpPr>
        <p:cNvPr id="1" name="Shape 25"/>
        <p:cNvGrpSpPr/>
        <p:nvPr/>
      </p:nvGrpSpPr>
      <p:grpSpPr>
        <a:xfrm>
          <a:off x="0" y="0"/>
          <a:ext cx="0" cy="0"/>
          <a:chOff x="0" y="0"/>
          <a:chExt cx="0" cy="0"/>
        </a:xfrm>
      </p:grpSpPr>
      <p:sp>
        <p:nvSpPr>
          <p:cNvPr id="26" name="Google Shape;26;p6"/>
          <p:cNvSpPr>
            <a:spLocks noGrp="1"/>
          </p:cNvSpPr>
          <p:nvPr>
            <p:ph type="pic" idx="2"/>
          </p:nvPr>
        </p:nvSpPr>
        <p:spPr>
          <a:xfrm>
            <a:off x="13165980" y="952500"/>
            <a:ext cx="9525002"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6"/>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9" name="Google Shape;29;p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och punkter">
  <p:cSld name="Titel och punkter">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8"/>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6" name="Google Shape;36;p8"/>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unkter och bild">
  <p:cSld name="Titel, punkter och bild">
    <p:spTree>
      <p:nvGrpSpPr>
        <p:cNvPr id="1" name="Shape 37"/>
        <p:cNvGrpSpPr/>
        <p:nvPr/>
      </p:nvGrpSpPr>
      <p:grpSpPr>
        <a:xfrm>
          <a:off x="0" y="0"/>
          <a:ext cx="0" cy="0"/>
          <a:chOff x="0" y="0"/>
          <a:chExt cx="0" cy="0"/>
        </a:xfrm>
      </p:grpSpPr>
      <p:sp>
        <p:nvSpPr>
          <p:cNvPr id="38" name="Google Shape;38;p9"/>
          <p:cNvSpPr>
            <a:spLocks noGrp="1"/>
          </p:cNvSpPr>
          <p:nvPr>
            <p:ph type="pic" idx="2"/>
          </p:nvPr>
        </p:nvSpPr>
        <p:spPr>
          <a:xfrm>
            <a:off x="13169900" y="3149600"/>
            <a:ext cx="95250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9"/>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9"/>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1" name="Google Shape;41;p9"/>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er">
  <p:cSld name="Punkter">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4" name="Google Shape;44;p10"/>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spacesandcities.com/wp-content/uploads/2020/05/GUIDELINES-CO-CREATION-LA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descr="Co-Creation Lab_Template rev. MF.001.jpeg"/>
          <p:cNvPicPr preferRelativeResize="0"/>
          <p:nvPr/>
        </p:nvPicPr>
        <p:blipFill rotWithShape="1">
          <a:blip r:embed="rId3">
            <a:alphaModFix/>
          </a:blip>
          <a:srcRect/>
          <a:stretch/>
        </p:blipFill>
        <p:spPr>
          <a:xfrm>
            <a:off x="0" y="0"/>
            <a:ext cx="24384000" cy="137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ctrTitle" idx="4294967295"/>
          </p:nvPr>
        </p:nvSpPr>
        <p:spPr>
          <a:xfrm>
            <a:off x="5498739" y="1080918"/>
            <a:ext cx="17654700" cy="34806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a:solidFill>
                  <a:srgbClr val="322B80"/>
                </a:solidFill>
                <a:highlight>
                  <a:srgbClr val="FFFFFF"/>
                </a:highlight>
                <a:latin typeface="Lato"/>
                <a:ea typeface="Lato"/>
                <a:cs typeface="Lato"/>
                <a:sym typeface="Lato"/>
              </a:rPr>
              <a:t>3</a:t>
            </a:r>
            <a:r>
              <a:rPr lang="en-US" sz="4450" b="1" i="0" u="none" strike="noStrike" cap="none">
                <a:solidFill>
                  <a:srgbClr val="322B80"/>
                </a:solidFill>
                <a:highlight>
                  <a:srgbClr val="FFFFFF"/>
                </a:highlight>
                <a:latin typeface="Lato"/>
                <a:ea typeface="Lato"/>
                <a:cs typeface="Lato"/>
                <a:sym typeface="Lato"/>
              </a:rPr>
              <a:t>.3 Homes of commons and cultural and creative spaces: how can we rethink cultural and creative spaces as community organisations suggesting new ways for the EU to relate with the local level, aware of the role of relevant national/regional level organisations ?</a:t>
            </a:r>
            <a:endParaRPr sz="14300" b="1" i="0" u="none" strike="noStrike" cap="none">
              <a:solidFill>
                <a:srgbClr val="000000"/>
              </a:solidFill>
              <a:latin typeface="Helvetica Neue"/>
              <a:ea typeface="Helvetica Neue"/>
              <a:cs typeface="Helvetica Neue"/>
              <a:sym typeface="Helvetica Neue"/>
            </a:endParaRPr>
          </a:p>
        </p:txBody>
      </p:sp>
      <p:sp>
        <p:nvSpPr>
          <p:cNvPr id="117" name="Google Shape;117;p23"/>
          <p:cNvSpPr txBox="1">
            <a:spLocks noGrp="1"/>
          </p:cNvSpPr>
          <p:nvPr>
            <p:ph type="subTitle" idx="4294967295"/>
          </p:nvPr>
        </p:nvSpPr>
        <p:spPr>
          <a:xfrm>
            <a:off x="5498760" y="5334808"/>
            <a:ext cx="16484700" cy="15876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4230"/>
              <a:buFont typeface="Source Serif Pro"/>
              <a:buNone/>
            </a:pPr>
            <a:r>
              <a:rPr lang="en-US" dirty="0"/>
              <a:t>problem of physical spaces as well as digital spaces where all the information shall be gathered, and opportunities given to all the local and regional organizations as well as urban communities is big obstacle that all creatives have to face alone because of lack of unity.   </a:t>
            </a:r>
            <a:endParaRPr sz="48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ctrTitle" idx="4294967295"/>
          </p:nvPr>
        </p:nvSpPr>
        <p:spPr>
          <a:xfrm>
            <a:off x="5705055" y="1049468"/>
            <a:ext cx="17542841" cy="3486848"/>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Clr>
                <a:srgbClr val="3A3285"/>
              </a:buClr>
              <a:buSzPts val="6000"/>
              <a:buFont typeface="Source Serif Pro"/>
              <a:buNone/>
            </a:pPr>
            <a:r>
              <a:rPr lang="en-US" sz="4450" b="1">
                <a:solidFill>
                  <a:srgbClr val="322B80"/>
                </a:solidFill>
                <a:highlight>
                  <a:schemeClr val="lt1"/>
                </a:highlight>
                <a:latin typeface="Lato"/>
                <a:ea typeface="Lato"/>
                <a:cs typeface="Lato"/>
                <a:sym typeface="Lato"/>
              </a:rPr>
              <a:t>3.3 Homes of commons and cultural and creative spaces: how can we rethink cultural and creative spaces as community organisations suggesting new ways for the EU to relate with the local level, aware of the role of relevant national/regional level organisations ?</a:t>
            </a:r>
            <a:endParaRPr sz="11200" b="0" i="0" u="none" strike="noStrike" cap="none">
              <a:solidFill>
                <a:srgbClr val="000000"/>
              </a:solidFill>
              <a:latin typeface="Helvetica Neue"/>
              <a:ea typeface="Helvetica Neue"/>
              <a:cs typeface="Helvetica Neue"/>
              <a:sym typeface="Helvetica Neue"/>
            </a:endParaRPr>
          </a:p>
        </p:txBody>
      </p:sp>
      <p:sp>
        <p:nvSpPr>
          <p:cNvPr id="123" name="Google Shape;123;p24"/>
          <p:cNvSpPr txBox="1">
            <a:spLocks noGrp="1"/>
          </p:cNvSpPr>
          <p:nvPr>
            <p:ph type="subTitle" idx="4294967295"/>
          </p:nvPr>
        </p:nvSpPr>
        <p:spPr>
          <a:xfrm>
            <a:off x="5690382" y="4221494"/>
            <a:ext cx="16036788" cy="1587501"/>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3915"/>
              <a:buFont typeface="Source Serif Pro"/>
              <a:buNone/>
            </a:pPr>
            <a:r>
              <a:rPr lang="en-US" sz="3915" dirty="0">
                <a:solidFill>
                  <a:srgbClr val="3A3285"/>
                </a:solidFill>
                <a:latin typeface="Source Serif Pro"/>
                <a:ea typeface="Source Serif Pro"/>
                <a:cs typeface="Source Serif Pro"/>
                <a:sym typeface="Source Serif Pro"/>
              </a:rPr>
              <a:t>We not only envision online platforms but  physical havens for creatives to collaboration and co-creation. In our opinion it is important if not on city level that on regional level EU have a representative on the platform. Those making bridging of ideas and interaction seamless .On the one hand we are linking with this platform local art communities and urban society  to commons as well giving general public possibility themselves towards relativity of the projects . Platform will give opportunity for all artists and communities to upload their ideas to already defined structure agreed with EU and involving art community as well as general community in decision making. The platform will insure the fast development of art and in this pandemic crisis situation we find much more important .Artists need tools for progress as much as essential workers as doctors and nurses need hospitals and health equipment. With COMMO EUROPE we are giving all community all the necessary tools . </a:t>
            </a:r>
            <a:endParaRPr sz="3915" dirty="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3915"/>
              <a:buFont typeface="Source Serif Pro"/>
              <a:buNone/>
            </a:pPr>
            <a:endParaRPr sz="48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p:nvPr/>
        </p:nvSpPr>
        <p:spPr>
          <a:xfrm>
            <a:off x="5401363" y="1463584"/>
            <a:ext cx="17466125" cy="9521652"/>
          </a:xfrm>
          <a:prstGeom prst="rect">
            <a:avLst/>
          </a:prstGeom>
          <a:noFill/>
          <a:ln>
            <a:noFill/>
          </a:ln>
        </p:spPr>
        <p:txBody>
          <a:bodyPr spcFirstLastPara="1" wrap="square" lIns="50800" tIns="50800" rIns="50800" bIns="50800" anchor="t" anchorCtr="0">
            <a:noAutofit/>
          </a:bodyPr>
          <a:lstStyle/>
          <a:p>
            <a:pPr marL="0" marR="0" lvl="0" indent="0" algn="l" rtl="0">
              <a:lnSpc>
                <a:spcPct val="80000"/>
              </a:lnSpc>
              <a:spcBef>
                <a:spcPts val="0"/>
              </a:spcBef>
              <a:spcAft>
                <a:spcPts val="0"/>
              </a:spcAft>
              <a:buClr>
                <a:srgbClr val="3A3285"/>
              </a:buClr>
              <a:buSzPts val="5160"/>
              <a:buFont typeface="Source Serif Pro"/>
              <a:buNone/>
            </a:pPr>
            <a:r>
              <a:rPr lang="en-US" sz="5160" b="1" i="0" u="none" strike="noStrike" cap="none" dirty="0">
                <a:solidFill>
                  <a:srgbClr val="3A3285"/>
                </a:solidFill>
                <a:latin typeface="Source Serif Pro"/>
                <a:ea typeface="Source Serif Pro"/>
                <a:cs typeface="Source Serif Pro"/>
                <a:sym typeface="Source Serif Pro"/>
              </a:rPr>
              <a:t>Our 5 Keywords</a:t>
            </a: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r>
              <a:rPr lang="en-US" sz="5160" b="0" i="0" u="none" strike="noStrike" cap="none" dirty="0">
                <a:solidFill>
                  <a:srgbClr val="3A3285"/>
                </a:solidFill>
                <a:latin typeface="Source Serif Pro"/>
                <a:ea typeface="Source Serif Pro"/>
                <a:cs typeface="Source Serif Pro"/>
                <a:sym typeface="Source Serif Pro"/>
              </a:rPr>
              <a:t>Challenge Nr </a:t>
            </a:r>
            <a:r>
              <a:rPr lang="en-US" sz="5160" dirty="0">
                <a:solidFill>
                  <a:srgbClr val="3A3285"/>
                </a:solidFill>
                <a:latin typeface="Source Serif Pro"/>
                <a:ea typeface="Source Serif Pro"/>
                <a:cs typeface="Source Serif Pro"/>
                <a:sym typeface="Source Serif Pro"/>
              </a:rPr>
              <a:t>3</a:t>
            </a:r>
            <a:r>
              <a:rPr lang="en-US" sz="5160" b="0" i="0" u="none" strike="noStrike" cap="none" dirty="0">
                <a:solidFill>
                  <a:srgbClr val="3A3285"/>
                </a:solidFill>
                <a:latin typeface="Source Serif Pro"/>
                <a:ea typeface="Source Serif Pro"/>
                <a:cs typeface="Source Serif Pro"/>
                <a:sym typeface="Source Serif Pro"/>
              </a:rPr>
              <a:t>: </a:t>
            </a:r>
            <a:r>
              <a:rPr lang="en-US" sz="4050" b="1" dirty="0">
                <a:solidFill>
                  <a:srgbClr val="322B80"/>
                </a:solidFill>
                <a:highlight>
                  <a:srgbClr val="FFFFFF"/>
                </a:highlight>
                <a:latin typeface="Lato"/>
                <a:ea typeface="Lato"/>
                <a:cs typeface="Lato"/>
                <a:sym typeface="Lato"/>
              </a:rPr>
              <a:t>Building spaces of encounter between local and EU level</a:t>
            </a:r>
            <a:endParaRPr sz="4050" b="1" dirty="0">
              <a:solidFill>
                <a:srgbClr val="322B80"/>
              </a:solidFill>
              <a:highlight>
                <a:srgbClr val="FFFFFF"/>
              </a:highlight>
              <a:latin typeface="Lato"/>
              <a:ea typeface="Lato"/>
              <a:cs typeface="Lato"/>
              <a:sym typeface="Lato"/>
            </a:endParaRPr>
          </a:p>
          <a:p>
            <a:pPr marL="0" marR="0" lvl="0" indent="0" algn="l" rtl="0">
              <a:lnSpc>
                <a:spcPct val="80000"/>
              </a:lnSpc>
              <a:spcBef>
                <a:spcPts val="0"/>
              </a:spcBef>
              <a:spcAft>
                <a:spcPts val="0"/>
              </a:spcAft>
              <a:buClr>
                <a:srgbClr val="3A3285"/>
              </a:buClr>
              <a:buSzPts val="5160"/>
              <a:buFont typeface="Source Serif Pro"/>
              <a:buNone/>
            </a:pPr>
            <a:endParaRPr sz="4050" b="1" dirty="0">
              <a:solidFill>
                <a:srgbClr val="322B80"/>
              </a:solidFill>
              <a:highlight>
                <a:srgbClr val="FFFFFF"/>
              </a:highlight>
              <a:latin typeface="Lato"/>
              <a:ea typeface="Lato"/>
              <a:cs typeface="Lato"/>
              <a:sym typeface="Lato"/>
            </a:endParaRP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dirty="0">
                <a:solidFill>
                  <a:srgbClr val="3A3285"/>
                </a:solidFill>
                <a:latin typeface="Lato Light"/>
                <a:ea typeface="Lato Light"/>
                <a:cs typeface="Lato Light"/>
                <a:sym typeface="Lato Light"/>
              </a:rPr>
              <a:t>Please insert here 5 keywords that best describe your proposal.</a:t>
            </a:r>
            <a:br>
              <a:rPr lang="en-US" sz="4300" b="0" i="1" u="none" strike="noStrike" cap="none" dirty="0">
                <a:solidFill>
                  <a:srgbClr val="3A3285"/>
                </a:solidFill>
                <a:latin typeface="Lato Light"/>
                <a:ea typeface="Lato Light"/>
                <a:cs typeface="Lato Light"/>
                <a:sym typeface="Lato Light"/>
              </a:rPr>
            </a:br>
            <a:r>
              <a:rPr lang="en-US" sz="4300" b="0" i="1" u="none" strike="noStrike" cap="none" dirty="0">
                <a:solidFill>
                  <a:srgbClr val="3A3285"/>
                </a:solidFill>
                <a:latin typeface="Lato Light"/>
                <a:ea typeface="Lato Light"/>
                <a:cs typeface="Lato Light"/>
                <a:sym typeface="Lato Light"/>
              </a:rPr>
              <a:t> </a:t>
            </a: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Georgia: Not a “Developing Country”!!!!!</a:t>
            </a:r>
            <a:endParaRPr sz="4300" i="1"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Hybrid Platform,</a:t>
            </a:r>
            <a:endParaRPr sz="4300" i="1"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COMMA EUROPE,</a:t>
            </a:r>
            <a:endParaRPr sz="4300" i="1"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CHANGE  ,</a:t>
            </a:r>
            <a:endParaRPr sz="4300" i="1"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UNITING ART COMMUNITY . </a:t>
            </a:r>
            <a:endParaRPr sz="4300" i="1"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i="1"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dirty="0">
                <a:solidFill>
                  <a:srgbClr val="3A3285"/>
                </a:solidFill>
                <a:latin typeface="Lato Light"/>
                <a:ea typeface="Lato Light"/>
                <a:cs typeface="Lato Light"/>
                <a:sym typeface="Lato Light"/>
              </a:rPr>
              <a:t>You should also post these on menti.com. The code for menti.com will be announced on Slack.</a:t>
            </a: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4300"/>
              <a:buFont typeface="Lato Ligh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descr="Bild"/>
          <p:cNvPicPr preferRelativeResize="0"/>
          <p:nvPr/>
        </p:nvPicPr>
        <p:blipFill rotWithShape="1">
          <a:blip r:embed="rId3">
            <a:alphaModFix/>
          </a:blip>
          <a:srcRect/>
          <a:stretch/>
        </p:blipFill>
        <p:spPr>
          <a:xfrm>
            <a:off x="-6016523" y="-3604659"/>
            <a:ext cx="17220015" cy="21652615"/>
          </a:xfrm>
          <a:prstGeom prst="rect">
            <a:avLst/>
          </a:prstGeom>
          <a:noFill/>
          <a:ln>
            <a:noFill/>
          </a:ln>
        </p:spPr>
      </p:pic>
      <p:sp>
        <p:nvSpPr>
          <p:cNvPr id="67" name="Google Shape;67;p15"/>
          <p:cNvSpPr txBox="1"/>
          <p:nvPr/>
        </p:nvSpPr>
        <p:spPr>
          <a:xfrm>
            <a:off x="14679267" y="2450001"/>
            <a:ext cx="8767655" cy="614862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Commons Sense:</a:t>
            </a:r>
            <a:br>
              <a:rPr lang="en-US" sz="7600" b="1" i="0" u="none" strike="noStrike" cap="none">
                <a:solidFill>
                  <a:srgbClr val="3A3285"/>
                </a:solidFill>
                <a:latin typeface="Source Serif Pro"/>
                <a:ea typeface="Source Serif Pro"/>
                <a:cs typeface="Source Serif Pro"/>
                <a:sym typeface="Source Serif Pro"/>
              </a:rPr>
            </a:br>
            <a:r>
              <a:rPr lang="en-US" sz="7600" b="1" i="0" u="none" strike="noStrike" cap="none">
                <a:solidFill>
                  <a:srgbClr val="3A3285"/>
                </a:solidFill>
                <a:latin typeface="Source Serif Pro"/>
                <a:ea typeface="Source Serif Pro"/>
                <a:cs typeface="Source Serif Pro"/>
                <a:sym typeface="Source Serif Pro"/>
              </a:rPr>
              <a:t>Let’s Create a Bottom-Up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European Democracy</a:t>
            </a:r>
            <a:endParaRPr sz="1400" b="0" i="0" u="none" strike="noStrike" cap="none">
              <a:solidFill>
                <a:srgbClr val="000000"/>
              </a:solidFill>
              <a:latin typeface="Arial"/>
              <a:ea typeface="Arial"/>
              <a:cs typeface="Arial"/>
              <a:sym typeface="Arial"/>
            </a:endParaRPr>
          </a:p>
        </p:txBody>
      </p:sp>
      <p:sp>
        <p:nvSpPr>
          <p:cNvPr id="68" name="Google Shape;68;p15"/>
          <p:cNvSpPr txBox="1"/>
          <p:nvPr/>
        </p:nvSpPr>
        <p:spPr>
          <a:xfrm>
            <a:off x="14679267" y="8689457"/>
            <a:ext cx="8767655" cy="1894286"/>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Digital Co-Creation Lab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29-30 June 2020</a:t>
            </a:r>
            <a:endParaRPr sz="1400" b="0" i="0" u="none" strike="noStrike" cap="none">
              <a:solidFill>
                <a:srgbClr val="000000"/>
              </a:solidFill>
              <a:latin typeface="Arial"/>
              <a:ea typeface="Arial"/>
              <a:cs typeface="Arial"/>
              <a:sym typeface="Arial"/>
            </a:endParaRPr>
          </a:p>
        </p:txBody>
      </p:sp>
      <p:pic>
        <p:nvPicPr>
          <p:cNvPr id="69" name="Google Shape;69;p15" descr="EU Flag + disclaimer right.jpg"/>
          <p:cNvPicPr preferRelativeResize="0"/>
          <p:nvPr/>
        </p:nvPicPr>
        <p:blipFill rotWithShape="1">
          <a:blip r:embed="rId4">
            <a:alphaModFix/>
          </a:blip>
          <a:srcRect/>
          <a:stretch/>
        </p:blipFill>
        <p:spPr>
          <a:xfrm>
            <a:off x="14539895" y="10547579"/>
            <a:ext cx="5754098" cy="1445718"/>
          </a:xfrm>
          <a:prstGeom prst="rect">
            <a:avLst/>
          </a:prstGeom>
          <a:noFill/>
          <a:ln>
            <a:noFill/>
          </a:ln>
        </p:spPr>
      </p:pic>
      <p:sp>
        <p:nvSpPr>
          <p:cNvPr id="70" name="Google Shape;70;p15"/>
          <p:cNvSpPr txBox="1"/>
          <p:nvPr/>
        </p:nvSpPr>
        <p:spPr>
          <a:xfrm>
            <a:off x="2126092" y="9608503"/>
            <a:ext cx="6542980" cy="1894286"/>
          </a:xfrm>
          <a:prstGeom prst="rect">
            <a:avLst/>
          </a:prstGeom>
          <a:noFill/>
          <a:ln>
            <a:noFill/>
          </a:ln>
        </p:spPr>
        <p:txBody>
          <a:bodyPr spcFirstLastPara="1" wrap="square" lIns="50800" tIns="50800" rIns="50800" bIns="50800" anchor="t" anchorCtr="0">
            <a:noAutofit/>
          </a:bodyPr>
          <a:lstStyle/>
          <a:p>
            <a:pPr marL="0" marR="0" lvl="0" indent="0" algn="r" rtl="0">
              <a:lnSpc>
                <a:spcPct val="100000"/>
              </a:lnSpc>
              <a:spcBef>
                <a:spcPts val="0"/>
              </a:spcBef>
              <a:spcAft>
                <a:spcPts val="0"/>
              </a:spcAft>
              <a:buClr>
                <a:srgbClr val="FFFFFF"/>
              </a:buClr>
              <a:buSzPts val="5000"/>
              <a:buFont typeface="Source Serif Pro"/>
              <a:buNone/>
            </a:pPr>
            <a:r>
              <a:rPr lang="en-US" sz="5000" b="0" i="0" u="none" strike="noStrike" cap="none">
                <a:solidFill>
                  <a:srgbClr val="FFFFFF"/>
                </a:solidFill>
                <a:latin typeface="Source Serif Pro"/>
                <a:ea typeface="Source Serif Pro"/>
                <a:cs typeface="Source Serif Pro"/>
                <a:sym typeface="Source Serif Pro"/>
              </a:rPr>
              <a:t>spacesandcities.com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a:off x="5263504" y="1945496"/>
            <a:ext cx="16659300" cy="9825000"/>
          </a:xfrm>
          <a:prstGeom prst="rect">
            <a:avLst/>
          </a:prstGeom>
          <a:noFill/>
          <a:ln>
            <a:noFill/>
          </a:ln>
        </p:spPr>
        <p:txBody>
          <a:bodyPr spcFirstLastPara="1" wrap="square" lIns="50800" tIns="50800" rIns="50800" bIns="50800" anchor="t" anchorCtr="0">
            <a:noAutofit/>
          </a:bodyPr>
          <a:lstStyle/>
          <a:p>
            <a:pPr marL="0" marR="0" lvl="0" indent="0" algn="l" rtl="0">
              <a:lnSpc>
                <a:spcPct val="80000"/>
              </a:lnSpc>
              <a:spcBef>
                <a:spcPts val="0"/>
              </a:spcBef>
              <a:spcAft>
                <a:spcPts val="0"/>
              </a:spcAft>
              <a:buClr>
                <a:srgbClr val="3A3285"/>
              </a:buClr>
              <a:buSzPts val="5880"/>
              <a:buFont typeface="Source Serif Pro"/>
              <a:buNone/>
            </a:pPr>
            <a:r>
              <a:rPr lang="en-US" sz="5880" b="1" i="0" u="none" strike="noStrike" cap="none">
                <a:solidFill>
                  <a:srgbClr val="3A3285"/>
                </a:solidFill>
                <a:latin typeface="Source Serif Pro"/>
                <a:ea typeface="Source Serif Pro"/>
                <a:cs typeface="Source Serif Pro"/>
                <a:sym typeface="Source Serif Pro"/>
              </a:rPr>
              <a:t>Proposal Submission Instructions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880"/>
              <a:buFont typeface="Source Serif Pro"/>
              <a:buNone/>
            </a:pPr>
            <a:endParaRPr sz="588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a:solidFill>
                  <a:srgbClr val="3A3285"/>
                </a:solidFill>
                <a:latin typeface="Source Serif Pro"/>
                <a:ea typeface="Source Serif Pro"/>
                <a:cs typeface="Source Serif Pro"/>
                <a:sym typeface="Source Serif Pro"/>
              </a:rPr>
              <a:t>Dear team, </a:t>
            </a:r>
            <a:endParaRPr sz="5040" b="0"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a:solidFill>
                  <a:srgbClr val="3A3285"/>
                </a:solidFill>
                <a:latin typeface="Source Serif Pro"/>
                <a:ea typeface="Source Serif Pro"/>
                <a:cs typeface="Source Serif Pro"/>
                <a:sym typeface="Source Serif Pro"/>
              </a:rPr>
              <a:t>please use this format to deliver your proposal. We ask you to provide an analysis and a concrete proposal for each of the subtopics of the challenge you chose to focus on. Finally, we ask you to write 5 keywords for each subtopic (slide 12). If you think that one or more of the subtopics is not relevant, you can provide an alternative solution (and keywords) to the challenge, giving a reason why you deem the original subtopic not relevant.</a:t>
            </a:r>
            <a:endParaRPr sz="5040" b="0"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endParaRPr sz="5040" b="0"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a:solidFill>
                  <a:srgbClr val="3A3285"/>
                </a:solidFill>
                <a:latin typeface="Source Serif Pro"/>
                <a:ea typeface="Source Serif Pro"/>
                <a:cs typeface="Source Serif Pro"/>
                <a:sym typeface="Source Serif Pro"/>
              </a:rPr>
              <a:t>Any doubts?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a:solidFill>
                  <a:srgbClr val="3A3285"/>
                </a:solidFill>
                <a:latin typeface="Source Serif Pro"/>
                <a:ea typeface="Source Serif Pro"/>
                <a:cs typeface="Source Serif Pro"/>
                <a:sym typeface="Source Serif Pro"/>
              </a:rPr>
              <a:t>Check the </a:t>
            </a:r>
            <a:r>
              <a:rPr lang="en-US" sz="5040" b="0" i="0" u="sng" strike="noStrike" cap="none">
                <a:solidFill>
                  <a:schemeClr val="hlink"/>
                </a:solidFill>
                <a:latin typeface="Source Serif Pro"/>
                <a:ea typeface="Source Serif Pro"/>
                <a:cs typeface="Source Serif Pro"/>
                <a:sym typeface="Source Serif Pro"/>
                <a:hlinkClick r:id="rId3"/>
              </a:rPr>
              <a:t>guidelines</a:t>
            </a:r>
            <a:r>
              <a:rPr lang="en-US" sz="5040" b="0" i="0" u="none" strike="noStrike" cap="none">
                <a:solidFill>
                  <a:srgbClr val="3A3285"/>
                </a:solidFill>
                <a:latin typeface="Source Serif Pro"/>
                <a:ea typeface="Source Serif Pro"/>
                <a:cs typeface="Source Serif Pro"/>
                <a:sym typeface="Source Serif Pr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p:nvPr/>
        </p:nvSpPr>
        <p:spPr>
          <a:xfrm>
            <a:off x="7216819" y="1899697"/>
            <a:ext cx="16990500" cy="8375400"/>
          </a:xfrm>
          <a:prstGeom prst="rect">
            <a:avLst/>
          </a:prstGeom>
          <a:noFill/>
          <a:ln>
            <a:noFill/>
          </a:ln>
        </p:spPr>
        <p:txBody>
          <a:bodyPr spcFirstLastPara="1" wrap="square" lIns="50800" tIns="50800" rIns="50800" bIns="50800" anchor="t" anchorCtr="0">
            <a:noAutofit/>
          </a:bodyPr>
          <a:lstStyle/>
          <a:p>
            <a:pPr marL="0" marR="0" lvl="0" indent="0" algn="l" rtl="0">
              <a:lnSpc>
                <a:spcPct val="90000"/>
              </a:lnSpc>
              <a:spcBef>
                <a:spcPts val="0"/>
              </a:spcBef>
              <a:spcAft>
                <a:spcPts val="0"/>
              </a:spcAft>
              <a:buClr>
                <a:srgbClr val="3A3285"/>
              </a:buClr>
              <a:buSzPts val="6160"/>
              <a:buFont typeface="Source Serif Pro"/>
              <a:buNone/>
            </a:pPr>
            <a:r>
              <a:rPr lang="en-US" sz="6160" b="1" i="0" u="none" strike="noStrike" cap="none">
                <a:solidFill>
                  <a:srgbClr val="3A3285"/>
                </a:solidFill>
                <a:latin typeface="Source Serif Pro"/>
                <a:ea typeface="Source Serif Pro"/>
                <a:cs typeface="Source Serif Pro"/>
                <a:sym typeface="Source Serif Pro"/>
              </a:rPr>
              <a:t>Co-Creation Lab Proposal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6160"/>
              <a:buFont typeface="Lato Light"/>
              <a:buNone/>
            </a:pPr>
            <a:endParaRPr sz="6160" b="1" i="0" u="none" strike="noStrike" cap="none">
              <a:solidFill>
                <a:srgbClr val="3A3285"/>
              </a:solidFill>
              <a:latin typeface="Source Serif Pro"/>
              <a:ea typeface="Source Serif Pro"/>
              <a:cs typeface="Source Serif Pro"/>
              <a:sym typeface="Source Serif Pro"/>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Challenge Nr </a:t>
            </a:r>
            <a:r>
              <a:rPr lang="en-US" sz="5280" b="1">
                <a:solidFill>
                  <a:srgbClr val="3A3285"/>
                </a:solidFill>
                <a:latin typeface="Lato Light"/>
                <a:ea typeface="Lato Light"/>
                <a:cs typeface="Lato Light"/>
                <a:sym typeface="Lato Light"/>
              </a:rPr>
              <a:t>3</a:t>
            </a:r>
            <a:r>
              <a:rPr lang="en-US" sz="5280" b="1" i="0" u="none" strike="noStrike" cap="none">
                <a:solidFill>
                  <a:srgbClr val="3A3285"/>
                </a:solidFill>
                <a:latin typeface="Lato Light"/>
                <a:ea typeface="Lato Light"/>
                <a:cs typeface="Lato Light"/>
                <a:sym typeface="Lato Light"/>
              </a:rPr>
              <a:t>:</a:t>
            </a:r>
            <a:br>
              <a:rPr lang="en-US" sz="5280" b="1" i="0" u="none" strike="noStrike" cap="none">
                <a:solidFill>
                  <a:srgbClr val="3A3285"/>
                </a:solidFill>
                <a:latin typeface="Lato Light"/>
                <a:ea typeface="Lato Light"/>
                <a:cs typeface="Lato Light"/>
                <a:sym typeface="Lato Light"/>
              </a:rPr>
            </a:br>
            <a:r>
              <a:rPr lang="en-US" sz="5280" b="1" i="0" u="none" strike="noStrike" cap="none">
                <a:solidFill>
                  <a:srgbClr val="3A3285"/>
                </a:solidFill>
                <a:latin typeface="Lato"/>
                <a:ea typeface="Lato"/>
                <a:cs typeface="Lato"/>
                <a:sym typeface="Lato"/>
              </a:rPr>
              <a:t>Building spaces of encounter between local and EU level</a:t>
            </a:r>
            <a:endParaRPr sz="5280" b="1">
              <a:solidFill>
                <a:srgbClr val="3A3285"/>
              </a:solidFill>
              <a:latin typeface="Lato"/>
              <a:ea typeface="Lato"/>
              <a:cs typeface="Lato"/>
              <a:sym typeface="Lato"/>
            </a:endParaRPr>
          </a:p>
          <a:p>
            <a:pPr marL="0" marR="0" lvl="0" indent="0" algn="l" rtl="0">
              <a:lnSpc>
                <a:spcPct val="90000"/>
              </a:lnSpc>
              <a:spcBef>
                <a:spcPts val="0"/>
              </a:spcBef>
              <a:spcAft>
                <a:spcPts val="0"/>
              </a:spcAft>
              <a:buClr>
                <a:srgbClr val="3A3285"/>
              </a:buClr>
              <a:buSzPts val="5280"/>
              <a:buFont typeface="Lato Light"/>
              <a:buNone/>
            </a:pPr>
            <a:endParaRPr sz="5280" b="1">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Team:</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ARTCROSS</a:t>
            </a:r>
            <a:endParaRPr sz="3000" b="0" i="1" u="none" strike="noStrike" cap="none">
              <a:solidFill>
                <a:srgbClr val="000000"/>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3A3285"/>
              </a:buClr>
              <a:buSzPts val="3000"/>
              <a:buFont typeface="Lato Light"/>
              <a:buNone/>
            </a:pPr>
            <a:endParaRPr sz="3000" b="0" i="1" u="none" strike="noStrike" cap="none">
              <a:solidFill>
                <a:srgbClr val="000000"/>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a:solidFill>
                  <a:srgbClr val="3A3285"/>
                </a:solidFill>
                <a:latin typeface="Lato Light"/>
                <a:ea typeface="Lato Light"/>
                <a:cs typeface="Lato Light"/>
                <a:sym typeface="Lato Light"/>
              </a:rPr>
              <a:t>Names of team members: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5280"/>
              <a:buFont typeface="Lato Light"/>
              <a:buNone/>
            </a:pPr>
            <a:r>
              <a:rPr lang="en-US" sz="5280" i="1">
                <a:solidFill>
                  <a:srgbClr val="3A3285"/>
                </a:solidFill>
                <a:latin typeface="Lato Light"/>
                <a:ea typeface="Lato Light"/>
                <a:cs typeface="Lato Light"/>
                <a:sym typeface="Lato Light"/>
              </a:rPr>
              <a:t>KETEVAN PAITCHADZE, MIKA TBILELI, NICOLOZ TBILELI</a:t>
            </a:r>
            <a:endParaRPr sz="1400" b="0" i="0" u="none" strike="noStrike" cap="none">
              <a:solidFill>
                <a:srgbClr val="000000"/>
              </a:solidFill>
              <a:latin typeface="Arial"/>
              <a:ea typeface="Arial"/>
              <a:cs typeface="Arial"/>
              <a:sym typeface="Arial"/>
            </a:endParaRPr>
          </a:p>
        </p:txBody>
      </p:sp>
      <p:pic>
        <p:nvPicPr>
          <p:cNvPr id="81" name="Google Shape;81;p17" descr="Bild"/>
          <p:cNvPicPr preferRelativeResize="0"/>
          <p:nvPr/>
        </p:nvPicPr>
        <p:blipFill rotWithShape="1">
          <a:blip r:embed="rId3">
            <a:alphaModFix/>
          </a:blip>
          <a:srcRect/>
          <a:stretch/>
        </p:blipFill>
        <p:spPr>
          <a:xfrm>
            <a:off x="-8278133" y="-3563629"/>
            <a:ext cx="17220015" cy="216526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ctrTitle" idx="4294967295"/>
          </p:nvPr>
        </p:nvSpPr>
        <p:spPr>
          <a:xfrm>
            <a:off x="5495981" y="714600"/>
            <a:ext cx="16553400" cy="2610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5280"/>
              <a:buFont typeface="Source Serif Pro"/>
              <a:buNone/>
            </a:pPr>
            <a:endParaRPr sz="3980" b="1">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5280"/>
              <a:buFont typeface="Source Serif Pro"/>
              <a:buNone/>
            </a:pPr>
            <a:r>
              <a:rPr lang="en-US" sz="3980" b="1">
                <a:solidFill>
                  <a:srgbClr val="3A3285"/>
                </a:solidFill>
                <a:latin typeface="Source Serif Pro"/>
                <a:ea typeface="Source Serif Pro"/>
                <a:cs typeface="Source Serif Pro"/>
                <a:sym typeface="Source Serif Pro"/>
              </a:rPr>
              <a:t>3</a:t>
            </a:r>
            <a:r>
              <a:rPr lang="en-US" sz="3980" b="1" i="0" u="none" strike="noStrike" cap="none">
                <a:solidFill>
                  <a:srgbClr val="3A3285"/>
                </a:solidFill>
                <a:latin typeface="Source Serif Pro"/>
                <a:ea typeface="Source Serif Pro"/>
                <a:cs typeface="Source Serif Pro"/>
                <a:sym typeface="Source Serif Pro"/>
              </a:rPr>
              <a:t>.1 </a:t>
            </a:r>
            <a:r>
              <a:rPr lang="en-US" sz="3980" b="1">
                <a:solidFill>
                  <a:srgbClr val="3A3285"/>
                </a:solidFill>
                <a:latin typeface="Source Serif Pro"/>
                <a:ea typeface="Source Serif Pro"/>
                <a:cs typeface="Source Serif Pro"/>
                <a:sym typeface="Source Serif Pro"/>
              </a:rPr>
              <a:t>Concrete proposals to bring Europe closer to citizens and cultural operators – Organisation of the ‘homes of commons’: how can homes of commons act as effective tools to decentralise EU institutions and foster a dialogue with the local contexts? How can homes of commons communicate and collaborate simultaneously with EU institutions, local authorities and citizens?</a:t>
            </a:r>
            <a:endParaRPr sz="9900" b="0" i="0" u="none" strike="noStrike" cap="none">
              <a:solidFill>
                <a:srgbClr val="000000"/>
              </a:solidFill>
              <a:latin typeface="Helvetica Neue"/>
              <a:ea typeface="Helvetica Neue"/>
              <a:cs typeface="Helvetica Neue"/>
              <a:sym typeface="Helvetica Neue"/>
            </a:endParaRPr>
          </a:p>
        </p:txBody>
      </p:sp>
      <p:sp>
        <p:nvSpPr>
          <p:cNvPr id="87" name="Google Shape;87;p18"/>
          <p:cNvSpPr txBox="1">
            <a:spLocks noGrp="1"/>
          </p:cNvSpPr>
          <p:nvPr>
            <p:ph type="subTitle" idx="4294967295"/>
          </p:nvPr>
        </p:nvSpPr>
        <p:spPr>
          <a:xfrm>
            <a:off x="5495975" y="5639112"/>
            <a:ext cx="16553400" cy="74058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4275"/>
              <a:buFont typeface="Source Serif Pro"/>
              <a:buNone/>
            </a:pPr>
            <a:r>
              <a:rPr lang="en-US" sz="2875" dirty="0">
                <a:solidFill>
                  <a:srgbClr val="3A3285"/>
                </a:solidFill>
                <a:latin typeface="Source Serif Pro"/>
                <a:ea typeface="Source Serif Pro"/>
                <a:cs typeface="Source Serif Pro"/>
                <a:sym typeface="Source Serif Pro"/>
              </a:rPr>
              <a:t> In spite EU being united organization with common goals for all EU countries ,local context for every city and every country is unique and different. funding as well as policies and projects are not created to the local context, but vise-versa .Dialog between commons, artists and EU institutions is not flexible .Process are overly time consuming. And Information regarding funding and activities are not accessible to communities . There is no clearly defined system for bottom up communication ,project management and policy regulation. lack of urban context and participation of wide community , society  stagnates rapid development of art sector. Instead of having many small impactful events and projects at the moment all of the attention is shifted  towards few big events .  Having too many circles leaves big room for miscommunication and interpretation of different projects and fundings.in the end there is big confusion  in art  community making progress  take extremely difficult.  </a:t>
            </a:r>
            <a:endParaRPr sz="3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ctrTitle" idx="4294967295"/>
          </p:nvPr>
        </p:nvSpPr>
        <p:spPr>
          <a:xfrm>
            <a:off x="5518702" y="1049468"/>
            <a:ext cx="17729194" cy="3207801"/>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Clr>
                <a:srgbClr val="3A3285"/>
              </a:buClr>
              <a:buSzPts val="5280"/>
              <a:buFont typeface="Source Serif Pro"/>
              <a:buNone/>
            </a:pPr>
            <a:r>
              <a:rPr lang="en-US" sz="2480" b="1">
                <a:solidFill>
                  <a:srgbClr val="3A3285"/>
                </a:solidFill>
                <a:latin typeface="Source Serif Pro"/>
                <a:ea typeface="Source Serif Pro"/>
                <a:cs typeface="Source Serif Pro"/>
                <a:sym typeface="Source Serif Pro"/>
              </a:rPr>
              <a:t>3.1 Concrete proposals to bring Europe closer to citizens and cultural operators – Organisation of the ‘homes of commons’: how can homes of commons act as effective tools to decentralise EU institutions and foster a dialogue with the local contexts? How can homes of commons communicate and collaborate simultaneously with EU institutions, local authorities and citizens?</a:t>
            </a:r>
            <a:endParaRPr sz="8400">
              <a:solidFill>
                <a:schemeClr val="dk1"/>
              </a:solidFill>
            </a:endParaRPr>
          </a:p>
          <a:p>
            <a:pPr marL="0" marR="0" lvl="0" indent="0" algn="l" rtl="0">
              <a:lnSpc>
                <a:spcPct val="100000"/>
              </a:lnSpc>
              <a:spcBef>
                <a:spcPts val="0"/>
              </a:spcBef>
              <a:spcAft>
                <a:spcPts val="0"/>
              </a:spcAft>
              <a:buClr>
                <a:srgbClr val="3A3285"/>
              </a:buClr>
              <a:buSzPts val="5280"/>
              <a:buFont typeface="Source Serif Pro"/>
              <a:buNone/>
            </a:pPr>
            <a:endParaRPr sz="9700" b="0" i="0" u="none" strike="noStrike" cap="none">
              <a:solidFill>
                <a:srgbClr val="000000"/>
              </a:solidFill>
              <a:latin typeface="Helvetica Neue"/>
              <a:ea typeface="Helvetica Neue"/>
              <a:cs typeface="Helvetica Neue"/>
              <a:sym typeface="Helvetica Neue"/>
            </a:endParaRPr>
          </a:p>
        </p:txBody>
      </p:sp>
      <p:sp>
        <p:nvSpPr>
          <p:cNvPr id="93" name="Google Shape;93;p19"/>
          <p:cNvSpPr txBox="1">
            <a:spLocks noGrp="1"/>
          </p:cNvSpPr>
          <p:nvPr>
            <p:ph type="subTitle" idx="4294967295"/>
          </p:nvPr>
        </p:nvSpPr>
        <p:spPr>
          <a:xfrm>
            <a:off x="5783984" y="3099465"/>
            <a:ext cx="15986100" cy="15876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3870"/>
              <a:buFont typeface="Source Serif Pro"/>
              <a:buNone/>
            </a:pPr>
            <a:endParaRPr sz="2770" dirty="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3870"/>
              <a:buFont typeface="Source Serif Pro"/>
              <a:buNone/>
            </a:pPr>
            <a:endParaRPr sz="2770" dirty="0">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3870"/>
              <a:buFont typeface="Source Serif Pro"/>
              <a:buNone/>
            </a:pPr>
            <a:r>
              <a:rPr lang="en-US" sz="2770" dirty="0">
                <a:solidFill>
                  <a:srgbClr val="3A3285"/>
                </a:solidFill>
                <a:latin typeface="Source Serif Pro"/>
                <a:ea typeface="Source Serif Pro"/>
                <a:cs typeface="Source Serif Pro"/>
                <a:sym typeface="Source Serif Pro"/>
              </a:rPr>
              <a:t>Our team invasion solving existing issues of miscommunication between commons and EU. Bringing Urban and city projects closer to decision makers and opening conversations  between creators initiators and EU that are distanced currently. We see solution in creating new architecture by forming new intermediary hybrid platform giving solution and opportunity both to bottom up and top to bottom communication those bridging unwritten gap. Proposed hybrid platform COMMO EUROPE , won’t only act as a online database but a platform that will help co-creation labs ,artists ,commons and EU to connect and give them a voice , and a better way to represent themselves and let them connect on the global scale. The hybrid platform is solution for post Covid-19 adaptation and new opportunity to build straight communication line, for artists and  commons as well to EU those making funding, searching for collaboration and co-creation, easy on local level and enhancing north south and south </a:t>
            </a:r>
            <a:r>
              <a:rPr lang="en-US" sz="2770" dirty="0" err="1">
                <a:solidFill>
                  <a:srgbClr val="3A3285"/>
                </a:solidFill>
                <a:latin typeface="Source Serif Pro"/>
                <a:ea typeface="Source Serif Pro"/>
                <a:cs typeface="Source Serif Pro"/>
                <a:sym typeface="Source Serif Pro"/>
              </a:rPr>
              <a:t>south</a:t>
            </a:r>
            <a:r>
              <a:rPr lang="en-US" sz="2770" dirty="0">
                <a:solidFill>
                  <a:srgbClr val="3A3285"/>
                </a:solidFill>
                <a:latin typeface="Source Serif Pro"/>
                <a:ea typeface="Source Serif Pro"/>
                <a:cs typeface="Source Serif Pro"/>
                <a:sym typeface="Source Serif Pro"/>
              </a:rPr>
              <a:t> exchange. The hybrid platform will take on all the complicated bureaucratic arrangement and complicated structural procedures and give artists and commons opportunity to produce tangible results bringing much needed support to the communities for fast and effective development.</a:t>
            </a:r>
            <a:endParaRPr sz="2470" dirty="0">
              <a:solidFill>
                <a:srgbClr val="3A3285"/>
              </a:solidFill>
              <a:latin typeface="Source Serif Pro"/>
              <a:ea typeface="Source Serif Pro"/>
              <a:cs typeface="Source Serif Pro"/>
              <a:sym typeface="Source Serif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ctrTitle" idx="4294967295"/>
          </p:nvPr>
        </p:nvSpPr>
        <p:spPr>
          <a:xfrm>
            <a:off x="5514372" y="1049468"/>
            <a:ext cx="17733524" cy="3193207"/>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Clr>
                <a:srgbClr val="3A3285"/>
              </a:buClr>
              <a:buSzPts val="5280"/>
              <a:buFont typeface="Source Serif Pro"/>
              <a:buNone/>
            </a:pPr>
            <a:r>
              <a:rPr lang="en-US" sz="3980" b="1" dirty="0">
                <a:solidFill>
                  <a:srgbClr val="3A3285"/>
                </a:solidFill>
                <a:latin typeface="Source Serif Pro"/>
                <a:ea typeface="Source Serif Pro"/>
                <a:cs typeface="Source Serif Pro"/>
                <a:sym typeface="Source Serif Pro"/>
              </a:rPr>
              <a:t>3.1 Concrete proposals to bring Europe closer to citizens and cultural operators – </a:t>
            </a:r>
            <a:r>
              <a:rPr lang="en-US" sz="3980" b="1" dirty="0" err="1">
                <a:solidFill>
                  <a:srgbClr val="3A3285"/>
                </a:solidFill>
                <a:latin typeface="Source Serif Pro"/>
                <a:ea typeface="Source Serif Pro"/>
                <a:cs typeface="Source Serif Pro"/>
                <a:sym typeface="Source Serif Pro"/>
              </a:rPr>
              <a:t>Organisation</a:t>
            </a:r>
            <a:r>
              <a:rPr lang="en-US" sz="3980" b="1" dirty="0">
                <a:solidFill>
                  <a:srgbClr val="3A3285"/>
                </a:solidFill>
                <a:latin typeface="Source Serif Pro"/>
                <a:ea typeface="Source Serif Pro"/>
                <a:cs typeface="Source Serif Pro"/>
                <a:sym typeface="Source Serif Pro"/>
              </a:rPr>
              <a:t> of the ‘homes of commons’: how can homes of commons act as effective tools to </a:t>
            </a:r>
            <a:r>
              <a:rPr lang="en-US" sz="3980" b="1" dirty="0" err="1">
                <a:solidFill>
                  <a:srgbClr val="3A3285"/>
                </a:solidFill>
                <a:latin typeface="Source Serif Pro"/>
                <a:ea typeface="Source Serif Pro"/>
                <a:cs typeface="Source Serif Pro"/>
                <a:sym typeface="Source Serif Pro"/>
              </a:rPr>
              <a:t>decentralise</a:t>
            </a:r>
            <a:r>
              <a:rPr lang="en-US" sz="3980" b="1" dirty="0">
                <a:solidFill>
                  <a:srgbClr val="3A3285"/>
                </a:solidFill>
                <a:latin typeface="Source Serif Pro"/>
                <a:ea typeface="Source Serif Pro"/>
                <a:cs typeface="Source Serif Pro"/>
                <a:sym typeface="Source Serif Pro"/>
              </a:rPr>
              <a:t> EU institutions and foster a dialogue with the local contexts? How can homes of commons communicate and collaborate simultaneously with EU institutions, local authorities and citizens?</a:t>
            </a:r>
            <a:endParaRPr sz="9900" dirty="0">
              <a:solidFill>
                <a:schemeClr val="dk1"/>
              </a:solidFill>
            </a:endParaRPr>
          </a:p>
          <a:p>
            <a:pPr marL="0" marR="0" lvl="0" indent="0" algn="l" rtl="0">
              <a:lnSpc>
                <a:spcPct val="100000"/>
              </a:lnSpc>
              <a:spcBef>
                <a:spcPts val="0"/>
              </a:spcBef>
              <a:spcAft>
                <a:spcPts val="0"/>
              </a:spcAft>
              <a:buClr>
                <a:srgbClr val="3A3285"/>
              </a:buClr>
              <a:buSzPts val="5280"/>
              <a:buFont typeface="Source Serif Pro"/>
              <a:buNone/>
            </a:pPr>
            <a:endParaRPr sz="3580" b="1" dirty="0">
              <a:solidFill>
                <a:srgbClr val="3A3285"/>
              </a:solidFill>
              <a:latin typeface="Source Serif Pro"/>
              <a:ea typeface="Source Serif Pro"/>
              <a:cs typeface="Source Serif Pro"/>
              <a:sym typeface="Source Serif Pro"/>
            </a:endParaRPr>
          </a:p>
        </p:txBody>
      </p:sp>
      <p:sp>
        <p:nvSpPr>
          <p:cNvPr id="99" name="Google Shape;99;p20"/>
          <p:cNvSpPr txBox="1">
            <a:spLocks noGrp="1"/>
          </p:cNvSpPr>
          <p:nvPr>
            <p:ph type="subTitle" idx="4294967295"/>
          </p:nvPr>
        </p:nvSpPr>
        <p:spPr>
          <a:xfrm>
            <a:off x="5514368" y="5259644"/>
            <a:ext cx="15979200" cy="15876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3A3285"/>
              </a:buClr>
              <a:buSzPts val="3870"/>
              <a:buFont typeface="Source Serif Pro"/>
              <a:buNone/>
            </a:pPr>
            <a:r>
              <a:rPr lang="en-US" sz="3870" b="0" i="0" u="none" strike="noStrike" cap="none" dirty="0">
                <a:solidFill>
                  <a:srgbClr val="3A3285"/>
                </a:solidFill>
                <a:latin typeface="Source Serif Pro"/>
                <a:ea typeface="Source Serif Pro"/>
                <a:cs typeface="Source Serif Pro"/>
                <a:sym typeface="Source Serif Pro"/>
              </a:rPr>
              <a:t>What is your </a:t>
            </a:r>
            <a:r>
              <a:rPr lang="en-US" sz="3870" b="0" i="0" u="sng" strike="noStrike" cap="none" dirty="0">
                <a:solidFill>
                  <a:srgbClr val="3A3285"/>
                </a:solidFill>
                <a:latin typeface="Source Serif Pro"/>
                <a:ea typeface="Source Serif Pro"/>
                <a:cs typeface="Source Serif Pro"/>
                <a:sym typeface="Source Serif Pro"/>
              </a:rPr>
              <a:t>Concrete Proposal</a:t>
            </a:r>
            <a:r>
              <a:rPr lang="en-US" sz="3870" b="0" i="0" u="none" strike="noStrike" cap="none" dirty="0">
                <a:solidFill>
                  <a:srgbClr val="3A3285"/>
                </a:solidFill>
                <a:latin typeface="Source Serif Pro"/>
                <a:ea typeface="Source Serif Pro"/>
                <a:cs typeface="Source Serif Pro"/>
                <a:sym typeface="Source Serif Pro"/>
              </a:rPr>
              <a:t>? Please explain and illustrate here. You can use text, photos, drawing, video, illustrations, graphs, whatever!</a:t>
            </a:r>
            <a:endParaRPr sz="48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ctrTitle" idx="4294967295"/>
          </p:nvPr>
        </p:nvSpPr>
        <p:spPr>
          <a:xfrm>
            <a:off x="5918831" y="1049468"/>
            <a:ext cx="17329064" cy="3374588"/>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5160"/>
              <a:buFont typeface="Source Serif Pro"/>
              <a:buNone/>
            </a:pPr>
            <a:r>
              <a:rPr lang="en-US" sz="4280" b="1" dirty="0">
                <a:solidFill>
                  <a:srgbClr val="3A3285"/>
                </a:solidFill>
                <a:latin typeface="Source Serif Pro"/>
                <a:ea typeface="Source Serif Pro"/>
                <a:cs typeface="Source Serif Pro"/>
                <a:sym typeface="Source Serif Pro"/>
              </a:rPr>
              <a:t>3</a:t>
            </a:r>
            <a:r>
              <a:rPr lang="en-US" sz="4280" b="1" i="0" u="none" strike="noStrike" cap="none" dirty="0">
                <a:solidFill>
                  <a:srgbClr val="3A3285"/>
                </a:solidFill>
                <a:latin typeface="Source Serif Pro"/>
                <a:ea typeface="Source Serif Pro"/>
                <a:cs typeface="Source Serif Pro"/>
                <a:sym typeface="Source Serif Pro"/>
              </a:rPr>
              <a:t>. 2 </a:t>
            </a:r>
            <a:r>
              <a:rPr lang="en-US" sz="4280" b="1" dirty="0">
                <a:solidFill>
                  <a:srgbClr val="3A3285"/>
                </a:solidFill>
                <a:latin typeface="Source Serif Pro"/>
                <a:ea typeface="Source Serif Pro"/>
                <a:cs typeface="Source Serif Pro"/>
                <a:sym typeface="Source Serif Pro"/>
              </a:rPr>
              <a:t>Concrete proposals to bring Europe closer to citizens and cultural operators – Agenda of the homes of commons: what should be on the agenda of homes of commons, in order to facilitate the links between the EU and the local level? What function should homes of commons have (advocacy, information, co-creation, local participation…)?</a:t>
            </a:r>
            <a:br>
              <a:rPr lang="en-US" sz="3580" b="1" i="0" u="none" strike="noStrike" cap="none" dirty="0">
                <a:solidFill>
                  <a:srgbClr val="3A3285"/>
                </a:solidFill>
                <a:latin typeface="Source Serif Pro"/>
                <a:ea typeface="Source Serif Pro"/>
                <a:cs typeface="Source Serif Pro"/>
                <a:sym typeface="Source Serif Pro"/>
              </a:rPr>
            </a:br>
            <a:endParaRPr sz="11200" b="0" i="0" u="none" strike="noStrike" cap="none" dirty="0">
              <a:solidFill>
                <a:srgbClr val="000000"/>
              </a:solidFill>
              <a:latin typeface="Helvetica Neue"/>
              <a:ea typeface="Helvetica Neue"/>
              <a:cs typeface="Helvetica Neue"/>
              <a:sym typeface="Helvetica Neue"/>
            </a:endParaRPr>
          </a:p>
        </p:txBody>
      </p:sp>
      <p:sp>
        <p:nvSpPr>
          <p:cNvPr id="105" name="Google Shape;105;p21"/>
          <p:cNvSpPr txBox="1">
            <a:spLocks noGrp="1"/>
          </p:cNvSpPr>
          <p:nvPr>
            <p:ph type="subTitle" idx="4294967295"/>
          </p:nvPr>
        </p:nvSpPr>
        <p:spPr>
          <a:xfrm>
            <a:off x="5918817" y="5474500"/>
            <a:ext cx="15489300" cy="15876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4005"/>
              <a:buFont typeface="Source Serif Pro"/>
              <a:buNone/>
            </a:pPr>
            <a:r>
              <a:rPr lang="en-US" sz="4005" dirty="0">
                <a:solidFill>
                  <a:srgbClr val="3A3285"/>
                </a:solidFill>
                <a:latin typeface="Source Serif Pro"/>
                <a:ea typeface="Source Serif Pro"/>
                <a:cs typeface="Source Serif Pro"/>
                <a:sym typeface="Source Serif Pro"/>
              </a:rPr>
              <a:t>As analyzed, There is not just gap in communication between EU and commons, artists but there is also a issue of distributing information locally .Accordingly this issue leads to miscommunication between EU and the local level. Causing the policies and the actions to be ineffective.  </a:t>
            </a:r>
            <a:endParaRPr sz="48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idx="4294967295"/>
          </p:nvPr>
        </p:nvSpPr>
        <p:spPr>
          <a:xfrm>
            <a:off x="5793900" y="1049468"/>
            <a:ext cx="17453997" cy="3460066"/>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Clr>
                <a:srgbClr val="3A3285"/>
              </a:buClr>
              <a:buSzPts val="5160"/>
              <a:buFont typeface="Source Serif Pro"/>
              <a:buNone/>
            </a:pPr>
            <a:r>
              <a:rPr lang="en-US" sz="4280" b="1">
                <a:solidFill>
                  <a:srgbClr val="3A3285"/>
                </a:solidFill>
                <a:latin typeface="Source Serif Pro"/>
                <a:ea typeface="Source Serif Pro"/>
                <a:cs typeface="Source Serif Pro"/>
                <a:sym typeface="Source Serif Pro"/>
              </a:rPr>
              <a:t>3. 2 Concrete proposals to bring Europe closer to citizens and cultural operators – Agenda of the homes of commons: what should be on the agenda of homes of commons, in order to facilitate the links between the EU and the local level? What function should homes of commons have (advocacy, information, co-creation, local participation…)?</a:t>
            </a:r>
            <a:endParaRPr sz="11600" b="0" i="0" u="none" strike="noStrike" cap="none">
              <a:solidFill>
                <a:srgbClr val="000000"/>
              </a:solidFill>
              <a:latin typeface="Helvetica Neue"/>
              <a:ea typeface="Helvetica Neue"/>
              <a:cs typeface="Helvetica Neue"/>
              <a:sym typeface="Helvetica Neue"/>
            </a:endParaRPr>
          </a:p>
        </p:txBody>
      </p:sp>
      <p:sp>
        <p:nvSpPr>
          <p:cNvPr id="111" name="Google Shape;111;p22"/>
          <p:cNvSpPr txBox="1">
            <a:spLocks noGrp="1"/>
          </p:cNvSpPr>
          <p:nvPr>
            <p:ph type="subTitle" idx="4294967295"/>
          </p:nvPr>
        </p:nvSpPr>
        <p:spPr>
          <a:xfrm>
            <a:off x="5793898" y="6064252"/>
            <a:ext cx="16716300" cy="15876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3A3285"/>
              </a:buClr>
              <a:buSzPts val="4050"/>
              <a:buFont typeface="Source Serif Pro"/>
              <a:buNone/>
            </a:pPr>
            <a:r>
              <a:rPr lang="en-US" sz="4050" dirty="0">
                <a:solidFill>
                  <a:srgbClr val="3A3285"/>
                </a:solidFill>
                <a:latin typeface="Source Serif Pro"/>
                <a:ea typeface="Source Serif Pro"/>
                <a:cs typeface="Source Serif Pro"/>
                <a:sym typeface="Source Serif Pro"/>
              </a:rPr>
              <a:t>Our hybrid platform is oriented to not just connect EU and commons but to connect all EU countries ,commons and artists giving all the cities their own platform which will unit under one roof . Creating a one big art community .</a:t>
            </a:r>
            <a:endParaRPr sz="48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1337</Words>
  <Application>Microsoft Office PowerPoint</Application>
  <PresentationFormat>Custom</PresentationFormat>
  <Paragraphs>56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Helvetica Neue Light</vt:lpstr>
      <vt:lpstr>Source Serif Pro</vt:lpstr>
      <vt:lpstr>Lato Light</vt:lpstr>
      <vt:lpstr>Arial</vt:lpstr>
      <vt:lpstr>Lato</vt:lpstr>
      <vt:lpstr>Helvetica Neue</vt:lpstr>
      <vt:lpstr>White</vt:lpstr>
      <vt:lpstr>PowerPoint Presentation</vt:lpstr>
      <vt:lpstr>PowerPoint Presentation</vt:lpstr>
      <vt:lpstr>PowerPoint Presentation</vt:lpstr>
      <vt:lpstr>PowerPoint Presentation</vt:lpstr>
      <vt:lpstr> 3.1 Concrete proposals to bring Europe closer to citizens and cultural operators – Organisation of the ‘homes of commons’: how can homes of commons act as effective tools to decentralise EU institutions and foster a dialogue with the local contexts? How can homes of commons communicate and collaborate simultaneously with EU institutions, local authorities and citizens?</vt:lpstr>
      <vt:lpstr>3.1 Concrete proposals to bring Europe closer to citizens and cultural operators – Organisation of the ‘homes of commons’: how can homes of commons act as effective tools to decentralise EU institutions and foster a dialogue with the local contexts? How can homes of commons communicate and collaborate simultaneously with EU institutions, local authorities and citizens? </vt:lpstr>
      <vt:lpstr>3.1 Concrete proposals to bring Europe closer to citizens and cultural operators – Organisation of the ‘homes of commons’: how can homes of commons act as effective tools to decentralise EU institutions and foster a dialogue with the local contexts? How can homes of commons communicate and collaborate simultaneously with EU institutions, local authorities and citizens? </vt:lpstr>
      <vt:lpstr>3. 2 Concrete proposals to bring Europe closer to citizens and cultural operators – Agenda of the homes of commons: what should be on the agenda of homes of commons, in order to facilitate the links between the EU and the local level? What function should homes of commons have (advocacy, information, co-creation, local participation…)? </vt:lpstr>
      <vt:lpstr>3. 2 Concrete proposals to bring Europe closer to citizens and cultural operators – Agenda of the homes of commons: what should be on the agenda of homes of commons, in order to facilitate the links between the EU and the local level? What function should homes of commons have (advocacy, information, co-creation, local participation…)?</vt:lpstr>
      <vt:lpstr>3.3 Homes of commons and cultural and creative spaces: how can we rethink cultural and creative spaces as community organisations suggesting new ways for the EU to relate with the local level, aware of the role of relevant national/regional level organisations ?</vt:lpstr>
      <vt:lpstr>3.3 Homes of commons and cultural and creative spaces: how can we rethink cultural and creative spaces as community organisations suggesting new ways for the EU to relate with the local level, aware of the role of relevant national/regional level organisations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Aiste Baronaite</dc:creator>
  <cp:lastModifiedBy>Aiste Baronaite</cp:lastModifiedBy>
  <cp:revision>1</cp:revision>
  <dcterms:modified xsi:type="dcterms:W3CDTF">2020-07-02T10:57:42Z</dcterms:modified>
</cp:coreProperties>
</file>