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24384000" cy="13716000"/>
  <p:notesSz cx="6858000" cy="9144000"/>
  <p:embeddedFontLst>
    <p:embeddedFont>
      <p:font typeface="Helvetica Neue" panose="020B0604020202020204" charset="0"/>
      <p:regular r:id="rId20"/>
      <p:bold r:id="rId21"/>
      <p:italic r:id="rId22"/>
      <p:boldItalic r:id="rId23"/>
    </p:embeddedFont>
    <p:embeddedFont>
      <p:font typeface="Helvetica Neue Light" panose="020B0604020202020204" charset="0"/>
      <p:regular r:id="rId24"/>
      <p:bold r:id="rId25"/>
      <p:italic r:id="rId26"/>
      <p:boldItalic r:id="rId27"/>
    </p:embeddedFont>
    <p:embeddedFont>
      <p:font typeface="Lato" panose="020B0604020202020204" charset="0"/>
      <p:regular r:id="rId28"/>
      <p:bold r:id="rId29"/>
      <p:italic r:id="rId30"/>
      <p:boldItalic r:id="rId31"/>
    </p:embeddedFont>
    <p:embeddedFont>
      <p:font typeface="Lato Light" panose="020B0604020202020204" charset="0"/>
      <p:regular r:id="rId32"/>
      <p:bold r:id="rId33"/>
      <p:italic r:id="rId34"/>
      <p:boldItalic r:id="rId35"/>
    </p:embeddedFont>
    <p:embeddedFont>
      <p:font typeface="Source Serif Pro"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cLtZpgoPtZCODZ288KxWmLF0J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 d="100"/>
          <a:sy n="25" d="100"/>
        </p:scale>
        <p:origin x="93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25" name="Google Shape;12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35" name="Google Shape;13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a5c6978d8_7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a5c6978d8_7_6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48" name="Google Shape;14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a5c6978d8_6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55" name="Google Shape;155;g8a5c6978d8_6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71" name="Google Shape;17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77" name="Google Shape;17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a5c6978d8_1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a5c6978d8_1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4" name="Google Shape;6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3" name="Google Shape;7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a5c6978d8_7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a5c6978d8_7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a5c6978d8_7_7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1" name="Google Shape;91;g8a5c6978d8_7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0" name="Google Shape;10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a5c6978d8_7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a5c6978d8_7_8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a5c6978d8_7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a5c6978d8_7_6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9" name="Google Shape;11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 type="tx">
  <p:cSld name="TITLE_AND_BODY">
    <p:spTree>
      <p:nvGrpSpPr>
        <p:cNvPr id="1" name="Shape 9"/>
        <p:cNvGrpSpPr/>
        <p:nvPr/>
      </p:nvGrpSpPr>
      <p:grpSpPr>
        <a:xfrm>
          <a:off x="0" y="0"/>
          <a:ext cx="0" cy="0"/>
          <a:chOff x="0" y="0"/>
          <a:chExt cx="0" cy="0"/>
        </a:xfrm>
      </p:grpSpPr>
      <p:sp>
        <p:nvSpPr>
          <p:cNvPr id="10" name="Google Shape;10;p16"/>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to - 3 per sida">
  <p:cSld name="Foto - 3 per sida">
    <p:spTree>
      <p:nvGrpSpPr>
        <p:cNvPr id="1" name="Shape 45"/>
        <p:cNvGrpSpPr/>
        <p:nvPr/>
      </p:nvGrpSpPr>
      <p:grpSpPr>
        <a:xfrm>
          <a:off x="0" y="0"/>
          <a:ext cx="0" cy="0"/>
          <a:chOff x="0" y="0"/>
          <a:chExt cx="0" cy="0"/>
        </a:xfrm>
      </p:grpSpPr>
      <p:sp>
        <p:nvSpPr>
          <p:cNvPr id="46" name="Google Shape;46;p25"/>
          <p:cNvSpPr>
            <a:spLocks noGrp="1"/>
          </p:cNvSpPr>
          <p:nvPr>
            <p:ph type="pic" idx="2"/>
          </p:nvPr>
        </p:nvSpPr>
        <p:spPr>
          <a:xfrm>
            <a:off x="15760700" y="70485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7" name="Google Shape;47;p25"/>
          <p:cNvSpPr>
            <a:spLocks noGrp="1"/>
          </p:cNvSpPr>
          <p:nvPr>
            <p:ph type="pic" idx="3"/>
          </p:nvPr>
        </p:nvSpPr>
        <p:spPr>
          <a:xfrm>
            <a:off x="15760700" y="11303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8" name="Google Shape;48;p25"/>
          <p:cNvSpPr>
            <a:spLocks noGrp="1"/>
          </p:cNvSpPr>
          <p:nvPr>
            <p:ph type="pic" idx="4"/>
          </p:nvPr>
        </p:nvSpPr>
        <p:spPr>
          <a:xfrm>
            <a:off x="1206500" y="1130300"/>
            <a:ext cx="14173200"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9" name="Google Shape;49;p25"/>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t">
  <p:cSld name="Citat">
    <p:spTree>
      <p:nvGrpSpPr>
        <p:cNvPr id="1" name="Shape 50"/>
        <p:cNvGrpSpPr/>
        <p:nvPr/>
      </p:nvGrpSpPr>
      <p:grpSpPr>
        <a:xfrm>
          <a:off x="0" y="0"/>
          <a:ext cx="0" cy="0"/>
          <a:chOff x="0" y="0"/>
          <a:chExt cx="0" cy="0"/>
        </a:xfrm>
      </p:grpSpPr>
      <p:sp>
        <p:nvSpPr>
          <p:cNvPr id="51" name="Google Shape;51;p26"/>
          <p:cNvSpPr txBox="1">
            <a:spLocks noGrp="1"/>
          </p:cNvSpPr>
          <p:nvPr>
            <p:ph type="body" idx="1"/>
          </p:nvPr>
        </p:nvSpPr>
        <p:spPr>
          <a:xfrm>
            <a:off x="2387600" y="8953500"/>
            <a:ext cx="19621500" cy="585521"/>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3200"/>
              <a:buFont typeface="Helvetica Neue"/>
              <a:buNone/>
              <a:defRPr sz="3200" i="1"/>
            </a:lvl1pPr>
            <a:lvl2pPr marL="914400" lvl="1" indent="-482600" algn="ctr">
              <a:lnSpc>
                <a:spcPct val="100000"/>
              </a:lnSpc>
              <a:spcBef>
                <a:spcPts val="0"/>
              </a:spcBef>
              <a:spcAft>
                <a:spcPts val="0"/>
              </a:spcAft>
              <a:buClr>
                <a:srgbClr val="000000"/>
              </a:buClr>
              <a:buSzPts val="4000"/>
              <a:buFont typeface="Helvetica Neue"/>
              <a:buChar char="•"/>
              <a:defRPr sz="3200" i="1"/>
            </a:lvl2pPr>
            <a:lvl3pPr marL="1371600" lvl="2" indent="-482600" algn="ctr">
              <a:lnSpc>
                <a:spcPct val="100000"/>
              </a:lnSpc>
              <a:spcBef>
                <a:spcPts val="0"/>
              </a:spcBef>
              <a:spcAft>
                <a:spcPts val="0"/>
              </a:spcAft>
              <a:buClr>
                <a:srgbClr val="000000"/>
              </a:buClr>
              <a:buSzPts val="4000"/>
              <a:buFont typeface="Helvetica Neue"/>
              <a:buChar char="•"/>
              <a:defRPr sz="3200" i="1"/>
            </a:lvl3pPr>
            <a:lvl4pPr marL="1828800" lvl="3" indent="-482600" algn="ctr">
              <a:lnSpc>
                <a:spcPct val="100000"/>
              </a:lnSpc>
              <a:spcBef>
                <a:spcPts val="0"/>
              </a:spcBef>
              <a:spcAft>
                <a:spcPts val="0"/>
              </a:spcAft>
              <a:buClr>
                <a:srgbClr val="000000"/>
              </a:buClr>
              <a:buSzPts val="4000"/>
              <a:buFont typeface="Helvetica Neue"/>
              <a:buChar char="•"/>
              <a:defRPr sz="3200" i="1"/>
            </a:lvl4pPr>
            <a:lvl5pPr marL="2286000" lvl="4" indent="-482600" algn="ctr">
              <a:lnSpc>
                <a:spcPct val="100000"/>
              </a:lnSpc>
              <a:spcBef>
                <a:spcPts val="0"/>
              </a:spcBef>
              <a:spcAft>
                <a:spcPts val="0"/>
              </a:spcAft>
              <a:buClr>
                <a:srgbClr val="000000"/>
              </a:buClr>
              <a:buSzPts val="4000"/>
              <a:buFont typeface="Helvetica Neue"/>
              <a:buChar char="•"/>
              <a:defRPr sz="3200" i="1"/>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2" name="Google Shape;52;p26"/>
          <p:cNvSpPr txBox="1">
            <a:spLocks noGrp="1"/>
          </p:cNvSpPr>
          <p:nvPr>
            <p:ph type="body" idx="2"/>
          </p:nvPr>
        </p:nvSpPr>
        <p:spPr>
          <a:xfrm>
            <a:off x="2387600" y="6076950"/>
            <a:ext cx="19621500" cy="8255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3" name="Google Shape;53;p26"/>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54"/>
        <p:cNvGrpSpPr/>
        <p:nvPr/>
      </p:nvGrpSpPr>
      <p:grpSpPr>
        <a:xfrm>
          <a:off x="0" y="0"/>
          <a:ext cx="0" cy="0"/>
          <a:chOff x="0" y="0"/>
          <a:chExt cx="0" cy="0"/>
        </a:xfrm>
      </p:grpSpPr>
      <p:sp>
        <p:nvSpPr>
          <p:cNvPr id="55" name="Google Shape;55;p27"/>
          <p:cNvSpPr>
            <a:spLocks noGrp="1"/>
          </p:cNvSpPr>
          <p:nvPr>
            <p:ph type="pic" idx="2"/>
          </p:nvPr>
        </p:nvSpPr>
        <p:spPr>
          <a:xfrm>
            <a:off x="0" y="0"/>
            <a:ext cx="24384001" cy="1371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6" name="Google Shape;56;p27"/>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ch undertitel"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3" name="Google Shape;13;p17"/>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pic>
        <p:nvPicPr>
          <p:cNvPr id="14" name="Google Shape;14;p17" descr="Bild"/>
          <p:cNvPicPr preferRelativeResize="0"/>
          <p:nvPr/>
        </p:nvPicPr>
        <p:blipFill rotWithShape="1">
          <a:blip r:embed="rId2">
            <a:alphaModFix/>
          </a:blip>
          <a:srcRect/>
          <a:stretch/>
        </p:blipFill>
        <p:spPr>
          <a:xfrm>
            <a:off x="22096705" y="11048763"/>
            <a:ext cx="1756607" cy="2208774"/>
          </a:xfrm>
          <a:prstGeom prst="rect">
            <a:avLst/>
          </a:prstGeom>
          <a:noFill/>
          <a:ln>
            <a:noFill/>
          </a:ln>
        </p:spPr>
      </p:pic>
      <p:pic>
        <p:nvPicPr>
          <p:cNvPr id="15" name="Google Shape;15;p17" descr="Bild"/>
          <p:cNvPicPr preferRelativeResize="0"/>
          <p:nvPr/>
        </p:nvPicPr>
        <p:blipFill rotWithShape="1">
          <a:blip r:embed="rId2">
            <a:alphaModFix/>
          </a:blip>
          <a:srcRect/>
          <a:stretch/>
        </p:blipFill>
        <p:spPr>
          <a:xfrm>
            <a:off x="-10826283" y="-3563604"/>
            <a:ext cx="17220015" cy="21652616"/>
          </a:xfrm>
          <a:prstGeom prst="rect">
            <a:avLst/>
          </a:prstGeom>
          <a:noFill/>
          <a:ln>
            <a:noFill/>
          </a:ln>
        </p:spPr>
      </p:pic>
      <p:sp>
        <p:nvSpPr>
          <p:cNvPr id="16" name="Google Shape;16;p17"/>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to - Horisontellt">
  <p:cSld name="Foto - Horisontellt">
    <p:spTree>
      <p:nvGrpSpPr>
        <p:cNvPr id="1" name="Shape 17"/>
        <p:cNvGrpSpPr/>
        <p:nvPr/>
      </p:nvGrpSpPr>
      <p:grpSpPr>
        <a:xfrm>
          <a:off x="0" y="0"/>
          <a:ext cx="0" cy="0"/>
          <a:chOff x="0" y="0"/>
          <a:chExt cx="0" cy="0"/>
        </a:xfrm>
      </p:grpSpPr>
      <p:sp>
        <p:nvSpPr>
          <p:cNvPr id="18" name="Google Shape;18;p18"/>
          <p:cNvSpPr>
            <a:spLocks noGrp="1"/>
          </p:cNvSpPr>
          <p:nvPr>
            <p:ph type="pic" idx="2"/>
          </p:nvPr>
        </p:nvSpPr>
        <p:spPr>
          <a:xfrm>
            <a:off x="3125967" y="673100"/>
            <a:ext cx="18135602" cy="8737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9" name="Google Shape;19;p18"/>
          <p:cNvSpPr txBox="1">
            <a:spLocks noGrp="1"/>
          </p:cNvSpPr>
          <p:nvPr>
            <p:ph type="title"/>
          </p:nvPr>
        </p:nvSpPr>
        <p:spPr>
          <a:xfrm>
            <a:off x="635000" y="9512300"/>
            <a:ext cx="23114000" cy="20066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18"/>
          <p:cNvSpPr txBox="1">
            <a:spLocks noGrp="1"/>
          </p:cNvSpPr>
          <p:nvPr>
            <p:ph type="body" idx="1"/>
          </p:nvPr>
        </p:nvSpPr>
        <p:spPr>
          <a:xfrm>
            <a:off x="635000" y="11442700"/>
            <a:ext cx="23114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1" name="Google Shape;21;p18"/>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 Centrerad">
  <p:cSld name="Titel - Centrerad">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1778000" y="4533900"/>
            <a:ext cx="20828000" cy="46482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19"/>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to - Vertikalt">
  <p:cSld name="Foto - Vertikalt">
    <p:spTree>
      <p:nvGrpSpPr>
        <p:cNvPr id="1" name="Shape 25"/>
        <p:cNvGrpSpPr/>
        <p:nvPr/>
      </p:nvGrpSpPr>
      <p:grpSpPr>
        <a:xfrm>
          <a:off x="0" y="0"/>
          <a:ext cx="0" cy="0"/>
          <a:chOff x="0" y="0"/>
          <a:chExt cx="0" cy="0"/>
        </a:xfrm>
      </p:grpSpPr>
      <p:sp>
        <p:nvSpPr>
          <p:cNvPr id="26" name="Google Shape;26;p20"/>
          <p:cNvSpPr>
            <a:spLocks noGrp="1"/>
          </p:cNvSpPr>
          <p:nvPr>
            <p:ph type="pic" idx="2"/>
          </p:nvPr>
        </p:nvSpPr>
        <p:spPr>
          <a:xfrm>
            <a:off x="13165980" y="952500"/>
            <a:ext cx="9525002"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7" name="Google Shape;27;p20"/>
          <p:cNvSpPr txBox="1">
            <a:spLocks noGrp="1"/>
          </p:cNvSpPr>
          <p:nvPr>
            <p:ph type="title"/>
          </p:nvPr>
        </p:nvSpPr>
        <p:spPr>
          <a:xfrm>
            <a:off x="1651000" y="952500"/>
            <a:ext cx="10223500" cy="55499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20"/>
          <p:cNvSpPr txBox="1">
            <a:spLocks noGrp="1"/>
          </p:cNvSpPr>
          <p:nvPr>
            <p:ph type="body" idx="1"/>
          </p:nvPr>
        </p:nvSpPr>
        <p:spPr>
          <a:xfrm>
            <a:off x="1651000" y="6527800"/>
            <a:ext cx="10223500" cy="57277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9" name="Google Shape;29;p20"/>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 Upptill">
  <p:cSld name="Titel - Upptill">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2" name="Google Shape;32;p21"/>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och punkter">
  <p:cSld name="Titel och punkter">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22"/>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6" name="Google Shape;36;p22"/>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unkter och bild">
  <p:cSld name="Titel, punkter och bild">
    <p:spTree>
      <p:nvGrpSpPr>
        <p:cNvPr id="1" name="Shape 37"/>
        <p:cNvGrpSpPr/>
        <p:nvPr/>
      </p:nvGrpSpPr>
      <p:grpSpPr>
        <a:xfrm>
          <a:off x="0" y="0"/>
          <a:ext cx="0" cy="0"/>
          <a:chOff x="0" y="0"/>
          <a:chExt cx="0" cy="0"/>
        </a:xfrm>
      </p:grpSpPr>
      <p:sp>
        <p:nvSpPr>
          <p:cNvPr id="38" name="Google Shape;38;p23"/>
          <p:cNvSpPr>
            <a:spLocks noGrp="1"/>
          </p:cNvSpPr>
          <p:nvPr>
            <p:ph type="pic" idx="2"/>
          </p:nvPr>
        </p:nvSpPr>
        <p:spPr>
          <a:xfrm>
            <a:off x="13169900" y="3149600"/>
            <a:ext cx="9525000" cy="929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9" name="Google Shape;39;p23"/>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0" name="Google Shape;40;p23"/>
          <p:cNvSpPr txBox="1">
            <a:spLocks noGrp="1"/>
          </p:cNvSpPr>
          <p:nvPr>
            <p:ph type="body" idx="1"/>
          </p:nvPr>
        </p:nvSpPr>
        <p:spPr>
          <a:xfrm>
            <a:off x="1689100" y="3149600"/>
            <a:ext cx="10223500" cy="9296400"/>
          </a:xfrm>
          <a:prstGeom prst="rect">
            <a:avLst/>
          </a:prstGeom>
          <a:noFill/>
          <a:ln>
            <a:noFill/>
          </a:ln>
        </p:spPr>
        <p:txBody>
          <a:bodyPr spcFirstLastPara="1" wrap="square" lIns="50800" tIns="50800" rIns="50800" bIns="50800" anchor="ctr" anchorCtr="0">
            <a:norm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1" name="Google Shape;41;p23"/>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nkter">
  <p:cSld name="Punkter">
    <p:spTree>
      <p:nvGrpSpPr>
        <p:cNvPr id="1" name="Shape 42"/>
        <p:cNvGrpSpPr/>
        <p:nvPr/>
      </p:nvGrpSpPr>
      <p:grpSpPr>
        <a:xfrm>
          <a:off x="0" y="0"/>
          <a:ext cx="0" cy="0"/>
          <a:chOff x="0" y="0"/>
          <a:chExt cx="0" cy="0"/>
        </a:xfrm>
      </p:grpSpPr>
      <p:sp>
        <p:nvSpPr>
          <p:cNvPr id="43" name="Google Shape;43;p24"/>
          <p:cNvSpPr txBox="1">
            <a:spLocks noGrp="1"/>
          </p:cNvSpPr>
          <p:nvPr>
            <p:ph type="body" idx="1"/>
          </p:nvPr>
        </p:nvSpPr>
        <p:spPr>
          <a:xfrm>
            <a:off x="1689100" y="1778000"/>
            <a:ext cx="21005799" cy="101600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4" name="Google Shape;44;p24"/>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5"/>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marR="0" lvl="0"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5"/>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 descr="Co-Creation Lab_Template rev. MF.001.jpeg"/>
          <p:cNvPicPr preferRelativeResize="0"/>
          <p:nvPr/>
        </p:nvPicPr>
        <p:blipFill rotWithShape="1">
          <a:blip r:embed="rId3">
            <a:alphaModFix/>
          </a:blip>
          <a:srcRect/>
          <a:stretch/>
        </p:blipFill>
        <p:spPr>
          <a:xfrm>
            <a:off x="0" y="0"/>
            <a:ext cx="24384000" cy="1371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9"/>
          <p:cNvSpPr txBox="1">
            <a:spLocks noGrp="1"/>
          </p:cNvSpPr>
          <p:nvPr>
            <p:ph type="ctrTitle" idx="4294967295"/>
          </p:nvPr>
        </p:nvSpPr>
        <p:spPr>
          <a:xfrm>
            <a:off x="5793900" y="1049468"/>
            <a:ext cx="17453997" cy="3460066"/>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160"/>
              <a:buFont typeface="Source Serif Pro"/>
              <a:buNone/>
            </a:pPr>
            <a:r>
              <a:rPr lang="en-US" sz="4380" b="1" i="0" u="none" strike="noStrike" cap="none">
                <a:solidFill>
                  <a:srgbClr val="3A3285"/>
                </a:solidFill>
                <a:latin typeface="Source Serif Pro"/>
                <a:ea typeface="Source Serif Pro"/>
                <a:cs typeface="Source Serif Pro"/>
                <a:sym typeface="Source Serif Pro"/>
              </a:rPr>
              <a:t>1. 2 How can cultural policies and grants activate new commons-based ecosystems that promote a sustainable creative work (i.e. allowing space and time for research and production, peer learning, income, and relationship with society)?</a:t>
            </a:r>
            <a:endParaRPr sz="11600" b="0" i="0" u="none" strike="noStrike" cap="none">
              <a:solidFill>
                <a:srgbClr val="000000"/>
              </a:solidFill>
              <a:latin typeface="Helvetica Neue"/>
              <a:ea typeface="Helvetica Neue"/>
              <a:cs typeface="Helvetica Neue"/>
              <a:sym typeface="Helvetica Neue"/>
            </a:endParaRPr>
          </a:p>
        </p:txBody>
      </p:sp>
      <p:pic>
        <p:nvPicPr>
          <p:cNvPr id="128" name="Google Shape;128;p9"/>
          <p:cNvPicPr preferRelativeResize="0"/>
          <p:nvPr/>
        </p:nvPicPr>
        <p:blipFill>
          <a:blip r:embed="rId3">
            <a:alphaModFix/>
          </a:blip>
          <a:stretch>
            <a:fillRect/>
          </a:stretch>
        </p:blipFill>
        <p:spPr>
          <a:xfrm>
            <a:off x="5522975" y="4109084"/>
            <a:ext cx="9753600" cy="7315200"/>
          </a:xfrm>
          <a:prstGeom prst="rect">
            <a:avLst/>
          </a:prstGeom>
          <a:noFill/>
          <a:ln>
            <a:noFill/>
          </a:ln>
        </p:spPr>
      </p:pic>
      <p:pic>
        <p:nvPicPr>
          <p:cNvPr id="129" name="Google Shape;129;p9"/>
          <p:cNvPicPr preferRelativeResize="0"/>
          <p:nvPr/>
        </p:nvPicPr>
        <p:blipFill>
          <a:blip r:embed="rId4">
            <a:alphaModFix/>
          </a:blip>
          <a:stretch>
            <a:fillRect/>
          </a:stretch>
        </p:blipFill>
        <p:spPr>
          <a:xfrm>
            <a:off x="12375125" y="9163712"/>
            <a:ext cx="6094250" cy="4291100"/>
          </a:xfrm>
          <a:prstGeom prst="rect">
            <a:avLst/>
          </a:prstGeom>
          <a:noFill/>
          <a:ln>
            <a:noFill/>
          </a:ln>
        </p:spPr>
      </p:pic>
      <p:pic>
        <p:nvPicPr>
          <p:cNvPr id="130" name="Google Shape;130;p9"/>
          <p:cNvPicPr preferRelativeResize="0"/>
          <p:nvPr/>
        </p:nvPicPr>
        <p:blipFill>
          <a:blip r:embed="rId5">
            <a:alphaModFix/>
          </a:blip>
          <a:stretch>
            <a:fillRect/>
          </a:stretch>
        </p:blipFill>
        <p:spPr>
          <a:xfrm>
            <a:off x="14823450" y="5563884"/>
            <a:ext cx="8802624" cy="3773781"/>
          </a:xfrm>
          <a:prstGeom prst="rect">
            <a:avLst/>
          </a:prstGeom>
          <a:noFill/>
          <a:ln>
            <a:noFill/>
          </a:ln>
        </p:spPr>
      </p:pic>
      <p:pic>
        <p:nvPicPr>
          <p:cNvPr id="131" name="Google Shape;131;p9"/>
          <p:cNvPicPr preferRelativeResize="0"/>
          <p:nvPr/>
        </p:nvPicPr>
        <p:blipFill>
          <a:blip r:embed="rId6">
            <a:alphaModFix/>
          </a:blip>
          <a:stretch>
            <a:fillRect/>
          </a:stretch>
        </p:blipFill>
        <p:spPr>
          <a:xfrm>
            <a:off x="2205850" y="7689425"/>
            <a:ext cx="4286250" cy="3257550"/>
          </a:xfrm>
          <a:prstGeom prst="rect">
            <a:avLst/>
          </a:prstGeom>
          <a:noFill/>
          <a:ln>
            <a:noFill/>
          </a:ln>
        </p:spPr>
      </p:pic>
      <p:pic>
        <p:nvPicPr>
          <p:cNvPr id="132" name="Google Shape;132;p9"/>
          <p:cNvPicPr preferRelativeResize="0"/>
          <p:nvPr/>
        </p:nvPicPr>
        <p:blipFill>
          <a:blip r:embed="rId7">
            <a:alphaModFix/>
          </a:blip>
          <a:stretch>
            <a:fillRect/>
          </a:stretch>
        </p:blipFill>
        <p:spPr>
          <a:xfrm>
            <a:off x="6771888" y="10118300"/>
            <a:ext cx="4796925" cy="3597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ctrTitle" idx="4294967295"/>
          </p:nvPr>
        </p:nvSpPr>
        <p:spPr>
          <a:xfrm>
            <a:off x="5918831" y="1049468"/>
            <a:ext cx="17329064" cy="3374588"/>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160"/>
              <a:buFont typeface="Source Serif Pro"/>
              <a:buNone/>
            </a:pPr>
            <a:r>
              <a:rPr lang="en-US" sz="3980" b="1" i="0" u="none" strike="noStrike" cap="none">
                <a:solidFill>
                  <a:srgbClr val="3A3285"/>
                </a:solidFill>
                <a:latin typeface="Source Serif Pro"/>
                <a:ea typeface="Source Serif Pro"/>
                <a:cs typeface="Source Serif Pro"/>
                <a:sym typeface="Source Serif Pro"/>
              </a:rPr>
              <a:t>1. 2 How can cultural policies and grants activate new commons-based ecosystems that promote a sustainable creative work (i.e. allowing space and time for research and production, peer learning, income, and relationship with society)?</a:t>
            </a:r>
            <a:br>
              <a:rPr lang="en-US" sz="3580" b="1" i="0" u="none" strike="noStrike" cap="none">
                <a:solidFill>
                  <a:srgbClr val="3A3285"/>
                </a:solidFill>
                <a:latin typeface="Source Serif Pro"/>
                <a:ea typeface="Source Serif Pro"/>
                <a:cs typeface="Source Serif Pro"/>
                <a:sym typeface="Source Serif Pro"/>
              </a:rPr>
            </a:br>
            <a:endParaRPr sz="11200" b="0" i="0" u="none" strike="noStrike" cap="none">
              <a:solidFill>
                <a:srgbClr val="000000"/>
              </a:solidFill>
              <a:latin typeface="Helvetica Neue"/>
              <a:ea typeface="Helvetica Neue"/>
              <a:cs typeface="Helvetica Neue"/>
              <a:sym typeface="Helvetica Neue"/>
            </a:endParaRPr>
          </a:p>
        </p:txBody>
      </p:sp>
      <p:sp>
        <p:nvSpPr>
          <p:cNvPr id="138" name="Google Shape;138;p8"/>
          <p:cNvSpPr txBox="1">
            <a:spLocks noGrp="1"/>
          </p:cNvSpPr>
          <p:nvPr>
            <p:ph type="subTitle" idx="4294967295"/>
          </p:nvPr>
        </p:nvSpPr>
        <p:spPr>
          <a:xfrm>
            <a:off x="2913775" y="3685800"/>
            <a:ext cx="19437000" cy="1003020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4005"/>
              <a:buFont typeface="Source Serif Pro"/>
              <a:buNone/>
            </a:pPr>
            <a:endParaRPr sz="4005">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4005"/>
              <a:buFont typeface="Source Serif Pro"/>
              <a:buNone/>
            </a:pPr>
            <a:endParaRPr sz="4005">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4005"/>
              <a:buFont typeface="Source Serif Pro"/>
              <a:buNone/>
            </a:pPr>
            <a:r>
              <a:rPr lang="en-US" sz="4005">
                <a:solidFill>
                  <a:srgbClr val="3A3285"/>
                </a:solidFill>
                <a:latin typeface="Source Serif Pro"/>
                <a:ea typeface="Source Serif Pro"/>
                <a:cs typeface="Source Serif Pro"/>
                <a:sym typeface="Source Serif Pro"/>
              </a:rPr>
              <a:t>Commons (spaces) are particular and ask for new forms of (policy and) funding, that takes in account their search for new ways of organizing ourselves to enforce the local fabric, based on values such as autonomy, self-organization, new ethical principles, collaboration and so on. These grants and fundings keep an eye out for and looks for ways to support the organic and experimental character of how commons create new organizational structures; the start-up phase, the transversal reach and so on. Only in such a way commons can become self-run ecosystems for the co-imagination and co-creation of new social conditions.</a:t>
            </a:r>
            <a:endParaRPr sz="4005">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4005"/>
              <a:buFont typeface="Source Serif Pro"/>
              <a:buNone/>
            </a:pPr>
            <a:endParaRPr sz="4005">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4005"/>
              <a:buFont typeface="Source Serif Pro"/>
              <a:buNone/>
            </a:pPr>
            <a:r>
              <a:rPr lang="en-US" sz="4005">
                <a:solidFill>
                  <a:srgbClr val="3A3285"/>
                </a:solidFill>
                <a:latin typeface="Source Serif Pro"/>
                <a:ea typeface="Source Serif Pro"/>
                <a:cs typeface="Source Serif Pro"/>
                <a:sym typeface="Source Serif Pro"/>
              </a:rPr>
              <a:t>In this perspective, at EU level, it is worth rethinking the channel of financement (no interest loans) and the subjects to be financed. </a:t>
            </a:r>
            <a:endParaRPr sz="4005">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4005"/>
              <a:buFont typeface="Source Serif Pro"/>
              <a:buNone/>
            </a:pPr>
            <a:endParaRPr sz="4005">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4005"/>
              <a:buFont typeface="Source Serif Pro"/>
              <a:buNone/>
            </a:pPr>
            <a:endParaRPr sz="4005">
              <a:solidFill>
                <a:srgbClr val="3A3285"/>
              </a:solidFill>
              <a:latin typeface="Source Serif Pro"/>
              <a:ea typeface="Source Serif Pro"/>
              <a:cs typeface="Source Serif Pro"/>
              <a:sym typeface="Source Serif Pro"/>
            </a:endParaRPr>
          </a:p>
        </p:txBody>
      </p:sp>
      <p:sp>
        <p:nvSpPr>
          <p:cNvPr id="139" name="Google Shape;139;p8"/>
          <p:cNvSpPr txBox="1"/>
          <p:nvPr/>
        </p:nvSpPr>
        <p:spPr>
          <a:xfrm>
            <a:off x="3343275" y="6115050"/>
            <a:ext cx="1094100" cy="11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275">
              <a:solidFill>
                <a:srgbClr val="3A3285"/>
              </a:solidFill>
              <a:latin typeface="Source Serif Pro"/>
              <a:ea typeface="Source Serif Pro"/>
              <a:cs typeface="Source Serif Pro"/>
              <a:sym typeface="Source Serif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8a5c6978d8_7_65"/>
          <p:cNvSpPr txBox="1"/>
          <p:nvPr/>
        </p:nvSpPr>
        <p:spPr>
          <a:xfrm>
            <a:off x="5857875" y="895350"/>
            <a:ext cx="166878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5980" b="1">
                <a:solidFill>
                  <a:srgbClr val="3A3285"/>
                </a:solidFill>
                <a:latin typeface="Source Serif Pro"/>
                <a:ea typeface="Source Serif Pro"/>
                <a:cs typeface="Source Serif Pro"/>
                <a:sym typeface="Source Serif Pro"/>
              </a:rPr>
              <a:t>Rules and ethical principles for collaboration within the commons</a:t>
            </a:r>
            <a:endParaRPr sz="1800">
              <a:solidFill>
                <a:schemeClr val="dk1"/>
              </a:solidFill>
            </a:endParaRPr>
          </a:p>
        </p:txBody>
      </p:sp>
      <p:pic>
        <p:nvPicPr>
          <p:cNvPr id="145" name="Google Shape;145;g8a5c6978d8_7_65"/>
          <p:cNvPicPr preferRelativeResize="0"/>
          <p:nvPr/>
        </p:nvPicPr>
        <p:blipFill>
          <a:blip r:embed="rId3">
            <a:alphaModFix/>
          </a:blip>
          <a:stretch>
            <a:fillRect/>
          </a:stretch>
        </p:blipFill>
        <p:spPr>
          <a:xfrm>
            <a:off x="4592750" y="3666750"/>
            <a:ext cx="16996275" cy="873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0"/>
          <p:cNvSpPr txBox="1">
            <a:spLocks noGrp="1"/>
          </p:cNvSpPr>
          <p:nvPr>
            <p:ph type="ctrTitle" idx="4294967295"/>
          </p:nvPr>
        </p:nvSpPr>
        <p:spPr>
          <a:xfrm>
            <a:off x="6149606" y="1049468"/>
            <a:ext cx="17098290" cy="3423501"/>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160"/>
              <a:buFont typeface="Source Serif Pro"/>
              <a:buNone/>
            </a:pPr>
            <a:r>
              <a:rPr lang="en-US" sz="4380" b="1" i="0" u="none" strike="noStrike" cap="none">
                <a:solidFill>
                  <a:srgbClr val="3A3285"/>
                </a:solidFill>
                <a:latin typeface="Source Serif Pro"/>
                <a:ea typeface="Source Serif Pro"/>
                <a:cs typeface="Source Serif Pro"/>
                <a:sym typeface="Source Serif Pro"/>
              </a:rPr>
              <a:t>1. 2 How can cultural policies and grants activate new commons-based ecosystems that promote a sustainable creative work (i.e. allowing space and time for research and production, peer learning, income, and relationship with society)?</a:t>
            </a:r>
            <a:endParaRPr sz="11200" b="0" i="0" u="none" strike="noStrike" cap="none">
              <a:solidFill>
                <a:srgbClr val="000000"/>
              </a:solidFill>
              <a:latin typeface="Helvetica Neue"/>
              <a:ea typeface="Helvetica Neue"/>
              <a:cs typeface="Helvetica Neue"/>
              <a:sym typeface="Helvetica Neue"/>
            </a:endParaRPr>
          </a:p>
        </p:txBody>
      </p:sp>
      <p:pic>
        <p:nvPicPr>
          <p:cNvPr id="151" name="Google Shape;151;p10"/>
          <p:cNvPicPr preferRelativeResize="0"/>
          <p:nvPr/>
        </p:nvPicPr>
        <p:blipFill>
          <a:blip r:embed="rId3">
            <a:alphaModFix/>
          </a:blip>
          <a:stretch>
            <a:fillRect/>
          </a:stretch>
        </p:blipFill>
        <p:spPr>
          <a:xfrm>
            <a:off x="5553075" y="4168175"/>
            <a:ext cx="16106775" cy="8862025"/>
          </a:xfrm>
          <a:prstGeom prst="rect">
            <a:avLst/>
          </a:prstGeom>
          <a:noFill/>
          <a:ln>
            <a:noFill/>
          </a:ln>
        </p:spPr>
      </p:pic>
      <p:sp>
        <p:nvSpPr>
          <p:cNvPr id="152" name="Google Shape;152;p10"/>
          <p:cNvSpPr txBox="1"/>
          <p:nvPr/>
        </p:nvSpPr>
        <p:spPr>
          <a:xfrm>
            <a:off x="9267825" y="7623025"/>
            <a:ext cx="12392100" cy="3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275" i="1">
              <a:solidFill>
                <a:srgbClr val="3A3285"/>
              </a:solidFill>
              <a:latin typeface="Source Serif Pro"/>
              <a:ea typeface="Source Serif Pro"/>
              <a:cs typeface="Source Serif Pro"/>
              <a:sym typeface="Source Serif Pro"/>
            </a:endParaRPr>
          </a:p>
          <a:p>
            <a:pPr marL="0" lvl="0" indent="0" algn="l" rtl="0">
              <a:spcBef>
                <a:spcPts val="0"/>
              </a:spcBef>
              <a:spcAft>
                <a:spcPts val="0"/>
              </a:spcAft>
              <a:buNone/>
            </a:pPr>
            <a:r>
              <a:rPr lang="en-US" sz="4275" i="1">
                <a:solidFill>
                  <a:srgbClr val="9900FF"/>
                </a:solidFill>
                <a:latin typeface="Source Serif Pro"/>
                <a:ea typeface="Source Serif Pro"/>
                <a:cs typeface="Source Serif Pro"/>
                <a:sym typeface="Source Serif Pro"/>
              </a:rPr>
              <a:t>Allow  natural person funding mechanism → recognising the importance of the creative process rather than focusing only on the output </a:t>
            </a:r>
            <a:br>
              <a:rPr lang="en-US" sz="4275" i="1">
                <a:solidFill>
                  <a:srgbClr val="9900FF"/>
                </a:solidFill>
                <a:latin typeface="Source Serif Pro"/>
                <a:ea typeface="Source Serif Pro"/>
                <a:cs typeface="Source Serif Pro"/>
                <a:sym typeface="Source Serif Pro"/>
              </a:rPr>
            </a:br>
            <a:r>
              <a:rPr lang="en-US" sz="4275" i="1">
                <a:solidFill>
                  <a:srgbClr val="9900FF"/>
                </a:solidFill>
                <a:latin typeface="Source Serif Pro"/>
                <a:ea typeface="Source Serif Pro"/>
                <a:cs typeface="Source Serif Pro"/>
                <a:sym typeface="Source Serif Pro"/>
              </a:rPr>
              <a:t>(See also 1.1)</a:t>
            </a:r>
            <a:endParaRPr sz="4275" i="1">
              <a:solidFill>
                <a:srgbClr val="9900FF"/>
              </a:solidFill>
              <a:latin typeface="Source Serif Pro"/>
              <a:ea typeface="Source Serif Pro"/>
              <a:cs typeface="Source Serif Pro"/>
              <a:sym typeface="Source Serif Pro"/>
            </a:endParaRPr>
          </a:p>
          <a:p>
            <a:pPr marL="0" lvl="0" indent="0" algn="l" rtl="0">
              <a:spcBef>
                <a:spcPts val="0"/>
              </a:spcBef>
              <a:spcAft>
                <a:spcPts val="0"/>
              </a:spcAft>
              <a:buNone/>
            </a:pPr>
            <a:endParaRPr sz="4275" i="1">
              <a:solidFill>
                <a:srgbClr val="9900FF"/>
              </a:solidFill>
              <a:latin typeface="Source Serif Pro"/>
              <a:ea typeface="Source Serif Pro"/>
              <a:cs typeface="Source Serif Pro"/>
              <a:sym typeface="Source Serif Pro"/>
            </a:endParaRPr>
          </a:p>
          <a:p>
            <a:pPr marL="0" lvl="0" indent="0" algn="l" rtl="0">
              <a:spcBef>
                <a:spcPts val="0"/>
              </a:spcBef>
              <a:spcAft>
                <a:spcPts val="0"/>
              </a:spcAft>
              <a:buNone/>
            </a:pPr>
            <a:r>
              <a:rPr lang="en-US" sz="4275" i="1">
                <a:solidFill>
                  <a:srgbClr val="9900FF"/>
                </a:solidFill>
                <a:latin typeface="Source Serif Pro"/>
                <a:ea typeface="Source Serif Pro"/>
                <a:cs typeface="Source Serif Pro"/>
                <a:sym typeface="Source Serif Pro"/>
              </a:rPr>
              <a:t>Let´s create the Artist Beneficiary Profile!!!!</a:t>
            </a:r>
            <a:endParaRPr sz="4275" i="1">
              <a:solidFill>
                <a:srgbClr val="9900FF"/>
              </a:solidFill>
              <a:latin typeface="Source Serif Pro"/>
              <a:ea typeface="Source Serif Pro"/>
              <a:cs typeface="Source Serif Pro"/>
              <a:sym typeface="Source Serif Pro"/>
            </a:endParaRPr>
          </a:p>
          <a:p>
            <a:pPr marL="0" lvl="0" indent="0" algn="l" rtl="0">
              <a:spcBef>
                <a:spcPts val="0"/>
              </a:spcBef>
              <a:spcAft>
                <a:spcPts val="0"/>
              </a:spcAft>
              <a:buNone/>
            </a:pPr>
            <a:endParaRPr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8a5c6978d8_6_5"/>
          <p:cNvSpPr txBox="1">
            <a:spLocks noGrp="1"/>
          </p:cNvSpPr>
          <p:nvPr>
            <p:ph type="ctrTitle" idx="4294967295"/>
          </p:nvPr>
        </p:nvSpPr>
        <p:spPr>
          <a:xfrm>
            <a:off x="5593125" y="439875"/>
            <a:ext cx="17654700" cy="21339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6000"/>
              <a:buFont typeface="Source Serif Pro"/>
              <a:buNone/>
            </a:pPr>
            <a:r>
              <a:rPr lang="en-US" sz="4450" b="1" i="0" u="none" strike="noStrike" cap="none">
                <a:solidFill>
                  <a:srgbClr val="322B80"/>
                </a:solidFill>
                <a:highlight>
                  <a:srgbClr val="FFFFFF"/>
                </a:highlight>
                <a:latin typeface="Lato"/>
                <a:ea typeface="Lato"/>
                <a:cs typeface="Lato"/>
                <a:sym typeface="Lato"/>
              </a:rPr>
              <a:t>1.3 How can cultural and creative work be made more sustainable, in particular linked to/ after Covid-19, as well as from a green perspective: going beyond the logic of ‘big events’ and hypermobility?</a:t>
            </a:r>
            <a:endParaRPr sz="14300" b="1" i="0" u="none" strike="noStrike" cap="none">
              <a:solidFill>
                <a:srgbClr val="000000"/>
              </a:solidFill>
              <a:latin typeface="Helvetica Neue"/>
              <a:ea typeface="Helvetica Neue"/>
              <a:cs typeface="Helvetica Neue"/>
              <a:sym typeface="Helvetica Neue"/>
            </a:endParaRPr>
          </a:p>
        </p:txBody>
      </p:sp>
      <p:sp>
        <p:nvSpPr>
          <p:cNvPr id="158" name="Google Shape;158;g8a5c6978d8_6_5"/>
          <p:cNvSpPr/>
          <p:nvPr/>
        </p:nvSpPr>
        <p:spPr>
          <a:xfrm>
            <a:off x="4504275" y="3598350"/>
            <a:ext cx="2811000" cy="1354500"/>
          </a:xfrm>
          <a:prstGeom prst="round2DiagRect">
            <a:avLst>
              <a:gd name="adj1" fmla="val 16667"/>
              <a:gd name="adj2" fmla="val 0"/>
            </a:avLst>
          </a:prstGeom>
          <a:solidFill>
            <a:srgbClr val="FF9900"/>
          </a:solidFill>
          <a:ln w="9525" cap="flat" cmpd="sng">
            <a:solidFill>
              <a:srgbClr val="3A32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4250">
                <a:solidFill>
                  <a:srgbClr val="3A3285"/>
                </a:solidFill>
                <a:latin typeface="Source Serif Pro"/>
                <a:ea typeface="Source Serif Pro"/>
                <a:cs typeface="Source Serif Pro"/>
                <a:sym typeface="Source Serif Pro"/>
              </a:rPr>
              <a:t>Big events </a:t>
            </a:r>
            <a:endParaRPr sz="4250">
              <a:solidFill>
                <a:srgbClr val="3A3285"/>
              </a:solidFill>
              <a:latin typeface="Source Serif Pro"/>
              <a:ea typeface="Source Serif Pro"/>
              <a:cs typeface="Source Serif Pro"/>
              <a:sym typeface="Source Serif Pro"/>
            </a:endParaRPr>
          </a:p>
        </p:txBody>
      </p:sp>
      <p:sp>
        <p:nvSpPr>
          <p:cNvPr id="159" name="Google Shape;159;g8a5c6978d8_6_5"/>
          <p:cNvSpPr txBox="1"/>
          <p:nvPr/>
        </p:nvSpPr>
        <p:spPr>
          <a:xfrm>
            <a:off x="8263475" y="3208700"/>
            <a:ext cx="15747900" cy="21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rgbClr val="3A3285"/>
                </a:solidFill>
                <a:latin typeface="Source Serif Pro"/>
                <a:ea typeface="Source Serif Pro"/>
                <a:cs typeface="Source Serif Pro"/>
                <a:sym typeface="Source Serif Pro"/>
              </a:rPr>
              <a:t>Despite their rhetoric, big events are conceived in a short-term perspective since the investments mostly call for strategies of development based on tourist attractiveness</a:t>
            </a:r>
            <a:endParaRPr sz="4000">
              <a:solidFill>
                <a:srgbClr val="3A3285"/>
              </a:solidFill>
              <a:latin typeface="Source Serif Pro"/>
              <a:ea typeface="Source Serif Pro"/>
              <a:cs typeface="Source Serif Pro"/>
              <a:sym typeface="Source Serif Pro"/>
            </a:endParaRPr>
          </a:p>
        </p:txBody>
      </p:sp>
      <p:cxnSp>
        <p:nvCxnSpPr>
          <p:cNvPr id="160" name="Google Shape;160;g8a5c6978d8_6_5"/>
          <p:cNvCxnSpPr>
            <a:endCxn id="159" idx="1"/>
          </p:cNvCxnSpPr>
          <p:nvPr/>
        </p:nvCxnSpPr>
        <p:spPr>
          <a:xfrm>
            <a:off x="7315175" y="4275350"/>
            <a:ext cx="948300" cy="300"/>
          </a:xfrm>
          <a:prstGeom prst="straightConnector1">
            <a:avLst/>
          </a:prstGeom>
          <a:noFill/>
          <a:ln w="9525" cap="flat" cmpd="sng">
            <a:solidFill>
              <a:srgbClr val="000000"/>
            </a:solidFill>
            <a:prstDash val="solid"/>
            <a:round/>
            <a:headEnd type="none" w="med" len="med"/>
            <a:tailEnd type="triangle" w="med" len="med"/>
          </a:ln>
        </p:spPr>
      </p:cxnSp>
      <p:sp>
        <p:nvSpPr>
          <p:cNvPr id="161" name="Google Shape;161;g8a5c6978d8_6_5"/>
          <p:cNvSpPr/>
          <p:nvPr/>
        </p:nvSpPr>
        <p:spPr>
          <a:xfrm>
            <a:off x="19812075" y="5721325"/>
            <a:ext cx="4080900" cy="1354500"/>
          </a:xfrm>
          <a:prstGeom prst="round2DiagRect">
            <a:avLst>
              <a:gd name="adj1" fmla="val 16667"/>
              <a:gd name="adj2" fmla="val 0"/>
            </a:avLst>
          </a:prstGeom>
          <a:solidFill>
            <a:srgbClr val="FF9900"/>
          </a:solidFill>
          <a:ln w="9525" cap="flat" cmpd="sng">
            <a:solidFill>
              <a:srgbClr val="3A32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4250">
                <a:solidFill>
                  <a:srgbClr val="3A3285"/>
                </a:solidFill>
                <a:latin typeface="Source Serif Pro"/>
                <a:ea typeface="Source Serif Pro"/>
                <a:cs typeface="Source Serif Pro"/>
                <a:sym typeface="Source Serif Pro"/>
              </a:rPr>
              <a:t>Hypermobility</a:t>
            </a:r>
            <a:endParaRPr sz="4250">
              <a:solidFill>
                <a:srgbClr val="3A3285"/>
              </a:solidFill>
              <a:latin typeface="Source Serif Pro"/>
              <a:ea typeface="Source Serif Pro"/>
              <a:cs typeface="Source Serif Pro"/>
              <a:sym typeface="Source Serif Pro"/>
            </a:endParaRPr>
          </a:p>
        </p:txBody>
      </p:sp>
      <p:sp>
        <p:nvSpPr>
          <p:cNvPr id="162" name="Google Shape;162;g8a5c6978d8_6_5"/>
          <p:cNvSpPr txBox="1"/>
          <p:nvPr/>
        </p:nvSpPr>
        <p:spPr>
          <a:xfrm>
            <a:off x="2081100" y="5721325"/>
            <a:ext cx="16884300" cy="1354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US" sz="4000">
                <a:solidFill>
                  <a:srgbClr val="3A3285"/>
                </a:solidFill>
                <a:latin typeface="Source Serif Pro"/>
                <a:ea typeface="Source Serif Pro"/>
                <a:cs typeface="Source Serif Pro"/>
                <a:sym typeface="Source Serif Pro"/>
              </a:rPr>
              <a:t>In EU logic (CE), most part of resources goes to mobility. </a:t>
            </a:r>
            <a:endParaRPr sz="4000">
              <a:solidFill>
                <a:srgbClr val="3A3285"/>
              </a:solidFill>
              <a:latin typeface="Source Serif Pro"/>
              <a:ea typeface="Source Serif Pro"/>
              <a:cs typeface="Source Serif Pro"/>
              <a:sym typeface="Source Serif Pro"/>
            </a:endParaRPr>
          </a:p>
          <a:p>
            <a:pPr marL="0" lvl="0" indent="0" algn="r" rtl="0">
              <a:lnSpc>
                <a:spcPct val="100000"/>
              </a:lnSpc>
              <a:spcBef>
                <a:spcPts val="0"/>
              </a:spcBef>
              <a:spcAft>
                <a:spcPts val="0"/>
              </a:spcAft>
              <a:buNone/>
            </a:pPr>
            <a:r>
              <a:rPr lang="en-US" sz="4000">
                <a:solidFill>
                  <a:srgbClr val="3A3285"/>
                </a:solidFill>
                <a:latin typeface="Source Serif Pro"/>
                <a:ea typeface="Source Serif Pro"/>
                <a:cs typeface="Source Serif Pro"/>
                <a:sym typeface="Source Serif Pro"/>
              </a:rPr>
              <a:t>The paradox: mobility is financed while the labour of artists is not!</a:t>
            </a:r>
            <a:endParaRPr sz="4000">
              <a:solidFill>
                <a:srgbClr val="3A3285"/>
              </a:solidFill>
              <a:latin typeface="Source Serif Pro"/>
              <a:ea typeface="Source Serif Pro"/>
              <a:cs typeface="Source Serif Pro"/>
              <a:sym typeface="Source Serif Pro"/>
            </a:endParaRPr>
          </a:p>
        </p:txBody>
      </p:sp>
      <p:sp>
        <p:nvSpPr>
          <p:cNvPr id="163" name="Google Shape;163;g8a5c6978d8_6_5"/>
          <p:cNvSpPr/>
          <p:nvPr/>
        </p:nvSpPr>
        <p:spPr>
          <a:xfrm>
            <a:off x="2081100" y="7846425"/>
            <a:ext cx="2558700" cy="1094700"/>
          </a:xfrm>
          <a:prstGeom prst="round2DiagRect">
            <a:avLst>
              <a:gd name="adj1" fmla="val 16667"/>
              <a:gd name="adj2" fmla="val 0"/>
            </a:avLst>
          </a:prstGeom>
          <a:solidFill>
            <a:srgbClr val="FF9900"/>
          </a:solidFill>
          <a:ln w="9525" cap="flat" cmpd="sng">
            <a:solidFill>
              <a:srgbClr val="3A32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500"/>
              </a:spcBef>
              <a:spcAft>
                <a:spcPts val="0"/>
              </a:spcAft>
              <a:buClr>
                <a:schemeClr val="dk1"/>
              </a:buClr>
              <a:buSzPts val="1100"/>
              <a:buFont typeface="Arial"/>
              <a:buNone/>
            </a:pPr>
            <a:r>
              <a:rPr lang="en-US" sz="4250">
                <a:solidFill>
                  <a:srgbClr val="3A3285"/>
                </a:solidFill>
                <a:latin typeface="Source Serif Pro"/>
                <a:ea typeface="Source Serif Pro"/>
                <a:cs typeface="Source Serif Pro"/>
                <a:sym typeface="Source Serif Pro"/>
              </a:rPr>
              <a:t>Covid-19</a:t>
            </a:r>
            <a:r>
              <a:rPr lang="en-US" sz="4250">
                <a:solidFill>
                  <a:schemeClr val="dk1"/>
                </a:solidFill>
                <a:latin typeface="Source Serif Pro"/>
                <a:ea typeface="Source Serif Pro"/>
                <a:cs typeface="Source Serif Pro"/>
                <a:sym typeface="Source Serif Pro"/>
              </a:rPr>
              <a:t> </a:t>
            </a:r>
            <a:endParaRPr sz="4250">
              <a:solidFill>
                <a:srgbClr val="3A3285"/>
              </a:solidFill>
              <a:latin typeface="Source Serif Pro"/>
              <a:ea typeface="Source Serif Pro"/>
              <a:cs typeface="Source Serif Pro"/>
              <a:sym typeface="Source Serif Pro"/>
            </a:endParaRPr>
          </a:p>
        </p:txBody>
      </p:sp>
      <p:sp>
        <p:nvSpPr>
          <p:cNvPr id="164" name="Google Shape;164;g8a5c6978d8_6_5"/>
          <p:cNvSpPr txBox="1"/>
          <p:nvPr/>
        </p:nvSpPr>
        <p:spPr>
          <a:xfrm>
            <a:off x="5147700" y="7748025"/>
            <a:ext cx="19236300" cy="135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00"/>
              </a:spcBef>
              <a:spcAft>
                <a:spcPts val="0"/>
              </a:spcAft>
              <a:buNone/>
            </a:pPr>
            <a:r>
              <a:rPr lang="en-US" sz="4000">
                <a:solidFill>
                  <a:srgbClr val="3A3285"/>
                </a:solidFill>
                <a:latin typeface="Source Serif Pro"/>
                <a:ea typeface="Source Serif Pro"/>
                <a:cs typeface="Source Serif Pro"/>
                <a:sym typeface="Source Serif Pro"/>
              </a:rPr>
              <a:t>The pandemic situation has exacerbated the problems already existing (working condition in cultural sector) and made more complicated international mobility</a:t>
            </a:r>
            <a:endParaRPr sz="4000">
              <a:solidFill>
                <a:srgbClr val="3A3285"/>
              </a:solidFill>
              <a:latin typeface="Source Serif Pro"/>
              <a:ea typeface="Source Serif Pro"/>
              <a:cs typeface="Source Serif Pro"/>
              <a:sym typeface="Source Serif Pro"/>
            </a:endParaRPr>
          </a:p>
        </p:txBody>
      </p:sp>
      <p:sp>
        <p:nvSpPr>
          <p:cNvPr id="165" name="Google Shape;165;g8a5c6978d8_6_5"/>
          <p:cNvSpPr txBox="1"/>
          <p:nvPr/>
        </p:nvSpPr>
        <p:spPr>
          <a:xfrm>
            <a:off x="17438175" y="9585875"/>
            <a:ext cx="4775100" cy="109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00"/>
              </a:spcBef>
              <a:spcAft>
                <a:spcPts val="0"/>
              </a:spcAft>
              <a:buNone/>
            </a:pPr>
            <a:r>
              <a:rPr lang="en-US" sz="4250" i="1">
                <a:solidFill>
                  <a:srgbClr val="3A3285"/>
                </a:solidFill>
                <a:latin typeface="Source Serif Pro"/>
                <a:ea typeface="Source Serif Pro"/>
                <a:cs typeface="Source Serif Pro"/>
                <a:sym typeface="Source Serif Pro"/>
              </a:rPr>
              <a:t>What do we need?</a:t>
            </a:r>
            <a:endParaRPr sz="4250" i="1">
              <a:solidFill>
                <a:srgbClr val="3A3285"/>
              </a:solidFill>
              <a:latin typeface="Source Serif Pro"/>
              <a:ea typeface="Source Serif Pro"/>
              <a:cs typeface="Source Serif Pro"/>
              <a:sym typeface="Source Serif Pro"/>
            </a:endParaRPr>
          </a:p>
        </p:txBody>
      </p:sp>
      <p:sp>
        <p:nvSpPr>
          <p:cNvPr id="166" name="Google Shape;166;g8a5c6978d8_6_5"/>
          <p:cNvSpPr txBox="1"/>
          <p:nvPr/>
        </p:nvSpPr>
        <p:spPr>
          <a:xfrm>
            <a:off x="2286000" y="10680575"/>
            <a:ext cx="20201400" cy="27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00"/>
              </a:spcBef>
              <a:spcAft>
                <a:spcPts val="0"/>
              </a:spcAft>
              <a:buNone/>
            </a:pPr>
            <a:r>
              <a:rPr lang="en-US" sz="4250" b="1" i="1">
                <a:solidFill>
                  <a:srgbClr val="3A3285"/>
                </a:solidFill>
                <a:latin typeface="Source Serif Pro"/>
                <a:ea typeface="Source Serif Pro"/>
                <a:cs typeface="Source Serif Pro"/>
                <a:sym typeface="Source Serif Pro"/>
              </a:rPr>
              <a:t>→ Actions that promote the sustainability of the cultural and creative sector</a:t>
            </a:r>
            <a:endParaRPr sz="4250" b="1" i="1">
              <a:solidFill>
                <a:srgbClr val="3A3285"/>
              </a:solidFill>
              <a:latin typeface="Source Serif Pro"/>
              <a:ea typeface="Source Serif Pro"/>
              <a:cs typeface="Source Serif Pro"/>
              <a:sym typeface="Source Serif Pro"/>
            </a:endParaRPr>
          </a:p>
          <a:p>
            <a:pPr marL="0" lvl="0" indent="0" algn="l" rtl="0">
              <a:lnSpc>
                <a:spcPct val="100000"/>
              </a:lnSpc>
              <a:spcBef>
                <a:spcPts val="500"/>
              </a:spcBef>
              <a:spcAft>
                <a:spcPts val="0"/>
              </a:spcAft>
              <a:buNone/>
            </a:pPr>
            <a:r>
              <a:rPr lang="en-US" sz="4250" b="1" i="1">
                <a:solidFill>
                  <a:srgbClr val="3A3285"/>
                </a:solidFill>
                <a:latin typeface="Source Serif Pro"/>
                <a:ea typeface="Source Serif Pro"/>
                <a:cs typeface="Source Serif Pro"/>
                <a:sym typeface="Source Serif Pro"/>
              </a:rPr>
              <a:t>→ Overturning the rhetoric of big events, fostering small interventions and cooperation with local actors</a:t>
            </a:r>
            <a:endParaRPr sz="4250" b="1" i="1">
              <a:solidFill>
                <a:srgbClr val="3A3285"/>
              </a:solidFill>
              <a:latin typeface="Source Serif Pro"/>
              <a:ea typeface="Source Serif Pro"/>
              <a:cs typeface="Source Serif Pro"/>
              <a:sym typeface="Source Serif Pro"/>
            </a:endParaRPr>
          </a:p>
          <a:p>
            <a:pPr marL="0" lvl="0" indent="0" algn="l" rtl="0">
              <a:lnSpc>
                <a:spcPct val="100000"/>
              </a:lnSpc>
              <a:spcBef>
                <a:spcPts val="500"/>
              </a:spcBef>
              <a:spcAft>
                <a:spcPts val="0"/>
              </a:spcAft>
              <a:buNone/>
            </a:pPr>
            <a:r>
              <a:rPr lang="en-US" sz="4250" b="1" i="1">
                <a:solidFill>
                  <a:srgbClr val="3A3285"/>
                </a:solidFill>
                <a:latin typeface="Source Serif Pro"/>
                <a:ea typeface="Source Serif Pro"/>
                <a:cs typeface="Source Serif Pro"/>
                <a:sym typeface="Source Serif Pro"/>
              </a:rPr>
              <a:t>→ Recognising the care value of artists for society</a:t>
            </a:r>
            <a:endParaRPr sz="4250" b="1" i="1">
              <a:solidFill>
                <a:srgbClr val="3A3285"/>
              </a:solidFill>
              <a:latin typeface="Source Serif Pro"/>
              <a:ea typeface="Source Serif Pro"/>
              <a:cs typeface="Source Serif Pro"/>
              <a:sym typeface="Source Serif Pro"/>
            </a:endParaRPr>
          </a:p>
        </p:txBody>
      </p:sp>
      <p:cxnSp>
        <p:nvCxnSpPr>
          <p:cNvPr id="167" name="Google Shape;167;g8a5c6978d8_6_5"/>
          <p:cNvCxnSpPr>
            <a:stCxn id="161" idx="2"/>
            <a:endCxn id="162" idx="3"/>
          </p:cNvCxnSpPr>
          <p:nvPr/>
        </p:nvCxnSpPr>
        <p:spPr>
          <a:xfrm rot="10800000">
            <a:off x="18965475" y="6398575"/>
            <a:ext cx="846600" cy="0"/>
          </a:xfrm>
          <a:prstGeom prst="straightConnector1">
            <a:avLst/>
          </a:prstGeom>
          <a:noFill/>
          <a:ln w="9525" cap="flat" cmpd="sng">
            <a:solidFill>
              <a:schemeClr val="dk2"/>
            </a:solidFill>
            <a:prstDash val="solid"/>
            <a:round/>
            <a:headEnd type="none" w="med" len="med"/>
            <a:tailEnd type="triangle" w="med" len="med"/>
          </a:ln>
        </p:spPr>
      </p:cxnSp>
      <p:cxnSp>
        <p:nvCxnSpPr>
          <p:cNvPr id="168" name="Google Shape;168;g8a5c6978d8_6_5"/>
          <p:cNvCxnSpPr>
            <a:stCxn id="163" idx="0"/>
            <a:endCxn id="164" idx="1"/>
          </p:cNvCxnSpPr>
          <p:nvPr/>
        </p:nvCxnSpPr>
        <p:spPr>
          <a:xfrm>
            <a:off x="4639800" y="8393775"/>
            <a:ext cx="507900" cy="315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ctrTitle" idx="4294967295"/>
          </p:nvPr>
        </p:nvSpPr>
        <p:spPr>
          <a:xfrm>
            <a:off x="5705055" y="1049468"/>
            <a:ext cx="17542841" cy="3486848"/>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6000"/>
              <a:buFont typeface="Source Serif Pro"/>
              <a:buNone/>
            </a:pPr>
            <a:r>
              <a:rPr lang="en-US" sz="4450" b="1" i="0" u="none" strike="noStrike" cap="none">
                <a:solidFill>
                  <a:srgbClr val="322B80"/>
                </a:solidFill>
                <a:highlight>
                  <a:srgbClr val="FFFFFF"/>
                </a:highlight>
                <a:latin typeface="Lato"/>
                <a:ea typeface="Lato"/>
                <a:cs typeface="Lato"/>
                <a:sym typeface="Lato"/>
              </a:rPr>
              <a:t>1.3 How can cultural and creative work be made more sustainable, in particular linked to/ after Covid-19, as well as from a green perspective: going beyond the logic of ‘big events’ and hypermobility?</a:t>
            </a:r>
            <a:endParaRPr sz="11200" b="0" i="0" u="none" strike="noStrike" cap="none">
              <a:solidFill>
                <a:srgbClr val="000000"/>
              </a:solidFill>
              <a:latin typeface="Helvetica Neue"/>
              <a:ea typeface="Helvetica Neue"/>
              <a:cs typeface="Helvetica Neue"/>
              <a:sym typeface="Helvetica Neue"/>
            </a:endParaRPr>
          </a:p>
        </p:txBody>
      </p:sp>
      <p:sp>
        <p:nvSpPr>
          <p:cNvPr id="174" name="Google Shape;174;p12"/>
          <p:cNvSpPr txBox="1">
            <a:spLocks noGrp="1"/>
          </p:cNvSpPr>
          <p:nvPr>
            <p:ph type="subTitle" idx="4294967295"/>
          </p:nvPr>
        </p:nvSpPr>
        <p:spPr>
          <a:xfrm>
            <a:off x="5705057" y="3879269"/>
            <a:ext cx="16036800" cy="1587600"/>
          </a:xfrm>
          <a:prstGeom prst="rect">
            <a:avLst/>
          </a:prstGeom>
          <a:noFill/>
          <a:ln>
            <a:noFill/>
          </a:ln>
        </p:spPr>
        <p:txBody>
          <a:bodyPr spcFirstLastPara="1" wrap="square" lIns="50800" tIns="50800" rIns="50800" bIns="50800" anchor="t" anchorCtr="0">
            <a:noAutofit/>
          </a:bodyPr>
          <a:lstStyle/>
          <a:p>
            <a:pPr marL="0" lvl="0" indent="0" algn="l" rtl="0">
              <a:spcBef>
                <a:spcPts val="0"/>
              </a:spcBef>
              <a:spcAft>
                <a:spcPts val="0"/>
              </a:spcAft>
              <a:buClr>
                <a:srgbClr val="3A3285"/>
              </a:buClr>
              <a:buSzPts val="4230"/>
              <a:buFont typeface="Source Serif Pro"/>
              <a:buNone/>
            </a:pPr>
            <a:r>
              <a:rPr lang="en-US" sz="4230" i="1">
                <a:solidFill>
                  <a:srgbClr val="3A3285"/>
                </a:solidFill>
                <a:latin typeface="Source Serif Pro"/>
                <a:ea typeface="Source Serif Pro"/>
                <a:cs typeface="Source Serif Pro"/>
                <a:sym typeface="Source Serif Pro"/>
              </a:rPr>
              <a:t>By creating fundings for commons our society becomes more sustainable and regenerative (with the contemporary crises in mind) because:</a:t>
            </a:r>
            <a:br>
              <a:rPr lang="en-US" sz="4230" i="1">
                <a:solidFill>
                  <a:srgbClr val="3A3285"/>
                </a:solidFill>
                <a:latin typeface="Source Serif Pro"/>
                <a:ea typeface="Source Serif Pro"/>
                <a:cs typeface="Source Serif Pro"/>
                <a:sym typeface="Source Serif Pro"/>
              </a:rPr>
            </a:br>
            <a:r>
              <a:rPr lang="en-US" sz="3930" i="1">
                <a:solidFill>
                  <a:srgbClr val="3A3285"/>
                </a:solidFill>
                <a:latin typeface="Source Serif Pro"/>
                <a:ea typeface="Source Serif Pro"/>
                <a:cs typeface="Source Serif Pro"/>
                <a:sym typeface="Source Serif Pro"/>
              </a:rPr>
              <a:t>- these funds support long-term solutions since commons adopt long term perspectives </a:t>
            </a:r>
            <a:endParaRPr sz="3930" i="1">
              <a:solidFill>
                <a:srgbClr val="3A3285"/>
              </a:solidFill>
              <a:latin typeface="Source Serif Pro"/>
              <a:ea typeface="Source Serif Pro"/>
              <a:cs typeface="Source Serif Pro"/>
              <a:sym typeface="Source Serif Pro"/>
            </a:endParaRPr>
          </a:p>
          <a:p>
            <a:pPr marL="0" lvl="0" indent="0" algn="l" rtl="0">
              <a:spcBef>
                <a:spcPts val="0"/>
              </a:spcBef>
              <a:spcAft>
                <a:spcPts val="0"/>
              </a:spcAft>
              <a:buClr>
                <a:srgbClr val="3A3285"/>
              </a:buClr>
              <a:buSzPts val="4230"/>
              <a:buFont typeface="Source Serif Pro"/>
              <a:buNone/>
            </a:pPr>
            <a:r>
              <a:rPr lang="en-US" sz="3930" i="1">
                <a:solidFill>
                  <a:srgbClr val="3A3285"/>
                </a:solidFill>
                <a:latin typeface="Source Serif Pro"/>
                <a:ea typeface="Source Serif Pro"/>
                <a:cs typeface="Source Serif Pro"/>
                <a:sym typeface="Source Serif Pro"/>
              </a:rPr>
              <a:t>- we can find more flexible and reflexive ways of organising ourselves </a:t>
            </a:r>
            <a:br>
              <a:rPr lang="en-US" sz="3930" i="1">
                <a:solidFill>
                  <a:srgbClr val="3A3285"/>
                </a:solidFill>
                <a:latin typeface="Source Serif Pro"/>
                <a:ea typeface="Source Serif Pro"/>
                <a:cs typeface="Source Serif Pro"/>
                <a:sym typeface="Source Serif Pro"/>
              </a:rPr>
            </a:br>
            <a:r>
              <a:rPr lang="en-US" sz="3930" i="1">
                <a:solidFill>
                  <a:srgbClr val="3A3285"/>
                </a:solidFill>
                <a:latin typeface="Source Serif Pro"/>
                <a:ea typeface="Source Serif Pro"/>
                <a:cs typeface="Source Serif Pro"/>
                <a:sym typeface="Source Serif Pro"/>
              </a:rPr>
              <a:t>- commons (re)enforce the local fabric </a:t>
            </a:r>
            <a:br>
              <a:rPr lang="en-US" sz="3930" i="1">
                <a:solidFill>
                  <a:srgbClr val="3A3285"/>
                </a:solidFill>
                <a:latin typeface="Source Serif Pro"/>
                <a:ea typeface="Source Serif Pro"/>
                <a:cs typeface="Source Serif Pro"/>
                <a:sym typeface="Source Serif Pro"/>
              </a:rPr>
            </a:br>
            <a:r>
              <a:rPr lang="en-US" sz="3930" i="1">
                <a:solidFill>
                  <a:srgbClr val="3A3285"/>
                </a:solidFill>
                <a:latin typeface="Source Serif Pro"/>
                <a:ea typeface="Source Serif Pro"/>
                <a:cs typeface="Source Serif Pro"/>
                <a:sym typeface="Source Serif Pro"/>
              </a:rPr>
              <a:t>- it is an answer the problems caused by privatization</a:t>
            </a:r>
            <a:br>
              <a:rPr lang="en-US" sz="3930" i="1">
                <a:solidFill>
                  <a:srgbClr val="3A3285"/>
                </a:solidFill>
                <a:latin typeface="Source Serif Pro"/>
                <a:ea typeface="Source Serif Pro"/>
                <a:cs typeface="Source Serif Pro"/>
                <a:sym typeface="Source Serif Pro"/>
              </a:rPr>
            </a:br>
            <a:r>
              <a:rPr lang="en-US" sz="3930" i="1">
                <a:solidFill>
                  <a:srgbClr val="3A3285"/>
                </a:solidFill>
                <a:latin typeface="Source Serif Pro"/>
                <a:ea typeface="Source Serif Pro"/>
                <a:cs typeface="Source Serif Pro"/>
                <a:sym typeface="Source Serif Pro"/>
              </a:rPr>
              <a:t>- it facilitates solidarity, a sense of citizenship, mutual understanding…</a:t>
            </a:r>
            <a:br>
              <a:rPr lang="en-US" sz="3930" i="1">
                <a:solidFill>
                  <a:srgbClr val="3A3285"/>
                </a:solidFill>
                <a:latin typeface="Source Serif Pro"/>
                <a:ea typeface="Source Serif Pro"/>
                <a:cs typeface="Source Serif Pro"/>
                <a:sym typeface="Source Serif Pro"/>
              </a:rPr>
            </a:br>
            <a:r>
              <a:rPr lang="en-US" sz="3930" i="1">
                <a:solidFill>
                  <a:srgbClr val="3A3285"/>
                </a:solidFill>
                <a:latin typeface="Source Serif Pro"/>
                <a:ea typeface="Source Serif Pro"/>
                <a:cs typeface="Source Serif Pro"/>
                <a:sym typeface="Source Serif Pro"/>
              </a:rPr>
              <a:t>- enable new roles for or amplify today's role of art (as a creator of safe, as a catalysator of open innovation, yet antagonistic spaces)</a:t>
            </a:r>
            <a:br>
              <a:rPr lang="en-US" sz="3930" i="1">
                <a:solidFill>
                  <a:srgbClr val="3A3285"/>
                </a:solidFill>
                <a:latin typeface="Source Serif Pro"/>
                <a:ea typeface="Source Serif Pro"/>
                <a:cs typeface="Source Serif Pro"/>
                <a:sym typeface="Source Serif Pro"/>
              </a:rPr>
            </a:br>
            <a:r>
              <a:rPr lang="en-US" sz="3930" i="1">
                <a:solidFill>
                  <a:srgbClr val="3A3285"/>
                </a:solidFill>
                <a:latin typeface="Source Serif Pro"/>
                <a:ea typeface="Source Serif Pro"/>
                <a:cs typeface="Source Serif Pro"/>
                <a:sym typeface="Source Serif Pro"/>
              </a:rPr>
              <a:t>- it creates a fertile ground for more rebellious, critic &amp; autonomous projects (for example - of minority groups - to fight inequalities)</a:t>
            </a:r>
            <a:br>
              <a:rPr lang="en-US" sz="3930" i="1">
                <a:solidFill>
                  <a:srgbClr val="3A3285"/>
                </a:solidFill>
                <a:latin typeface="Source Serif Pro"/>
                <a:ea typeface="Source Serif Pro"/>
                <a:cs typeface="Source Serif Pro"/>
                <a:sym typeface="Source Serif Pro"/>
              </a:rPr>
            </a:br>
            <a:r>
              <a:rPr lang="en-US" sz="3930" i="1">
                <a:solidFill>
                  <a:srgbClr val="3A3285"/>
                </a:solidFill>
                <a:latin typeface="Source Serif Pro"/>
                <a:ea typeface="Source Serif Pro"/>
                <a:cs typeface="Source Serif Pro"/>
                <a:sym typeface="Source Serif Pro"/>
              </a:rPr>
              <a:t>- to experiment new forms of (local and global) participation, inclusiveness, freeness, open source and transparent organizing, etc. </a:t>
            </a:r>
            <a:endParaRPr sz="3930" i="1">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3915"/>
              <a:buFont typeface="Source Serif Pro"/>
              <a:buNone/>
            </a:pPr>
            <a:endParaRPr sz="3915">
              <a:solidFill>
                <a:srgbClr val="3A3285"/>
              </a:solidFill>
              <a:latin typeface="Source Serif Pro"/>
              <a:ea typeface="Source Serif Pro"/>
              <a:cs typeface="Source Serif Pro"/>
              <a:sym typeface="Source Serif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p:nvPr/>
        </p:nvSpPr>
        <p:spPr>
          <a:xfrm>
            <a:off x="4562126" y="1137723"/>
            <a:ext cx="19164300" cy="11126700"/>
          </a:xfrm>
          <a:prstGeom prst="rect">
            <a:avLst/>
          </a:prstGeom>
          <a:noFill/>
          <a:ln>
            <a:noFill/>
          </a:ln>
        </p:spPr>
        <p:txBody>
          <a:bodyPr spcFirstLastPara="1" wrap="square" lIns="50800" tIns="50800" rIns="50800" bIns="50800" anchor="t" anchorCtr="0">
            <a:normAutofit/>
          </a:bodyPr>
          <a:lstStyle/>
          <a:p>
            <a:pPr marL="0" marR="0" lvl="0" indent="0" algn="l" rtl="0">
              <a:lnSpc>
                <a:spcPct val="115000"/>
              </a:lnSpc>
              <a:spcBef>
                <a:spcPts val="0"/>
              </a:spcBef>
              <a:spcAft>
                <a:spcPts val="0"/>
              </a:spcAft>
              <a:buClr>
                <a:srgbClr val="3A3285"/>
              </a:buClr>
              <a:buSzPts val="5160"/>
              <a:buFont typeface="Source Serif Pro"/>
              <a:buNone/>
            </a:pPr>
            <a:r>
              <a:rPr lang="en-US" sz="5160" b="1" i="0" u="none" strike="noStrike" cap="none">
                <a:solidFill>
                  <a:srgbClr val="3A3285"/>
                </a:solidFill>
                <a:latin typeface="Source Serif Pro"/>
                <a:ea typeface="Source Serif Pro"/>
                <a:cs typeface="Source Serif Pro"/>
                <a:sym typeface="Source Serif Pro"/>
              </a:rPr>
              <a:t>Our 5 Keywords</a:t>
            </a: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115000"/>
              </a:lnSpc>
              <a:spcBef>
                <a:spcPts val="0"/>
              </a:spcBef>
              <a:spcAft>
                <a:spcPts val="0"/>
              </a:spcAft>
              <a:buClr>
                <a:srgbClr val="3A3285"/>
              </a:buClr>
              <a:buSzPts val="5160"/>
              <a:buFont typeface="Source Serif Pro"/>
              <a:buNone/>
            </a:pP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115000"/>
              </a:lnSpc>
              <a:spcBef>
                <a:spcPts val="0"/>
              </a:spcBef>
              <a:spcAft>
                <a:spcPts val="0"/>
              </a:spcAft>
              <a:buClr>
                <a:srgbClr val="3A3285"/>
              </a:buClr>
              <a:buSzPts val="5160"/>
              <a:buFont typeface="Source Serif Pro"/>
              <a:buNone/>
            </a:pPr>
            <a:r>
              <a:rPr lang="en-US" sz="5160" i="0" u="none" strike="noStrike" cap="none">
                <a:solidFill>
                  <a:srgbClr val="3A3285"/>
                </a:solidFill>
                <a:latin typeface="Source Serif Pro"/>
                <a:ea typeface="Source Serif Pro"/>
                <a:cs typeface="Source Serif Pro"/>
                <a:sym typeface="Source Serif Pro"/>
              </a:rPr>
              <a:t>Challenge Nr 1: </a:t>
            </a:r>
            <a:r>
              <a:rPr lang="en-US" sz="4050" b="1" i="0" u="none" strike="noStrike" cap="none">
                <a:solidFill>
                  <a:srgbClr val="322B80"/>
                </a:solidFill>
                <a:highlight>
                  <a:srgbClr val="FFFFFF"/>
                </a:highlight>
                <a:latin typeface="Source Serif Pro"/>
                <a:ea typeface="Source Serif Pro"/>
                <a:cs typeface="Source Serif Pro"/>
                <a:sym typeface="Source Serif Pro"/>
              </a:rPr>
              <a:t>The commons as ecosystems for culture after Covid-19</a:t>
            </a:r>
            <a:endParaRPr sz="7860" i="0" u="none" strike="noStrike" cap="none">
              <a:solidFill>
                <a:srgbClr val="3A3285"/>
              </a:solidFill>
              <a:latin typeface="Source Serif Pro"/>
              <a:ea typeface="Source Serif Pro"/>
              <a:cs typeface="Source Serif Pro"/>
              <a:sym typeface="Source Serif Pro"/>
            </a:endParaRPr>
          </a:p>
          <a:p>
            <a:pPr marL="0" marR="0" lvl="0" indent="0" algn="l" rtl="0">
              <a:lnSpc>
                <a:spcPct val="115000"/>
              </a:lnSpc>
              <a:spcBef>
                <a:spcPts val="0"/>
              </a:spcBef>
              <a:spcAft>
                <a:spcPts val="0"/>
              </a:spcAft>
              <a:buClr>
                <a:srgbClr val="3A3285"/>
              </a:buClr>
              <a:buSzPts val="5160"/>
              <a:buFont typeface="Source Serif Pro"/>
              <a:buNone/>
            </a:pP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115000"/>
              </a:lnSpc>
              <a:spcBef>
                <a:spcPts val="0"/>
              </a:spcBef>
              <a:spcAft>
                <a:spcPts val="0"/>
              </a:spcAft>
              <a:buClr>
                <a:srgbClr val="3A3285"/>
              </a:buClr>
              <a:buSzPts val="5160"/>
              <a:buFont typeface="Source Serif Pro"/>
              <a:buNone/>
            </a:pPr>
            <a:endParaRPr sz="4300" i="1">
              <a:solidFill>
                <a:srgbClr val="3A3285"/>
              </a:solidFill>
              <a:latin typeface="Source Serif Pro"/>
              <a:ea typeface="Source Serif Pro"/>
              <a:cs typeface="Source Serif Pro"/>
              <a:sym typeface="Source Serif Pro"/>
            </a:endParaRPr>
          </a:p>
          <a:p>
            <a:pPr marL="457200" marR="0" lvl="0" indent="-533400" algn="l" rtl="0">
              <a:lnSpc>
                <a:spcPct val="115000"/>
              </a:lnSpc>
              <a:spcBef>
                <a:spcPts val="0"/>
              </a:spcBef>
              <a:spcAft>
                <a:spcPts val="0"/>
              </a:spcAft>
              <a:buClr>
                <a:srgbClr val="322B80"/>
              </a:buClr>
              <a:buSzPts val="4800"/>
              <a:buFont typeface="Source Serif Pro"/>
              <a:buChar char="●"/>
            </a:pPr>
            <a:r>
              <a:rPr lang="en-US" sz="4800" b="1" i="1">
                <a:solidFill>
                  <a:srgbClr val="322B80"/>
                </a:solidFill>
                <a:latin typeface="Source Serif Pro"/>
                <a:ea typeface="Source Serif Pro"/>
                <a:cs typeface="Source Serif Pro"/>
                <a:sym typeface="Source Serif Pro"/>
              </a:rPr>
              <a:t>Commons-based Society</a:t>
            </a:r>
            <a:endParaRPr sz="4800" b="1" i="1">
              <a:solidFill>
                <a:srgbClr val="322B80"/>
              </a:solidFill>
              <a:latin typeface="Source Serif Pro"/>
              <a:ea typeface="Source Serif Pro"/>
              <a:cs typeface="Source Serif Pro"/>
              <a:sym typeface="Source Serif Pro"/>
            </a:endParaRPr>
          </a:p>
          <a:p>
            <a:pPr marL="457200" lvl="0" indent="-533400" algn="l" rtl="0">
              <a:lnSpc>
                <a:spcPct val="115000"/>
              </a:lnSpc>
              <a:spcBef>
                <a:spcPts val="0"/>
              </a:spcBef>
              <a:spcAft>
                <a:spcPts val="0"/>
              </a:spcAft>
              <a:buClr>
                <a:srgbClr val="322B80"/>
              </a:buClr>
              <a:buSzPts val="4800"/>
              <a:buFont typeface="Source Serif Pro"/>
              <a:buChar char="●"/>
            </a:pPr>
            <a:r>
              <a:rPr lang="en-US" sz="4800" b="1" i="1">
                <a:solidFill>
                  <a:srgbClr val="322B80"/>
                </a:solidFill>
                <a:latin typeface="Source Serif Pro"/>
                <a:ea typeface="Source Serif Pro"/>
                <a:cs typeface="Source Serif Pro"/>
                <a:sym typeface="Source Serif Pro"/>
              </a:rPr>
              <a:t>Renew social tissue</a:t>
            </a:r>
            <a:endParaRPr sz="4800" b="1" i="1">
              <a:solidFill>
                <a:srgbClr val="322B80"/>
              </a:solidFill>
              <a:latin typeface="Source Serif Pro"/>
              <a:ea typeface="Source Serif Pro"/>
              <a:cs typeface="Source Serif Pro"/>
              <a:sym typeface="Source Serif Pro"/>
            </a:endParaRPr>
          </a:p>
          <a:p>
            <a:pPr marL="457200" lvl="0" indent="-533400" algn="l" rtl="0">
              <a:lnSpc>
                <a:spcPct val="115000"/>
              </a:lnSpc>
              <a:spcBef>
                <a:spcPts val="0"/>
              </a:spcBef>
              <a:spcAft>
                <a:spcPts val="0"/>
              </a:spcAft>
              <a:buClr>
                <a:srgbClr val="322B80"/>
              </a:buClr>
              <a:buSzPts val="4800"/>
              <a:buFont typeface="Source Serif Pro"/>
              <a:buChar char="●"/>
            </a:pPr>
            <a:r>
              <a:rPr lang="en-US" sz="4800" b="1" i="1">
                <a:solidFill>
                  <a:srgbClr val="322B80"/>
                </a:solidFill>
                <a:latin typeface="Source Serif Pro"/>
                <a:ea typeface="Source Serif Pro"/>
                <a:cs typeface="Source Serif Pro"/>
                <a:sym typeface="Source Serif Pro"/>
              </a:rPr>
              <a:t>Reclaiming Rights</a:t>
            </a:r>
            <a:endParaRPr sz="4800" b="1" i="1">
              <a:solidFill>
                <a:srgbClr val="322B80"/>
              </a:solidFill>
              <a:latin typeface="Source Serif Pro"/>
              <a:ea typeface="Source Serif Pro"/>
              <a:cs typeface="Source Serif Pro"/>
              <a:sym typeface="Source Serif Pro"/>
            </a:endParaRPr>
          </a:p>
          <a:p>
            <a:pPr marL="457200" lvl="0" indent="-533400" algn="l" rtl="0">
              <a:lnSpc>
                <a:spcPct val="115000"/>
              </a:lnSpc>
              <a:spcBef>
                <a:spcPts val="0"/>
              </a:spcBef>
              <a:spcAft>
                <a:spcPts val="0"/>
              </a:spcAft>
              <a:buClr>
                <a:srgbClr val="322B80"/>
              </a:buClr>
              <a:buSzPts val="4800"/>
              <a:buFont typeface="Source Serif Pro"/>
              <a:buChar char="●"/>
            </a:pPr>
            <a:r>
              <a:rPr lang="en-US" sz="4800" b="1" i="1">
                <a:solidFill>
                  <a:srgbClr val="322B80"/>
                </a:solidFill>
                <a:latin typeface="Source Serif Pro"/>
                <a:ea typeface="Source Serif Pro"/>
                <a:cs typeface="Source Serif Pro"/>
                <a:sym typeface="Source Serif Pro"/>
              </a:rPr>
              <a:t>Democratize Funding</a:t>
            </a:r>
            <a:endParaRPr sz="4800" b="1" i="1">
              <a:solidFill>
                <a:srgbClr val="322B80"/>
              </a:solidFill>
              <a:latin typeface="Source Serif Pro"/>
              <a:ea typeface="Source Serif Pro"/>
              <a:cs typeface="Source Serif Pro"/>
              <a:sym typeface="Source Serif Pro"/>
            </a:endParaRPr>
          </a:p>
          <a:p>
            <a:pPr marL="457200" lvl="0" indent="-533400" algn="l" rtl="0">
              <a:lnSpc>
                <a:spcPct val="115000"/>
              </a:lnSpc>
              <a:spcBef>
                <a:spcPts val="0"/>
              </a:spcBef>
              <a:spcAft>
                <a:spcPts val="0"/>
              </a:spcAft>
              <a:buClr>
                <a:srgbClr val="322B80"/>
              </a:buClr>
              <a:buSzPts val="4800"/>
              <a:buFont typeface="Source Serif Pro"/>
              <a:buChar char="●"/>
            </a:pPr>
            <a:r>
              <a:rPr lang="en-US" sz="4800" b="1" i="1">
                <a:solidFill>
                  <a:srgbClr val="322B80"/>
                </a:solidFill>
                <a:latin typeface="Source Serif Pro"/>
                <a:ea typeface="Source Serif Pro"/>
                <a:cs typeface="Source Serif Pro"/>
                <a:sym typeface="Source Serif Pro"/>
              </a:rPr>
              <a:t>Re-Value Artistic and Cultural Work </a:t>
            </a:r>
            <a:endParaRPr sz="4800" b="1" i="1">
              <a:solidFill>
                <a:srgbClr val="322B80"/>
              </a:solidFill>
              <a:latin typeface="Source Serif Pro"/>
              <a:ea typeface="Source Serif Pro"/>
              <a:cs typeface="Source Serif Pro"/>
              <a:sym typeface="Source Serif Pro"/>
            </a:endParaRPr>
          </a:p>
          <a:p>
            <a:pPr marL="0" marR="0" lvl="0" indent="0" algn="l" rtl="0">
              <a:lnSpc>
                <a:spcPct val="115000"/>
              </a:lnSpc>
              <a:spcBef>
                <a:spcPts val="0"/>
              </a:spcBef>
              <a:spcAft>
                <a:spcPts val="0"/>
              </a:spcAft>
              <a:buClr>
                <a:srgbClr val="3A3285"/>
              </a:buClr>
              <a:buSzPts val="5160"/>
              <a:buFont typeface="Source Serif Pro"/>
              <a:buNone/>
            </a:pP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115000"/>
              </a:lnSpc>
              <a:spcBef>
                <a:spcPts val="0"/>
              </a:spcBef>
              <a:spcAft>
                <a:spcPts val="0"/>
              </a:spcAft>
              <a:buClr>
                <a:srgbClr val="3A3285"/>
              </a:buClr>
              <a:buSzPts val="5160"/>
              <a:buFont typeface="Source Serif Pro"/>
              <a:buNone/>
            </a:pP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115000"/>
              </a:lnSpc>
              <a:spcBef>
                <a:spcPts val="0"/>
              </a:spcBef>
              <a:spcAft>
                <a:spcPts val="0"/>
              </a:spcAft>
              <a:buClr>
                <a:srgbClr val="3A3285"/>
              </a:buClr>
              <a:buSzPts val="4300"/>
              <a:buFont typeface="Lato Light"/>
              <a:buNone/>
            </a:pPr>
            <a:endParaRPr sz="1400" i="0" u="none" strike="noStrike" cap="none">
              <a:solidFill>
                <a:srgbClr val="000000"/>
              </a:solidFill>
              <a:latin typeface="Source Serif Pro"/>
              <a:ea typeface="Source Serif Pro"/>
              <a:cs typeface="Source Serif Pro"/>
              <a:sym typeface="Source Serif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a5c6978d8_10_0"/>
          <p:cNvSpPr txBox="1">
            <a:spLocks noGrp="1"/>
          </p:cNvSpPr>
          <p:nvPr>
            <p:ph type="title"/>
          </p:nvPr>
        </p:nvSpPr>
        <p:spPr>
          <a:xfrm>
            <a:off x="4162925" y="11464650"/>
            <a:ext cx="17531400" cy="5172300"/>
          </a:xfrm>
          <a:prstGeom prst="rect">
            <a:avLst/>
          </a:prstGeom>
        </p:spPr>
        <p:txBody>
          <a:bodyPr spcFirstLastPara="1" wrap="square" lIns="50800" tIns="50800" rIns="50800" bIns="50800" anchor="b" anchorCtr="0">
            <a:noAutofit/>
          </a:bodyPr>
          <a:lstStyle/>
          <a:p>
            <a:pPr marL="0" lvl="0" indent="0" algn="r" rtl="0">
              <a:spcBef>
                <a:spcPts val="0"/>
              </a:spcBef>
              <a:spcAft>
                <a:spcPts val="0"/>
              </a:spcAft>
              <a:buNone/>
            </a:pPr>
            <a:r>
              <a:rPr lang="en-US" sz="3600">
                <a:latin typeface="Source Serif Pro"/>
                <a:ea typeface="Source Serif Pro"/>
                <a:cs typeface="Source Serif Pro"/>
                <a:sym typeface="Source Serif Pro"/>
              </a:rPr>
              <a:t>Through multi-sector, multi-practice dialogue, we can achieve equity and sustainability by being hyper inclusive of voices stemming from marginalized artistic and cultural practices and communities, especially in this moment. Encouraging collaboration amongst actors in both the micro and macro spaces within the sector.</a:t>
            </a:r>
            <a:endParaRPr sz="3600">
              <a:latin typeface="Source Serif Pro"/>
              <a:ea typeface="Source Serif Pro"/>
              <a:cs typeface="Source Serif Pro"/>
              <a:sym typeface="Source Serif Pro"/>
            </a:endParaRPr>
          </a:p>
          <a:p>
            <a:pPr marL="0" lvl="0" indent="0" algn="r" rtl="0">
              <a:spcBef>
                <a:spcPts val="0"/>
              </a:spcBef>
              <a:spcAft>
                <a:spcPts val="0"/>
              </a:spcAft>
              <a:buNone/>
            </a:pPr>
            <a:endParaRPr sz="3600"/>
          </a:p>
          <a:p>
            <a:pPr marL="0" lvl="0" indent="0" algn="r" rtl="0">
              <a:spcBef>
                <a:spcPts val="0"/>
              </a:spcBef>
              <a:spcAft>
                <a:spcPts val="0"/>
              </a:spcAft>
              <a:buNone/>
            </a:pPr>
            <a:r>
              <a:rPr lang="en-US" sz="3600">
                <a:latin typeface="Source Serif Pro"/>
                <a:ea typeface="Source Serif Pro"/>
                <a:cs typeface="Source Serif Pro"/>
                <a:sym typeface="Source Serif Pro"/>
              </a:rPr>
              <a:t>Terminology: We must also use more inclusive, accessible and equitable language in both the creation of such schemes and the application process itself . The notion of “legitimizing” voices is one that is particularly elitist. Shift from utilizing the term “legitimizing” and associated exclusionary practices to a more participatory, holistic structure that values a wide range of voices.</a:t>
            </a:r>
            <a:endParaRPr sz="3600">
              <a:latin typeface="Source Serif Pro"/>
              <a:ea typeface="Source Serif Pro"/>
              <a:cs typeface="Source Serif Pro"/>
              <a:sym typeface="Source Serif Pro"/>
            </a:endParaRPr>
          </a:p>
          <a:p>
            <a:pPr marL="0" lvl="0" indent="0" algn="ctr" rtl="0">
              <a:spcBef>
                <a:spcPts val="0"/>
              </a:spcBef>
              <a:spcAft>
                <a:spcPts val="0"/>
              </a:spcAft>
              <a:buNone/>
            </a:pPr>
            <a:endParaRPr sz="3600"/>
          </a:p>
          <a:p>
            <a:pPr marL="0" lvl="0" indent="0" algn="r" rtl="0">
              <a:spcBef>
                <a:spcPts val="0"/>
              </a:spcBef>
              <a:spcAft>
                <a:spcPts val="0"/>
              </a:spcAft>
              <a:buNone/>
            </a:pPr>
            <a:r>
              <a:rPr lang="en-US" sz="3600">
                <a:latin typeface="Source Serif Pro"/>
                <a:ea typeface="Source Serif Pro"/>
                <a:cs typeface="Source Serif Pro"/>
                <a:sym typeface="Source Serif Pro"/>
              </a:rPr>
              <a:t>Analyze the systems and policy making mechanisms in which the sector currently employs, and offer open-ended, sustained support to those who come from under resourced populations and cultural spaces as well as evoke radical imagination in developing new pathways in democratizing the cultural sectors and the process of participatory cultural-policy making..</a:t>
            </a:r>
            <a:endParaRPr sz="3600">
              <a:latin typeface="Source Serif Pro"/>
              <a:ea typeface="Source Serif Pro"/>
              <a:cs typeface="Source Serif Pro"/>
              <a:sym typeface="Source Serif Pro"/>
            </a:endParaRPr>
          </a:p>
          <a:p>
            <a:pPr marL="0" lvl="0" indent="0" algn="ctr" rtl="0">
              <a:spcBef>
                <a:spcPts val="0"/>
              </a:spcBef>
              <a:spcAft>
                <a:spcPts val="0"/>
              </a:spcAft>
              <a:buNone/>
            </a:pPr>
            <a:endParaRPr sz="3600"/>
          </a:p>
          <a:p>
            <a:pPr marL="0" lvl="0" indent="0" algn="ctr" rtl="0">
              <a:spcBef>
                <a:spcPts val="0"/>
              </a:spcBef>
              <a:spcAft>
                <a:spcPts val="0"/>
              </a:spcAft>
              <a:buNone/>
            </a:pPr>
            <a:endParaRPr sz="4600"/>
          </a:p>
          <a:p>
            <a:pPr marL="0" lvl="0" indent="0" algn="ctr" rtl="0">
              <a:spcBef>
                <a:spcPts val="0"/>
              </a:spcBef>
              <a:spcAft>
                <a:spcPts val="0"/>
              </a:spcAft>
              <a:buNone/>
            </a:pPr>
            <a:endParaRPr sz="4600"/>
          </a:p>
          <a:p>
            <a:pPr marL="0" lvl="0" indent="0" algn="ctr" rtl="0">
              <a:spcBef>
                <a:spcPts val="0"/>
              </a:spcBef>
              <a:spcAft>
                <a:spcPts val="0"/>
              </a:spcAft>
              <a:buNone/>
            </a:pPr>
            <a:endParaRPr sz="5200"/>
          </a:p>
          <a:p>
            <a:pPr marL="0" lvl="0" indent="0" algn="ctr" rtl="0">
              <a:spcBef>
                <a:spcPts val="0"/>
              </a:spcBef>
              <a:spcAft>
                <a:spcPts val="0"/>
              </a:spcAft>
              <a:buNone/>
            </a:pPr>
            <a:endParaRPr sz="5200"/>
          </a:p>
          <a:p>
            <a:pPr marL="0" lvl="0" indent="0" algn="ctr" rtl="0">
              <a:spcBef>
                <a:spcPts val="0"/>
              </a:spcBef>
              <a:spcAft>
                <a:spcPts val="0"/>
              </a:spcAft>
              <a:buNone/>
            </a:pPr>
            <a:endParaRPr sz="5200"/>
          </a:p>
        </p:txBody>
      </p:sp>
      <p:sp>
        <p:nvSpPr>
          <p:cNvPr id="185" name="Google Shape;185;g8a5c6978d8_10_0"/>
          <p:cNvSpPr txBox="1">
            <a:spLocks noGrp="1"/>
          </p:cNvSpPr>
          <p:nvPr>
            <p:ph type="body" idx="1"/>
          </p:nvPr>
        </p:nvSpPr>
        <p:spPr>
          <a:xfrm>
            <a:off x="3959225" y="1046975"/>
            <a:ext cx="19845600" cy="2522100"/>
          </a:xfrm>
          <a:prstGeom prst="rect">
            <a:avLst/>
          </a:prstGeom>
        </p:spPr>
        <p:txBody>
          <a:bodyPr spcFirstLastPara="1" wrap="square" lIns="50800" tIns="50800" rIns="50800" bIns="50800" anchor="t" anchorCtr="0">
            <a:noAutofit/>
          </a:bodyPr>
          <a:lstStyle/>
          <a:p>
            <a:pPr marL="0" lvl="0" indent="0" algn="l" rtl="0">
              <a:spcBef>
                <a:spcPts val="0"/>
              </a:spcBef>
              <a:spcAft>
                <a:spcPts val="0"/>
              </a:spcAft>
              <a:buClr>
                <a:srgbClr val="3A3285"/>
              </a:buClr>
              <a:buSzPts val="5280"/>
              <a:buFont typeface="Source Serif Pro"/>
              <a:buNone/>
            </a:pPr>
            <a:r>
              <a:rPr lang="en-US" sz="3580" b="1">
                <a:solidFill>
                  <a:srgbClr val="3A3285"/>
                </a:solidFill>
                <a:latin typeface="Source Serif Pro"/>
                <a:ea typeface="Source Serif Pro"/>
                <a:cs typeface="Source Serif Pro"/>
                <a:sym typeface="Source Serif Pro"/>
              </a:rPr>
              <a:t>How can we establish methodologies and about who is legitimised “to speak on behalf of the sector” for a participatory cultural policy–making and grant co-creation together with the EU level?</a:t>
            </a:r>
            <a:endParaRPr sz="9500">
              <a:solidFill>
                <a:schemeClr val="dk1"/>
              </a:solidFill>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2" descr="Bild"/>
          <p:cNvPicPr preferRelativeResize="0"/>
          <p:nvPr/>
        </p:nvPicPr>
        <p:blipFill rotWithShape="1">
          <a:blip r:embed="rId3">
            <a:alphaModFix/>
          </a:blip>
          <a:srcRect/>
          <a:stretch/>
        </p:blipFill>
        <p:spPr>
          <a:xfrm>
            <a:off x="-6016523" y="-3604659"/>
            <a:ext cx="17220015" cy="21652615"/>
          </a:xfrm>
          <a:prstGeom prst="rect">
            <a:avLst/>
          </a:prstGeom>
          <a:noFill/>
          <a:ln>
            <a:noFill/>
          </a:ln>
        </p:spPr>
      </p:pic>
      <p:sp>
        <p:nvSpPr>
          <p:cNvPr id="67" name="Google Shape;67;p2"/>
          <p:cNvSpPr txBox="1"/>
          <p:nvPr/>
        </p:nvSpPr>
        <p:spPr>
          <a:xfrm>
            <a:off x="14679267" y="2450001"/>
            <a:ext cx="8767655" cy="614862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7600"/>
              <a:buFont typeface="Source Serif Pro"/>
              <a:buNone/>
            </a:pPr>
            <a:r>
              <a:rPr lang="en-US" sz="7600" b="1" i="0" u="none" strike="noStrike" cap="none">
                <a:solidFill>
                  <a:srgbClr val="3A3285"/>
                </a:solidFill>
                <a:latin typeface="Source Serif Pro"/>
                <a:ea typeface="Source Serif Pro"/>
                <a:cs typeface="Source Serif Pro"/>
                <a:sym typeface="Source Serif Pro"/>
              </a:rPr>
              <a:t>Commons Sense:</a:t>
            </a:r>
            <a:br>
              <a:rPr lang="en-US" sz="7600" b="1" i="0" u="none" strike="noStrike" cap="none">
                <a:solidFill>
                  <a:srgbClr val="3A3285"/>
                </a:solidFill>
                <a:latin typeface="Source Serif Pro"/>
                <a:ea typeface="Source Serif Pro"/>
                <a:cs typeface="Source Serif Pro"/>
                <a:sym typeface="Source Serif Pro"/>
              </a:rPr>
            </a:br>
            <a:r>
              <a:rPr lang="en-US" sz="7600" b="1" i="0" u="none" strike="noStrike" cap="none">
                <a:solidFill>
                  <a:srgbClr val="3A3285"/>
                </a:solidFill>
                <a:latin typeface="Source Serif Pro"/>
                <a:ea typeface="Source Serif Pro"/>
                <a:cs typeface="Source Serif Pro"/>
                <a:sym typeface="Source Serif Pro"/>
              </a:rPr>
              <a:t>Let’s Create a Bottom-Up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3A3285"/>
              </a:buClr>
              <a:buSzPts val="7600"/>
              <a:buFont typeface="Source Serif Pro"/>
              <a:buNone/>
            </a:pPr>
            <a:r>
              <a:rPr lang="en-US" sz="7600" b="1" i="0" u="none" strike="noStrike" cap="none">
                <a:solidFill>
                  <a:srgbClr val="3A3285"/>
                </a:solidFill>
                <a:latin typeface="Source Serif Pro"/>
                <a:ea typeface="Source Serif Pro"/>
                <a:cs typeface="Source Serif Pro"/>
                <a:sym typeface="Source Serif Pro"/>
              </a:rPr>
              <a:t>European Democracy</a:t>
            </a:r>
            <a:endParaRPr sz="1400" b="0" i="0" u="none" strike="noStrike" cap="none">
              <a:solidFill>
                <a:srgbClr val="000000"/>
              </a:solidFill>
              <a:latin typeface="Arial"/>
              <a:ea typeface="Arial"/>
              <a:cs typeface="Arial"/>
              <a:sym typeface="Arial"/>
            </a:endParaRPr>
          </a:p>
        </p:txBody>
      </p:sp>
      <p:sp>
        <p:nvSpPr>
          <p:cNvPr id="68" name="Google Shape;68;p2"/>
          <p:cNvSpPr txBox="1"/>
          <p:nvPr/>
        </p:nvSpPr>
        <p:spPr>
          <a:xfrm>
            <a:off x="14679267" y="8689457"/>
            <a:ext cx="8767655" cy="1894286"/>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2A3180"/>
              </a:buClr>
              <a:buSzPts val="5000"/>
              <a:buFont typeface="Source Serif Pro"/>
              <a:buNone/>
            </a:pPr>
            <a:r>
              <a:rPr lang="en-US" sz="5000" b="0" i="0" u="none" strike="noStrike" cap="none">
                <a:solidFill>
                  <a:srgbClr val="2A3180"/>
                </a:solidFill>
                <a:latin typeface="Source Serif Pro"/>
                <a:ea typeface="Source Serif Pro"/>
                <a:cs typeface="Source Serif Pro"/>
                <a:sym typeface="Source Serif Pro"/>
              </a:rPr>
              <a:t>Digital Co-Creation Lab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A3180"/>
              </a:buClr>
              <a:buSzPts val="5000"/>
              <a:buFont typeface="Source Serif Pro"/>
              <a:buNone/>
            </a:pPr>
            <a:r>
              <a:rPr lang="en-US" sz="5000" b="0" i="0" u="none" strike="noStrike" cap="none">
                <a:solidFill>
                  <a:srgbClr val="2A3180"/>
                </a:solidFill>
                <a:latin typeface="Source Serif Pro"/>
                <a:ea typeface="Source Serif Pro"/>
                <a:cs typeface="Source Serif Pro"/>
                <a:sym typeface="Source Serif Pro"/>
              </a:rPr>
              <a:t>29-30 June 2020</a:t>
            </a:r>
            <a:endParaRPr sz="1400" b="0" i="0" u="none" strike="noStrike" cap="none">
              <a:solidFill>
                <a:srgbClr val="000000"/>
              </a:solidFill>
              <a:latin typeface="Arial"/>
              <a:ea typeface="Arial"/>
              <a:cs typeface="Arial"/>
              <a:sym typeface="Arial"/>
            </a:endParaRPr>
          </a:p>
        </p:txBody>
      </p:sp>
      <p:pic>
        <p:nvPicPr>
          <p:cNvPr id="69" name="Google Shape;69;p2" descr="EU Flag + disclaimer right.jpg"/>
          <p:cNvPicPr preferRelativeResize="0"/>
          <p:nvPr/>
        </p:nvPicPr>
        <p:blipFill rotWithShape="1">
          <a:blip r:embed="rId4">
            <a:alphaModFix/>
          </a:blip>
          <a:srcRect/>
          <a:stretch/>
        </p:blipFill>
        <p:spPr>
          <a:xfrm>
            <a:off x="14539895" y="10547579"/>
            <a:ext cx="5754098" cy="1445718"/>
          </a:xfrm>
          <a:prstGeom prst="rect">
            <a:avLst/>
          </a:prstGeom>
          <a:noFill/>
          <a:ln>
            <a:noFill/>
          </a:ln>
        </p:spPr>
      </p:pic>
      <p:sp>
        <p:nvSpPr>
          <p:cNvPr id="70" name="Google Shape;70;p2"/>
          <p:cNvSpPr txBox="1"/>
          <p:nvPr/>
        </p:nvSpPr>
        <p:spPr>
          <a:xfrm>
            <a:off x="2126092" y="9608503"/>
            <a:ext cx="6542980" cy="1894286"/>
          </a:xfrm>
          <a:prstGeom prst="rect">
            <a:avLst/>
          </a:prstGeom>
          <a:noFill/>
          <a:ln>
            <a:noFill/>
          </a:ln>
        </p:spPr>
        <p:txBody>
          <a:bodyPr spcFirstLastPara="1" wrap="square" lIns="50800" tIns="50800" rIns="50800" bIns="50800" anchor="t" anchorCtr="0">
            <a:normAutofit/>
          </a:bodyPr>
          <a:lstStyle/>
          <a:p>
            <a:pPr marL="0" marR="0" lvl="0" indent="0" algn="r" rtl="0">
              <a:lnSpc>
                <a:spcPct val="100000"/>
              </a:lnSpc>
              <a:spcBef>
                <a:spcPts val="0"/>
              </a:spcBef>
              <a:spcAft>
                <a:spcPts val="0"/>
              </a:spcAft>
              <a:buClr>
                <a:srgbClr val="FFFFFF"/>
              </a:buClr>
              <a:buSzPts val="5000"/>
              <a:buFont typeface="Source Serif Pro"/>
              <a:buNone/>
            </a:pPr>
            <a:r>
              <a:rPr lang="en-US" sz="5000" b="0" i="0" u="none" strike="noStrike" cap="none">
                <a:solidFill>
                  <a:srgbClr val="FFFFFF"/>
                </a:solidFill>
                <a:latin typeface="Source Serif Pro"/>
                <a:ea typeface="Source Serif Pro"/>
                <a:cs typeface="Source Serif Pro"/>
                <a:sym typeface="Source Serif Pro"/>
              </a:rPr>
              <a:t>spacesandcities.com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txBox="1"/>
          <p:nvPr/>
        </p:nvSpPr>
        <p:spPr>
          <a:xfrm>
            <a:off x="5297844" y="1962622"/>
            <a:ext cx="16990621" cy="8375472"/>
          </a:xfrm>
          <a:prstGeom prst="rect">
            <a:avLst/>
          </a:prstGeom>
          <a:noFill/>
          <a:ln>
            <a:noFill/>
          </a:ln>
        </p:spPr>
        <p:txBody>
          <a:bodyPr spcFirstLastPara="1" wrap="square" lIns="50800" tIns="50800" rIns="50800" bIns="50800" anchor="t" anchorCtr="0">
            <a:normAutofit/>
          </a:bodyPr>
          <a:lstStyle/>
          <a:p>
            <a:pPr marL="0" marR="0" lvl="0" indent="0" algn="l" rtl="0">
              <a:lnSpc>
                <a:spcPct val="90000"/>
              </a:lnSpc>
              <a:spcBef>
                <a:spcPts val="0"/>
              </a:spcBef>
              <a:spcAft>
                <a:spcPts val="0"/>
              </a:spcAft>
              <a:buClr>
                <a:srgbClr val="3A3285"/>
              </a:buClr>
              <a:buSzPts val="6160"/>
              <a:buFont typeface="Source Serif Pro"/>
              <a:buNone/>
            </a:pPr>
            <a:r>
              <a:rPr lang="en-US" sz="6160" b="1" i="0" u="none" strike="noStrike" cap="none">
                <a:solidFill>
                  <a:srgbClr val="3A3285"/>
                </a:solidFill>
                <a:latin typeface="Source Serif Pro"/>
                <a:ea typeface="Source Serif Pro"/>
                <a:cs typeface="Source Serif Pro"/>
                <a:sym typeface="Source Serif Pro"/>
              </a:rPr>
              <a:t>Co-Creation Lab Proposal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3A3285"/>
              </a:buClr>
              <a:buSzPts val="6160"/>
              <a:buFont typeface="Lato Light"/>
              <a:buNone/>
            </a:pPr>
            <a:endParaRPr sz="6160" b="1" i="0" u="none" strike="noStrike" cap="none">
              <a:solidFill>
                <a:srgbClr val="3A3285"/>
              </a:solidFill>
              <a:latin typeface="Source Serif Pro"/>
              <a:ea typeface="Source Serif Pro"/>
              <a:cs typeface="Source Serif Pro"/>
              <a:sym typeface="Source Serif Pro"/>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a:solidFill>
                  <a:srgbClr val="3A3285"/>
                </a:solidFill>
                <a:latin typeface="Lato Light"/>
                <a:ea typeface="Lato Light"/>
                <a:cs typeface="Lato Light"/>
                <a:sym typeface="Lato Light"/>
              </a:rPr>
              <a:t>Challenge Nr 1:</a:t>
            </a:r>
            <a:br>
              <a:rPr lang="en-US" sz="5280" b="1" i="0" u="none" strike="noStrike" cap="none">
                <a:solidFill>
                  <a:srgbClr val="3A3285"/>
                </a:solidFill>
                <a:latin typeface="Lato Light"/>
                <a:ea typeface="Lato Light"/>
                <a:cs typeface="Lato Light"/>
                <a:sym typeface="Lato Light"/>
              </a:rPr>
            </a:br>
            <a:r>
              <a:rPr lang="en-US" sz="5280" b="1" i="0" u="none" strike="noStrike" cap="none">
                <a:solidFill>
                  <a:srgbClr val="3A3285"/>
                </a:solidFill>
                <a:latin typeface="Lato Light"/>
                <a:ea typeface="Lato Light"/>
                <a:cs typeface="Lato Light"/>
                <a:sym typeface="Lato Light"/>
              </a:rPr>
              <a:t>The commons as ecosystems for culture after Covid-19</a:t>
            </a:r>
            <a:endParaRPr sz="5280" b="0" i="0" u="none" strike="noStrike" cap="none">
              <a:solidFill>
                <a:srgbClr val="3A3285"/>
              </a:solidFill>
              <a:latin typeface="Lato Light"/>
              <a:ea typeface="Lato Light"/>
              <a:cs typeface="Lato Light"/>
              <a:sym typeface="Lato Light"/>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a:solidFill>
                  <a:srgbClr val="3A3285"/>
                </a:solidFill>
                <a:latin typeface="Lato Light"/>
                <a:ea typeface="Lato Light"/>
                <a:cs typeface="Lato Light"/>
                <a:sym typeface="Lato Light"/>
              </a:rPr>
              <a:t>Team:</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3A3285"/>
              </a:buClr>
              <a:buSzPts val="5280"/>
              <a:buFont typeface="Lato Light"/>
              <a:buNone/>
            </a:pPr>
            <a:r>
              <a:rPr lang="en-US" sz="5280" i="1">
                <a:solidFill>
                  <a:srgbClr val="3A3285"/>
                </a:solidFill>
                <a:latin typeface="Lato Light"/>
                <a:ea typeface="Lato Light"/>
                <a:cs typeface="Lato Light"/>
                <a:sym typeface="Lato Light"/>
              </a:rPr>
              <a:t>VAN GOGH - PROGRAMME </a:t>
            </a:r>
            <a:endParaRPr sz="5280" i="1">
              <a:solidFill>
                <a:srgbClr val="3A3285"/>
              </a:solidFill>
              <a:latin typeface="Lato Light"/>
              <a:ea typeface="Lato Light"/>
              <a:cs typeface="Lato Light"/>
              <a:sym typeface="Lato Light"/>
            </a:endParaRPr>
          </a:p>
          <a:p>
            <a:pPr marL="0" marR="0" lvl="0" indent="0" algn="l" rtl="0">
              <a:lnSpc>
                <a:spcPct val="90000"/>
              </a:lnSpc>
              <a:spcBef>
                <a:spcPts val="0"/>
              </a:spcBef>
              <a:spcAft>
                <a:spcPts val="0"/>
              </a:spcAft>
              <a:buClr>
                <a:srgbClr val="3A3285"/>
              </a:buClr>
              <a:buSzPts val="5280"/>
              <a:buFont typeface="Lato Light"/>
              <a:buNone/>
            </a:pPr>
            <a:endParaRPr sz="5280" i="1">
              <a:solidFill>
                <a:srgbClr val="3A3285"/>
              </a:solidFill>
              <a:latin typeface="Lato Light"/>
              <a:ea typeface="Lato Light"/>
              <a:cs typeface="Lato Light"/>
              <a:sym typeface="Lato Light"/>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a:solidFill>
                  <a:srgbClr val="3A3285"/>
                </a:solidFill>
                <a:latin typeface="Lato Light"/>
                <a:ea typeface="Lato Light"/>
                <a:cs typeface="Lato Light"/>
                <a:sym typeface="Lato Light"/>
              </a:rPr>
              <a:t>Names of team members:</a:t>
            </a:r>
            <a:endParaRPr sz="1400" b="0" i="0" u="none" strike="noStrike" cap="none">
              <a:solidFill>
                <a:srgbClr val="000000"/>
              </a:solidFill>
              <a:latin typeface="Arial"/>
              <a:ea typeface="Arial"/>
              <a:cs typeface="Arial"/>
              <a:sym typeface="Arial"/>
            </a:endParaRPr>
          </a:p>
          <a:p>
            <a:pPr marL="0" lvl="0" indent="0" algn="l" rtl="0">
              <a:lnSpc>
                <a:spcPct val="90000"/>
              </a:lnSpc>
              <a:spcBef>
                <a:spcPts val="0"/>
              </a:spcBef>
              <a:spcAft>
                <a:spcPts val="0"/>
              </a:spcAft>
              <a:buClr>
                <a:srgbClr val="3A3285"/>
              </a:buClr>
              <a:buSzPts val="5280"/>
              <a:buFont typeface="Lato Light"/>
              <a:buNone/>
            </a:pPr>
            <a:r>
              <a:rPr lang="en-US" sz="5280" i="1">
                <a:solidFill>
                  <a:srgbClr val="3A3285"/>
                </a:solidFill>
                <a:latin typeface="Lato Light"/>
                <a:ea typeface="Lato Light"/>
                <a:cs typeface="Lato Light"/>
                <a:sym typeface="Lato Light"/>
              </a:rPr>
              <a:t>Ana Sofía Acosta Alvarado</a:t>
            </a:r>
            <a:endParaRPr sz="5280" i="1">
              <a:solidFill>
                <a:srgbClr val="3A3285"/>
              </a:solidFill>
              <a:latin typeface="Lato Light"/>
              <a:ea typeface="Lato Light"/>
              <a:cs typeface="Lato Light"/>
              <a:sym typeface="Lato Light"/>
            </a:endParaRPr>
          </a:p>
          <a:p>
            <a:pPr marL="0" marR="0" lvl="0" indent="0" algn="l" rtl="0">
              <a:lnSpc>
                <a:spcPct val="90000"/>
              </a:lnSpc>
              <a:spcBef>
                <a:spcPts val="0"/>
              </a:spcBef>
              <a:spcAft>
                <a:spcPts val="0"/>
              </a:spcAft>
              <a:buClr>
                <a:srgbClr val="3A3285"/>
              </a:buClr>
              <a:buSzPts val="5280"/>
              <a:buFont typeface="Lato Light"/>
              <a:buNone/>
            </a:pPr>
            <a:r>
              <a:rPr lang="en-US" sz="5280" i="1">
                <a:solidFill>
                  <a:srgbClr val="3A3285"/>
                </a:solidFill>
                <a:latin typeface="Lato Light"/>
                <a:ea typeface="Lato Light"/>
                <a:cs typeface="Lato Light"/>
                <a:sym typeface="Lato Light"/>
              </a:rPr>
              <a:t>Natalie Crue</a:t>
            </a:r>
            <a:endParaRPr sz="5280" i="1">
              <a:solidFill>
                <a:srgbClr val="3A3285"/>
              </a:solidFill>
              <a:latin typeface="Lato Light"/>
              <a:ea typeface="Lato Light"/>
              <a:cs typeface="Lato Light"/>
              <a:sym typeface="Lato Light"/>
            </a:endParaRPr>
          </a:p>
          <a:p>
            <a:pPr marL="0" marR="0" lvl="0" indent="0" algn="l" rtl="0">
              <a:lnSpc>
                <a:spcPct val="90000"/>
              </a:lnSpc>
              <a:spcBef>
                <a:spcPts val="0"/>
              </a:spcBef>
              <a:spcAft>
                <a:spcPts val="0"/>
              </a:spcAft>
              <a:buClr>
                <a:srgbClr val="3A3285"/>
              </a:buClr>
              <a:buSzPts val="5280"/>
              <a:buFont typeface="Lato Light"/>
              <a:buNone/>
            </a:pPr>
            <a:r>
              <a:rPr lang="en-US" sz="5280" i="1">
                <a:solidFill>
                  <a:srgbClr val="3A3285"/>
                </a:solidFill>
                <a:latin typeface="Lato Light"/>
                <a:ea typeface="Lato Light"/>
                <a:cs typeface="Lato Light"/>
                <a:sym typeface="Lato Light"/>
              </a:rPr>
              <a:t>Dries Van de Velde</a:t>
            </a:r>
            <a:endParaRPr sz="5280" i="1">
              <a:solidFill>
                <a:srgbClr val="3A3285"/>
              </a:solidFill>
              <a:latin typeface="Lato Light"/>
              <a:ea typeface="Lato Light"/>
              <a:cs typeface="Lato Light"/>
              <a:sym typeface="Lato Light"/>
            </a:endParaRPr>
          </a:p>
          <a:p>
            <a:pPr marL="0" marR="0" lvl="0" indent="0" algn="l" rtl="0">
              <a:lnSpc>
                <a:spcPct val="90000"/>
              </a:lnSpc>
              <a:spcBef>
                <a:spcPts val="0"/>
              </a:spcBef>
              <a:spcAft>
                <a:spcPts val="0"/>
              </a:spcAft>
              <a:buClr>
                <a:srgbClr val="3A3285"/>
              </a:buClr>
              <a:buSzPts val="5280"/>
              <a:buFont typeface="Lato Light"/>
              <a:buNone/>
            </a:pPr>
            <a:r>
              <a:rPr lang="en-US" sz="5280" i="1">
                <a:solidFill>
                  <a:srgbClr val="3A3285"/>
                </a:solidFill>
                <a:latin typeface="Lato Light"/>
                <a:ea typeface="Lato Light"/>
                <a:cs typeface="Lato Light"/>
                <a:sym typeface="Lato Light"/>
              </a:rPr>
              <a:t>Michel Jacquet</a:t>
            </a:r>
            <a:endParaRPr sz="5280" i="1">
              <a:solidFill>
                <a:srgbClr val="3A3285"/>
              </a:solidFill>
              <a:latin typeface="Lato Light"/>
              <a:ea typeface="Lato Light"/>
              <a:cs typeface="Lato Light"/>
              <a:sym typeface="Lato Light"/>
            </a:endParaRPr>
          </a:p>
          <a:p>
            <a:pPr marL="0" lvl="0" indent="0" algn="l" rtl="0">
              <a:lnSpc>
                <a:spcPct val="90000"/>
              </a:lnSpc>
              <a:spcBef>
                <a:spcPts val="0"/>
              </a:spcBef>
              <a:spcAft>
                <a:spcPts val="0"/>
              </a:spcAft>
              <a:buClr>
                <a:srgbClr val="3A3285"/>
              </a:buClr>
              <a:buSzPts val="5280"/>
              <a:buFont typeface="Lato Light"/>
              <a:buNone/>
            </a:pPr>
            <a:r>
              <a:rPr lang="en-US" sz="5280" i="1">
                <a:solidFill>
                  <a:srgbClr val="3A3285"/>
                </a:solidFill>
                <a:latin typeface="Lato Light"/>
                <a:ea typeface="Lato Light"/>
                <a:cs typeface="Lato Light"/>
                <a:sym typeface="Lato Light"/>
              </a:rPr>
              <a:t>Benedetta Parenti</a:t>
            </a:r>
            <a:endParaRPr sz="5280" i="1">
              <a:solidFill>
                <a:srgbClr val="3A3285"/>
              </a:solidFill>
              <a:latin typeface="Lato Light"/>
              <a:ea typeface="Lato Light"/>
              <a:cs typeface="Lato Light"/>
              <a:sym typeface="Lato Light"/>
            </a:endParaRPr>
          </a:p>
          <a:p>
            <a:pPr marL="0" marR="0" lvl="0" indent="0" algn="l" rtl="0">
              <a:lnSpc>
                <a:spcPct val="90000"/>
              </a:lnSpc>
              <a:spcBef>
                <a:spcPts val="0"/>
              </a:spcBef>
              <a:spcAft>
                <a:spcPts val="0"/>
              </a:spcAft>
              <a:buClr>
                <a:srgbClr val="3A3285"/>
              </a:buClr>
              <a:buSzPts val="5280"/>
              <a:buFont typeface="Lato Light"/>
              <a:buNone/>
            </a:pPr>
            <a:endParaRPr sz="5280" i="1">
              <a:solidFill>
                <a:srgbClr val="3A3285"/>
              </a:solidFill>
              <a:latin typeface="Lato Light"/>
              <a:ea typeface="Lato Light"/>
              <a:cs typeface="Lato Light"/>
              <a:sym typeface="Lato Light"/>
            </a:endParaRPr>
          </a:p>
          <a:p>
            <a:pPr marL="0" marR="0" lvl="0" indent="0" algn="l" rtl="0">
              <a:lnSpc>
                <a:spcPct val="90000"/>
              </a:lnSpc>
              <a:spcBef>
                <a:spcPts val="0"/>
              </a:spcBef>
              <a:spcAft>
                <a:spcPts val="0"/>
              </a:spcAft>
              <a:buClr>
                <a:srgbClr val="3A3285"/>
              </a:buClr>
              <a:buSzPts val="5280"/>
              <a:buFont typeface="Lato Light"/>
              <a:buNone/>
            </a:pPr>
            <a:endParaRPr sz="5280" i="1">
              <a:solidFill>
                <a:srgbClr val="3A3285"/>
              </a:solidFill>
              <a:latin typeface="Lato Light"/>
              <a:ea typeface="Lato Light"/>
              <a:cs typeface="Lato Light"/>
              <a:sym typeface="Lato Light"/>
            </a:endParaRPr>
          </a:p>
        </p:txBody>
      </p:sp>
      <p:pic>
        <p:nvPicPr>
          <p:cNvPr id="76" name="Google Shape;76;p4" descr="Bild"/>
          <p:cNvPicPr preferRelativeResize="0"/>
          <p:nvPr/>
        </p:nvPicPr>
        <p:blipFill rotWithShape="1">
          <a:blip r:embed="rId3">
            <a:alphaModFix/>
          </a:blip>
          <a:srcRect/>
          <a:stretch/>
        </p:blipFill>
        <p:spPr>
          <a:xfrm>
            <a:off x="-10826283" y="-3639804"/>
            <a:ext cx="17220015" cy="216526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8a5c6978d8_7_18"/>
          <p:cNvSpPr txBox="1"/>
          <p:nvPr/>
        </p:nvSpPr>
        <p:spPr>
          <a:xfrm>
            <a:off x="4524225" y="699800"/>
            <a:ext cx="18488100" cy="11898600"/>
          </a:xfrm>
          <a:prstGeom prst="rect">
            <a:avLst/>
          </a:prstGeom>
          <a:noFill/>
          <a:ln>
            <a:noFill/>
          </a:ln>
        </p:spPr>
        <p:txBody>
          <a:bodyPr spcFirstLastPara="1" wrap="square" lIns="50800" tIns="50800" rIns="50800" bIns="50800" anchor="t" anchorCtr="0">
            <a:noAutofit/>
          </a:bodyPr>
          <a:lstStyle/>
          <a:p>
            <a:pPr marL="0" marR="0" lvl="0" indent="0" algn="l" rtl="0">
              <a:lnSpc>
                <a:spcPct val="80000"/>
              </a:lnSpc>
              <a:spcBef>
                <a:spcPts val="0"/>
              </a:spcBef>
              <a:spcAft>
                <a:spcPts val="0"/>
              </a:spcAft>
              <a:buClr>
                <a:srgbClr val="3A3285"/>
              </a:buClr>
              <a:buSzPts val="5880"/>
              <a:buFont typeface="Source Serif Pro"/>
              <a:buNone/>
            </a:pPr>
            <a:r>
              <a:rPr lang="en-US" sz="5880" b="1">
                <a:solidFill>
                  <a:srgbClr val="F1C232"/>
                </a:solidFill>
                <a:latin typeface="Source Serif Pro"/>
                <a:ea typeface="Source Serif Pro"/>
                <a:cs typeface="Source Serif Pro"/>
                <a:sym typeface="Source Serif Pro"/>
              </a:rPr>
              <a:t>Once upon a time there was a community…</a:t>
            </a:r>
            <a:endParaRPr sz="5880" b="1">
              <a:solidFill>
                <a:srgbClr val="F1C232"/>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880"/>
              <a:buFont typeface="Source Serif Pro"/>
              <a:buNone/>
            </a:pPr>
            <a:endParaRPr sz="5880" b="1">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880"/>
              <a:buFont typeface="Source Serif Pro"/>
              <a:buNone/>
            </a:pPr>
            <a:r>
              <a:rPr lang="en-US" sz="4780">
                <a:solidFill>
                  <a:srgbClr val="3A3285"/>
                </a:solidFill>
                <a:latin typeface="Source Serif Pro"/>
                <a:ea typeface="Source Serif Pro"/>
                <a:cs typeface="Source Serif Pro"/>
                <a:sym typeface="Source Serif Pro"/>
              </a:rPr>
              <a:t>Departing from the experience of</a:t>
            </a:r>
            <a:r>
              <a:rPr lang="en-US" sz="4780">
                <a:solidFill>
                  <a:srgbClr val="CC0000"/>
                </a:solidFill>
                <a:latin typeface="Source Serif Pro"/>
                <a:ea typeface="Source Serif Pro"/>
                <a:cs typeface="Source Serif Pro"/>
                <a:sym typeface="Source Serif Pro"/>
              </a:rPr>
              <a:t> l´Asilo</a:t>
            </a:r>
            <a:r>
              <a:rPr lang="en-US" sz="4780">
                <a:solidFill>
                  <a:srgbClr val="3A3285"/>
                </a:solidFill>
                <a:latin typeface="Source Serif Pro"/>
                <a:ea typeface="Source Serif Pro"/>
                <a:cs typeface="Source Serif Pro"/>
                <a:sym typeface="Source Serif Pro"/>
              </a:rPr>
              <a:t>:</a:t>
            </a:r>
            <a:endParaRPr sz="478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880"/>
              <a:buFont typeface="Source Serif Pro"/>
              <a:buNone/>
            </a:pPr>
            <a:endParaRPr sz="478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880"/>
              <a:buFont typeface="Source Serif Pro"/>
              <a:buNone/>
            </a:pPr>
            <a:endParaRPr sz="478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880"/>
              <a:buFont typeface="Source Serif Pro"/>
              <a:buNone/>
            </a:pPr>
            <a:endParaRPr sz="478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880"/>
              <a:buFont typeface="Source Serif Pro"/>
              <a:buNone/>
            </a:pPr>
            <a:endParaRPr sz="478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880"/>
              <a:buFont typeface="Source Serif Pro"/>
              <a:buNone/>
            </a:pPr>
            <a:endParaRPr sz="478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880"/>
              <a:buFont typeface="Source Serif Pro"/>
              <a:buNone/>
            </a:pPr>
            <a:endParaRPr sz="478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880"/>
              <a:buFont typeface="Source Serif Pro"/>
              <a:buNone/>
            </a:pPr>
            <a:endParaRPr sz="478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880"/>
              <a:buFont typeface="Source Serif Pro"/>
              <a:buNone/>
            </a:pPr>
            <a:endParaRPr sz="478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880"/>
              <a:buFont typeface="Source Serif Pro"/>
              <a:buNone/>
            </a:pPr>
            <a:endParaRPr sz="478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880"/>
              <a:buFont typeface="Source Serif Pro"/>
              <a:buNone/>
            </a:pPr>
            <a:endParaRPr sz="4780">
              <a:solidFill>
                <a:srgbClr val="3A3285"/>
              </a:solidFill>
              <a:latin typeface="Source Serif Pro"/>
              <a:ea typeface="Source Serif Pro"/>
              <a:cs typeface="Source Serif Pro"/>
              <a:sym typeface="Source Serif Pro"/>
            </a:endParaRPr>
          </a:p>
          <a:p>
            <a:pPr marL="0" marR="0" lvl="0" indent="0" algn="just" rtl="0">
              <a:lnSpc>
                <a:spcPct val="80000"/>
              </a:lnSpc>
              <a:spcBef>
                <a:spcPts val="0"/>
              </a:spcBef>
              <a:spcAft>
                <a:spcPts val="0"/>
              </a:spcAft>
              <a:buClr>
                <a:srgbClr val="3A3285"/>
              </a:buClr>
              <a:buSzPts val="5880"/>
              <a:buFont typeface="Source Serif Pro"/>
              <a:buNone/>
            </a:pPr>
            <a:r>
              <a:rPr lang="en-US" sz="4780">
                <a:solidFill>
                  <a:srgbClr val="3A3285"/>
                </a:solidFill>
                <a:latin typeface="Source Serif Pro"/>
                <a:ea typeface="Source Serif Pro"/>
                <a:cs typeface="Source Serif Pro"/>
                <a:sym typeface="Source Serif Pro"/>
              </a:rPr>
              <a:t>A practice of civic uses... a different use of a public good, no longer based on the assignment to a specific private entity, but open to all those who work in the field of art, culture and entertainment who, in a participatory and transparent way, through a public assembly, share projects and cohabit spaces.</a:t>
            </a:r>
            <a:endParaRPr sz="4780">
              <a:solidFill>
                <a:srgbClr val="3A3285"/>
              </a:solidFill>
              <a:latin typeface="Source Serif Pro"/>
              <a:ea typeface="Source Serif Pro"/>
              <a:cs typeface="Source Serif Pro"/>
              <a:sym typeface="Source Serif Pro"/>
            </a:endParaRPr>
          </a:p>
        </p:txBody>
      </p:sp>
      <p:sp>
        <p:nvSpPr>
          <p:cNvPr id="82" name="Google Shape;82;g8a5c6978d8_7_18"/>
          <p:cNvSpPr txBox="1"/>
          <p:nvPr/>
        </p:nvSpPr>
        <p:spPr>
          <a:xfrm>
            <a:off x="4714350" y="3257250"/>
            <a:ext cx="5972700" cy="9429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Clr>
                <a:srgbClr val="3A3285"/>
              </a:buClr>
              <a:buSzPts val="5880"/>
              <a:buFont typeface="Source Serif Pro"/>
              <a:buNone/>
            </a:pPr>
            <a:r>
              <a:rPr lang="en-US" sz="4600">
                <a:solidFill>
                  <a:srgbClr val="CC0000"/>
                </a:solidFill>
                <a:latin typeface="Source Serif Pro"/>
                <a:ea typeface="Source Serif Pro"/>
                <a:cs typeface="Source Serif Pro"/>
                <a:sym typeface="Source Serif Pro"/>
              </a:rPr>
              <a:t>a community of workers of the arts and culture</a:t>
            </a:r>
            <a:endParaRPr sz="4600">
              <a:solidFill>
                <a:srgbClr val="CC0000"/>
              </a:solidFill>
              <a:latin typeface="Helvetica Neue"/>
              <a:ea typeface="Helvetica Neue"/>
              <a:cs typeface="Helvetica Neue"/>
              <a:sym typeface="Helvetica Neue"/>
            </a:endParaRPr>
          </a:p>
        </p:txBody>
      </p:sp>
      <p:sp>
        <p:nvSpPr>
          <p:cNvPr id="83" name="Google Shape;83;g8a5c6978d8_7_18"/>
          <p:cNvSpPr txBox="1"/>
          <p:nvPr/>
        </p:nvSpPr>
        <p:spPr>
          <a:xfrm>
            <a:off x="4524225" y="6696075"/>
            <a:ext cx="7419900" cy="9429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US" sz="4600">
                <a:solidFill>
                  <a:srgbClr val="CC0000"/>
                </a:solidFill>
                <a:latin typeface="Source Serif Pro"/>
                <a:ea typeface="Source Serif Pro"/>
                <a:cs typeface="Source Serif Pro"/>
                <a:sym typeface="Source Serif Pro"/>
              </a:rPr>
              <a:t>a polyfunctional center for the creation of the Arts</a:t>
            </a:r>
            <a:endParaRPr sz="4600">
              <a:solidFill>
                <a:srgbClr val="CC0000"/>
              </a:solidFill>
              <a:latin typeface="Source Serif Pro"/>
              <a:ea typeface="Source Serif Pro"/>
              <a:cs typeface="Source Serif Pro"/>
              <a:sym typeface="Source Serif Pro"/>
            </a:endParaRPr>
          </a:p>
        </p:txBody>
      </p:sp>
      <p:sp>
        <p:nvSpPr>
          <p:cNvPr id="84" name="Google Shape;84;g8a5c6978d8_7_18"/>
          <p:cNvSpPr txBox="1"/>
          <p:nvPr/>
        </p:nvSpPr>
        <p:spPr>
          <a:xfrm>
            <a:off x="17201925" y="4410300"/>
            <a:ext cx="4686300" cy="1838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US" sz="4600">
                <a:solidFill>
                  <a:srgbClr val="CC0000"/>
                </a:solidFill>
                <a:latin typeface="Source Serif Pro"/>
                <a:ea typeface="Source Serif Pro"/>
                <a:cs typeface="Source Serif Pro"/>
                <a:sym typeface="Source Serif Pro"/>
              </a:rPr>
              <a:t>participatory management practice</a:t>
            </a:r>
            <a:endParaRPr sz="4600">
              <a:solidFill>
                <a:srgbClr val="CC0000"/>
              </a:solidFill>
            </a:endParaRPr>
          </a:p>
        </p:txBody>
      </p:sp>
      <p:sp>
        <p:nvSpPr>
          <p:cNvPr id="85" name="Google Shape;85;g8a5c6978d8_7_18"/>
          <p:cNvSpPr txBox="1"/>
          <p:nvPr/>
        </p:nvSpPr>
        <p:spPr>
          <a:xfrm>
            <a:off x="14192175" y="3257250"/>
            <a:ext cx="3000000" cy="1514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US" sz="4600">
                <a:solidFill>
                  <a:srgbClr val="CC0000"/>
                </a:solidFill>
                <a:latin typeface="Source Serif Pro"/>
                <a:ea typeface="Source Serif Pro"/>
                <a:cs typeface="Source Serif Pro"/>
                <a:sym typeface="Source Serif Pro"/>
              </a:rPr>
              <a:t>shared space</a:t>
            </a:r>
            <a:endParaRPr sz="4600">
              <a:solidFill>
                <a:srgbClr val="CC0000"/>
              </a:solidFill>
            </a:endParaRPr>
          </a:p>
        </p:txBody>
      </p:sp>
      <p:sp>
        <p:nvSpPr>
          <p:cNvPr id="86" name="Google Shape;86;g8a5c6978d8_7_18"/>
          <p:cNvSpPr txBox="1"/>
          <p:nvPr/>
        </p:nvSpPr>
        <p:spPr>
          <a:xfrm>
            <a:off x="10896600" y="3819825"/>
            <a:ext cx="3000000" cy="30000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US" sz="4600">
                <a:solidFill>
                  <a:srgbClr val="CC0000"/>
                </a:solidFill>
                <a:latin typeface="Source Serif Pro"/>
                <a:ea typeface="Source Serif Pro"/>
                <a:cs typeface="Source Serif Pro"/>
                <a:sym typeface="Source Serif Pro"/>
              </a:rPr>
              <a:t>a public space dedicated to culture</a:t>
            </a:r>
            <a:endParaRPr sz="4600">
              <a:solidFill>
                <a:srgbClr val="CC0000"/>
              </a:solidFill>
            </a:endParaRPr>
          </a:p>
        </p:txBody>
      </p:sp>
      <p:sp>
        <p:nvSpPr>
          <p:cNvPr id="87" name="Google Shape;87;g8a5c6978d8_7_18"/>
          <p:cNvSpPr txBox="1"/>
          <p:nvPr/>
        </p:nvSpPr>
        <p:spPr>
          <a:xfrm>
            <a:off x="14020650" y="6896100"/>
            <a:ext cx="6181800" cy="9429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US" sz="4600">
                <a:solidFill>
                  <a:srgbClr val="CC0000"/>
                </a:solidFill>
                <a:latin typeface="Source Serif Pro"/>
                <a:ea typeface="Source Serif Pro"/>
                <a:cs typeface="Source Serif Pro"/>
                <a:sym typeface="Source Serif Pro"/>
              </a:rPr>
              <a:t>in self-governance and self-management </a:t>
            </a:r>
            <a:endParaRPr sz="4600">
              <a:solidFill>
                <a:srgbClr val="CC0000"/>
              </a:solidFill>
              <a:latin typeface="Source Serif Pro"/>
              <a:ea typeface="Source Serif Pro"/>
              <a:cs typeface="Source Serif Pro"/>
              <a:sym typeface="Source Serif Pro"/>
            </a:endParaRPr>
          </a:p>
        </p:txBody>
      </p:sp>
      <p:sp>
        <p:nvSpPr>
          <p:cNvPr id="88" name="Google Shape;88;g8a5c6978d8_7_18"/>
          <p:cNvSpPr txBox="1"/>
          <p:nvPr/>
        </p:nvSpPr>
        <p:spPr>
          <a:xfrm>
            <a:off x="2400300" y="11820975"/>
            <a:ext cx="19487700" cy="1514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US" sz="4600">
                <a:solidFill>
                  <a:schemeClr val="accent5"/>
                </a:solidFill>
                <a:latin typeface="Source Serif Pro"/>
                <a:ea typeface="Source Serif Pro"/>
                <a:cs typeface="Source Serif Pro"/>
                <a:sym typeface="Source Serif Pro"/>
              </a:rPr>
              <a:t>As a political process l´Asilo has decided to be an informal reality and this choice does not make it an “eligible applicant” EU Projects...</a:t>
            </a:r>
            <a:endParaRPr sz="4600">
              <a:solidFill>
                <a:schemeClr val="accent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8a5c6978d8_7_76"/>
          <p:cNvSpPr txBox="1">
            <a:spLocks noGrp="1"/>
          </p:cNvSpPr>
          <p:nvPr>
            <p:ph type="ctrTitle" idx="4294967295"/>
          </p:nvPr>
        </p:nvSpPr>
        <p:spPr>
          <a:xfrm>
            <a:off x="3616200" y="1653900"/>
            <a:ext cx="10099800" cy="49164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5280"/>
              <a:buFont typeface="Source Serif Pro"/>
              <a:buNone/>
            </a:pPr>
            <a:r>
              <a:rPr lang="en-US" sz="3580" b="1" i="0" u="none" strike="noStrike" cap="none">
                <a:solidFill>
                  <a:srgbClr val="3A3285"/>
                </a:solidFill>
                <a:latin typeface="Source Serif Pro"/>
                <a:ea typeface="Source Serif Pro"/>
                <a:cs typeface="Source Serif Pro"/>
                <a:sym typeface="Source Serif Pro"/>
              </a:rPr>
              <a:t>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a:t>
            </a:r>
            <a:endParaRPr sz="9500" b="0" i="0" u="none" strike="noStrike" cap="none">
              <a:solidFill>
                <a:srgbClr val="000000"/>
              </a:solidFill>
              <a:latin typeface="Helvetica Neue"/>
              <a:ea typeface="Helvetica Neue"/>
              <a:cs typeface="Helvetica Neue"/>
              <a:sym typeface="Helvetica Neue"/>
            </a:endParaRPr>
          </a:p>
        </p:txBody>
      </p:sp>
      <p:sp>
        <p:nvSpPr>
          <p:cNvPr id="94" name="Google Shape;94;g8a5c6978d8_7_76"/>
          <p:cNvSpPr txBox="1"/>
          <p:nvPr/>
        </p:nvSpPr>
        <p:spPr>
          <a:xfrm>
            <a:off x="3159000" y="5966600"/>
            <a:ext cx="10099800" cy="68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275">
                <a:solidFill>
                  <a:srgbClr val="3A3285"/>
                </a:solidFill>
                <a:latin typeface="Source Serif Pro"/>
                <a:ea typeface="Source Serif Pro"/>
                <a:cs typeface="Source Serif Pro"/>
                <a:sym typeface="Source Serif Pro"/>
              </a:rPr>
              <a:t>Based on the mentioned research, L’Asilo’s and our own experiences, we witnessed a few ‘problems’ for cultural, creative &amp; commons spaces to enjoy funding by the EU.</a:t>
            </a:r>
            <a:br>
              <a:rPr lang="en-US" sz="4275">
                <a:solidFill>
                  <a:srgbClr val="3A3285"/>
                </a:solidFill>
                <a:latin typeface="Source Serif Pro"/>
                <a:ea typeface="Source Serif Pro"/>
                <a:cs typeface="Source Serif Pro"/>
                <a:sym typeface="Source Serif Pro"/>
              </a:rPr>
            </a:br>
            <a:endParaRPr sz="4275">
              <a:solidFill>
                <a:srgbClr val="3A3285"/>
              </a:solidFill>
              <a:latin typeface="Source Serif Pro"/>
              <a:ea typeface="Source Serif Pro"/>
              <a:cs typeface="Source Serif Pro"/>
              <a:sym typeface="Source Serif Pro"/>
            </a:endParaRPr>
          </a:p>
          <a:p>
            <a:pPr marL="0" lvl="0" indent="0" algn="l" rtl="0">
              <a:spcBef>
                <a:spcPts val="0"/>
              </a:spcBef>
              <a:spcAft>
                <a:spcPts val="0"/>
              </a:spcAft>
              <a:buNone/>
            </a:pPr>
            <a:endParaRPr sz="4275">
              <a:solidFill>
                <a:srgbClr val="3A3285"/>
              </a:solidFill>
              <a:latin typeface="Source Serif Pro"/>
              <a:ea typeface="Source Serif Pro"/>
              <a:cs typeface="Source Serif Pro"/>
              <a:sym typeface="Source Serif Pro"/>
            </a:endParaRPr>
          </a:p>
          <a:p>
            <a:pPr marL="0" lvl="0" indent="0" algn="l" rtl="0">
              <a:spcBef>
                <a:spcPts val="0"/>
              </a:spcBef>
              <a:spcAft>
                <a:spcPts val="0"/>
              </a:spcAft>
              <a:buClr>
                <a:srgbClr val="3A3285"/>
              </a:buClr>
              <a:buSzPts val="4275"/>
              <a:buFont typeface="Source Serif Pro"/>
              <a:buNone/>
            </a:pPr>
            <a:endParaRPr sz="4275">
              <a:solidFill>
                <a:srgbClr val="3A3285"/>
              </a:solidFill>
              <a:latin typeface="Source Serif Pro"/>
              <a:ea typeface="Source Serif Pro"/>
              <a:cs typeface="Source Serif Pro"/>
              <a:sym typeface="Source Serif Pro"/>
            </a:endParaRPr>
          </a:p>
        </p:txBody>
      </p:sp>
      <p:sp>
        <p:nvSpPr>
          <p:cNvPr id="95" name="Google Shape;95;g8a5c6978d8_7_76"/>
          <p:cNvSpPr txBox="1"/>
          <p:nvPr/>
        </p:nvSpPr>
        <p:spPr>
          <a:xfrm>
            <a:off x="1948150" y="9811425"/>
            <a:ext cx="8953500" cy="529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275">
                <a:solidFill>
                  <a:srgbClr val="3A3285"/>
                </a:solidFill>
                <a:latin typeface="Source Serif Pro"/>
                <a:ea typeface="Source Serif Pro"/>
                <a:cs typeface="Source Serif Pro"/>
                <a:sym typeface="Source Serif Pro"/>
              </a:rPr>
              <a:t>This problems are particularly for: </a:t>
            </a:r>
            <a:endParaRPr sz="4275">
              <a:solidFill>
                <a:srgbClr val="3A3285"/>
              </a:solidFill>
              <a:latin typeface="Source Serif Pro"/>
              <a:ea typeface="Source Serif Pro"/>
              <a:cs typeface="Source Serif Pro"/>
              <a:sym typeface="Source Serif Pro"/>
            </a:endParaRPr>
          </a:p>
          <a:p>
            <a:pPr marL="0" lvl="0" indent="0" algn="l" rtl="0">
              <a:spcBef>
                <a:spcPts val="0"/>
              </a:spcBef>
              <a:spcAft>
                <a:spcPts val="0"/>
              </a:spcAft>
              <a:buNone/>
            </a:pPr>
            <a:r>
              <a:rPr lang="en-US" sz="4275">
                <a:solidFill>
                  <a:srgbClr val="3A3285"/>
                </a:solidFill>
                <a:latin typeface="Source Serif Pro"/>
                <a:ea typeface="Source Serif Pro"/>
                <a:cs typeface="Source Serif Pro"/>
                <a:sym typeface="Source Serif Pro"/>
              </a:rPr>
              <a:t>- small organizations</a:t>
            </a:r>
            <a:endParaRPr sz="4275">
              <a:solidFill>
                <a:srgbClr val="3A3285"/>
              </a:solidFill>
              <a:latin typeface="Source Serif Pro"/>
              <a:ea typeface="Source Serif Pro"/>
              <a:cs typeface="Source Serif Pro"/>
              <a:sym typeface="Source Serif Pro"/>
            </a:endParaRPr>
          </a:p>
          <a:p>
            <a:pPr marL="0" lvl="0" indent="0" algn="l" rtl="0">
              <a:spcBef>
                <a:spcPts val="0"/>
              </a:spcBef>
              <a:spcAft>
                <a:spcPts val="0"/>
              </a:spcAft>
              <a:buNone/>
            </a:pPr>
            <a:r>
              <a:rPr lang="en-US" sz="4275">
                <a:solidFill>
                  <a:srgbClr val="3A3285"/>
                </a:solidFill>
                <a:latin typeface="Source Serif Pro"/>
                <a:ea typeface="Source Serif Pro"/>
                <a:cs typeface="Source Serif Pro"/>
                <a:sym typeface="Source Serif Pro"/>
              </a:rPr>
              <a:t>- informal organizations</a:t>
            </a:r>
            <a:endParaRPr sz="4275">
              <a:solidFill>
                <a:srgbClr val="3A3285"/>
              </a:solidFill>
              <a:latin typeface="Source Serif Pro"/>
              <a:ea typeface="Source Serif Pro"/>
              <a:cs typeface="Source Serif Pro"/>
              <a:sym typeface="Source Serif Pro"/>
            </a:endParaRPr>
          </a:p>
          <a:p>
            <a:pPr marL="0" lvl="0" indent="0" algn="l" rtl="0">
              <a:spcBef>
                <a:spcPts val="0"/>
              </a:spcBef>
              <a:spcAft>
                <a:spcPts val="0"/>
              </a:spcAft>
              <a:buNone/>
            </a:pPr>
            <a:r>
              <a:rPr lang="en-US" sz="4275">
                <a:solidFill>
                  <a:srgbClr val="3A3285"/>
                </a:solidFill>
                <a:latin typeface="Source Serif Pro"/>
                <a:ea typeface="Source Serif Pro"/>
                <a:cs typeface="Source Serif Pro"/>
                <a:sym typeface="Source Serif Pro"/>
              </a:rPr>
              <a:t>- commons initiatives</a:t>
            </a:r>
            <a:endParaRPr sz="4275">
              <a:solidFill>
                <a:srgbClr val="3A3285"/>
              </a:solidFill>
              <a:latin typeface="Source Serif Pro"/>
              <a:ea typeface="Source Serif Pro"/>
              <a:cs typeface="Source Serif Pro"/>
              <a:sym typeface="Source Serif Pro"/>
            </a:endParaRPr>
          </a:p>
          <a:p>
            <a:pPr marL="0" lvl="0" indent="0" algn="l" rtl="0">
              <a:spcBef>
                <a:spcPts val="0"/>
              </a:spcBef>
              <a:spcAft>
                <a:spcPts val="0"/>
              </a:spcAft>
              <a:buNone/>
            </a:pPr>
            <a:r>
              <a:rPr lang="en-US" sz="4275">
                <a:solidFill>
                  <a:srgbClr val="3A3285"/>
                </a:solidFill>
                <a:latin typeface="Source Serif Pro"/>
                <a:ea typeface="Source Serif Pro"/>
                <a:cs typeface="Source Serif Pro"/>
                <a:sym typeface="Source Serif Pro"/>
              </a:rPr>
              <a:t>- individuals</a:t>
            </a:r>
            <a:endParaRPr/>
          </a:p>
        </p:txBody>
      </p:sp>
      <p:pic>
        <p:nvPicPr>
          <p:cNvPr id="96" name="Google Shape;96;g8a5c6978d8_7_76"/>
          <p:cNvPicPr preferRelativeResize="0"/>
          <p:nvPr/>
        </p:nvPicPr>
        <p:blipFill>
          <a:blip r:embed="rId3">
            <a:alphaModFix/>
          </a:blip>
          <a:stretch>
            <a:fillRect/>
          </a:stretch>
        </p:blipFill>
        <p:spPr>
          <a:xfrm>
            <a:off x="13887600" y="1375992"/>
            <a:ext cx="10455750" cy="12416208"/>
          </a:xfrm>
          <a:prstGeom prst="rect">
            <a:avLst/>
          </a:prstGeom>
          <a:noFill/>
          <a:ln>
            <a:noFill/>
          </a:ln>
        </p:spPr>
      </p:pic>
      <p:sp>
        <p:nvSpPr>
          <p:cNvPr id="97" name="Google Shape;97;g8a5c6978d8_7_76"/>
          <p:cNvSpPr txBox="1"/>
          <p:nvPr/>
        </p:nvSpPr>
        <p:spPr>
          <a:xfrm>
            <a:off x="4663725" y="228600"/>
            <a:ext cx="18767700" cy="1376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US" sz="5080" b="1">
                <a:solidFill>
                  <a:srgbClr val="F1C232"/>
                </a:solidFill>
                <a:latin typeface="Source Serif Pro"/>
                <a:ea typeface="Source Serif Pro"/>
                <a:cs typeface="Source Serif Pro"/>
                <a:sym typeface="Source Serif Pro"/>
              </a:rPr>
              <a:t>Due to its nature, this community is facing many issues...</a:t>
            </a:r>
            <a:endParaRPr sz="5080" b="1">
              <a:solidFill>
                <a:srgbClr val="F1C232"/>
              </a:solidFill>
              <a:latin typeface="Source Serif Pro"/>
              <a:ea typeface="Source Serif Pro"/>
              <a:cs typeface="Source Serif Pro"/>
              <a:sym typeface="Source Serif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6"/>
          <p:cNvPicPr preferRelativeResize="0"/>
          <p:nvPr/>
        </p:nvPicPr>
        <p:blipFill>
          <a:blip r:embed="rId3">
            <a:alphaModFix/>
          </a:blip>
          <a:stretch>
            <a:fillRect/>
          </a:stretch>
        </p:blipFill>
        <p:spPr>
          <a:xfrm>
            <a:off x="4155775" y="2171375"/>
            <a:ext cx="18374875" cy="11307625"/>
          </a:xfrm>
          <a:prstGeom prst="rect">
            <a:avLst/>
          </a:prstGeom>
          <a:noFill/>
          <a:ln>
            <a:noFill/>
          </a:ln>
        </p:spPr>
      </p:pic>
      <p:sp>
        <p:nvSpPr>
          <p:cNvPr id="103" name="Google Shape;103;p6"/>
          <p:cNvSpPr txBox="1"/>
          <p:nvPr/>
        </p:nvSpPr>
        <p:spPr>
          <a:xfrm>
            <a:off x="4689000" y="548050"/>
            <a:ext cx="18743700" cy="13812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US" sz="5880" b="1">
                <a:solidFill>
                  <a:srgbClr val="F1C232"/>
                </a:solidFill>
                <a:latin typeface="Source Serif Pro"/>
                <a:ea typeface="Source Serif Pro"/>
                <a:cs typeface="Source Serif Pro"/>
                <a:sym typeface="Source Serif Pro"/>
              </a:rPr>
              <a:t>So we decided to make an imaginary exercise addressing some solutions….</a:t>
            </a:r>
            <a:endParaRPr sz="5880" b="1">
              <a:solidFill>
                <a:srgbClr val="F1C232"/>
              </a:solidFill>
              <a:latin typeface="Source Serif Pro"/>
              <a:ea typeface="Source Serif Pro"/>
              <a:cs typeface="Source Serif Pro"/>
              <a:sym typeface="Source Serif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g8a5c6978d8_7_83"/>
          <p:cNvPicPr preferRelativeResize="0"/>
          <p:nvPr/>
        </p:nvPicPr>
        <p:blipFill>
          <a:blip r:embed="rId3">
            <a:alphaModFix/>
          </a:blip>
          <a:stretch>
            <a:fillRect/>
          </a:stretch>
        </p:blipFill>
        <p:spPr>
          <a:xfrm>
            <a:off x="4581525" y="2857500"/>
            <a:ext cx="16249650" cy="10186025"/>
          </a:xfrm>
          <a:prstGeom prst="rect">
            <a:avLst/>
          </a:prstGeom>
          <a:noFill/>
          <a:ln>
            <a:noFill/>
          </a:ln>
        </p:spPr>
      </p:pic>
      <p:sp>
        <p:nvSpPr>
          <p:cNvPr id="109" name="Google Shape;109;g8a5c6978d8_7_83"/>
          <p:cNvSpPr txBox="1"/>
          <p:nvPr/>
        </p:nvSpPr>
        <p:spPr>
          <a:xfrm>
            <a:off x="3933825" y="1944100"/>
            <a:ext cx="20252100" cy="68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275">
                <a:solidFill>
                  <a:srgbClr val="3A3285"/>
                </a:solidFill>
                <a:latin typeface="Source Serif Pro"/>
                <a:ea typeface="Source Serif Pro"/>
                <a:cs typeface="Source Serif Pro"/>
                <a:sym typeface="Source Serif Pro"/>
              </a:rPr>
              <a:t>We have imagined the European Grant and Fund VAN GOGH PROGRAMME...</a:t>
            </a:r>
            <a:endParaRPr sz="4250" i="1">
              <a:solidFill>
                <a:srgbClr val="3A3285"/>
              </a:solidFill>
              <a:latin typeface="Source Serif Pro"/>
              <a:ea typeface="Source Serif Pro"/>
              <a:cs typeface="Source Serif Pro"/>
              <a:sym typeface="Source Serif Pro"/>
            </a:endParaRPr>
          </a:p>
          <a:p>
            <a:pPr marL="0" lvl="0" indent="0" algn="l" rtl="0">
              <a:spcBef>
                <a:spcPts val="0"/>
              </a:spcBef>
              <a:spcAft>
                <a:spcPts val="0"/>
              </a:spcAft>
              <a:buNone/>
            </a:pPr>
            <a:endParaRPr sz="4250" i="1">
              <a:solidFill>
                <a:srgbClr val="3A3285"/>
              </a:solidFill>
              <a:latin typeface="Source Serif Pro"/>
              <a:ea typeface="Source Serif Pro"/>
              <a:cs typeface="Source Serif Pro"/>
              <a:sym typeface="Source Serif Pro"/>
            </a:endParaRPr>
          </a:p>
          <a:p>
            <a:pPr marL="0" lvl="0" indent="0" algn="l" rtl="0">
              <a:spcBef>
                <a:spcPts val="0"/>
              </a:spcBef>
              <a:spcAft>
                <a:spcPts val="0"/>
              </a:spcAft>
              <a:buClr>
                <a:srgbClr val="3A3285"/>
              </a:buClr>
              <a:buSzPts val="4275"/>
              <a:buFont typeface="Source Serif Pro"/>
              <a:buNone/>
            </a:pPr>
            <a:r>
              <a:rPr lang="en-US" sz="4275">
                <a:solidFill>
                  <a:srgbClr val="3A3285"/>
                </a:solidFill>
                <a:latin typeface="Source Serif Pro"/>
                <a:ea typeface="Source Serif Pro"/>
                <a:cs typeface="Source Serif Pro"/>
                <a:sym typeface="Source Serif Pro"/>
              </a:rPr>
              <a:t>-</a:t>
            </a:r>
            <a:endParaRPr sz="4250" i="1">
              <a:solidFill>
                <a:srgbClr val="3A3285"/>
              </a:solidFill>
              <a:latin typeface="Source Serif Pro"/>
              <a:ea typeface="Source Serif Pro"/>
              <a:cs typeface="Source Serif Pro"/>
              <a:sym typeface="Source Serif Pro"/>
            </a:endParaRPr>
          </a:p>
          <a:p>
            <a:pPr marL="0" lvl="0" indent="0" algn="l" rtl="0">
              <a:spcBef>
                <a:spcPts val="0"/>
              </a:spcBef>
              <a:spcAft>
                <a:spcPts val="0"/>
              </a:spcAft>
              <a:buNone/>
            </a:pPr>
            <a:endParaRPr sz="4275">
              <a:solidFill>
                <a:srgbClr val="3A3285"/>
              </a:solidFill>
              <a:latin typeface="Source Serif Pro"/>
              <a:ea typeface="Source Serif Pro"/>
              <a:cs typeface="Source Serif Pro"/>
              <a:sym typeface="Source Serif Pro"/>
            </a:endParaRPr>
          </a:p>
        </p:txBody>
      </p:sp>
      <p:sp>
        <p:nvSpPr>
          <p:cNvPr id="110" name="Google Shape;110;g8a5c6978d8_7_83"/>
          <p:cNvSpPr txBox="1"/>
          <p:nvPr/>
        </p:nvSpPr>
        <p:spPr>
          <a:xfrm>
            <a:off x="7687725" y="400050"/>
            <a:ext cx="12744300" cy="13812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US" sz="8080" b="1">
                <a:solidFill>
                  <a:srgbClr val="F1C232"/>
                </a:solidFill>
                <a:latin typeface="Source Serif Pro"/>
                <a:ea typeface="Source Serif Pro"/>
                <a:cs typeface="Source Serif Pro"/>
                <a:sym typeface="Source Serif Pro"/>
              </a:rPr>
              <a:t>… et Voilà!!!!!</a:t>
            </a:r>
            <a:endParaRPr sz="8480" b="1">
              <a:solidFill>
                <a:srgbClr val="F1C232"/>
              </a:solidFill>
              <a:latin typeface="Source Serif Pro"/>
              <a:ea typeface="Source Serif Pro"/>
              <a:cs typeface="Source Serif Pro"/>
              <a:sym typeface="Source Serif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8a5c6978d8_7_60"/>
          <p:cNvPicPr preferRelativeResize="0"/>
          <p:nvPr/>
        </p:nvPicPr>
        <p:blipFill>
          <a:blip r:embed="rId3">
            <a:alphaModFix/>
          </a:blip>
          <a:stretch>
            <a:fillRect/>
          </a:stretch>
        </p:blipFill>
        <p:spPr>
          <a:xfrm>
            <a:off x="5848350" y="3609975"/>
            <a:ext cx="14245875" cy="8248650"/>
          </a:xfrm>
          <a:prstGeom prst="rect">
            <a:avLst/>
          </a:prstGeom>
          <a:noFill/>
          <a:ln>
            <a:noFill/>
          </a:ln>
        </p:spPr>
      </p:pic>
      <p:sp>
        <p:nvSpPr>
          <p:cNvPr id="116" name="Google Shape;116;g8a5c6978d8_7_60"/>
          <p:cNvSpPr txBox="1"/>
          <p:nvPr/>
        </p:nvSpPr>
        <p:spPr>
          <a:xfrm>
            <a:off x="5305425" y="1219200"/>
            <a:ext cx="16316400" cy="1914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US" sz="5980" b="1">
                <a:solidFill>
                  <a:srgbClr val="3A3285"/>
                </a:solidFill>
                <a:latin typeface="Source Serif Pro"/>
                <a:ea typeface="Source Serif Pro"/>
                <a:cs typeface="Source Serif Pro"/>
                <a:sym typeface="Source Serif Pro"/>
              </a:rPr>
              <a:t>Priority Areas for the allocation of Funding</a:t>
            </a:r>
            <a:endParaRPr sz="5980" b="1">
              <a:solidFill>
                <a:srgbClr val="3A3285"/>
              </a:solidFill>
              <a:latin typeface="Source Serif Pro"/>
              <a:ea typeface="Source Serif Pro"/>
              <a:cs typeface="Source Serif Pro"/>
              <a:sym typeface="Source Serif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7"/>
          <p:cNvSpPr txBox="1">
            <a:spLocks noGrp="1"/>
          </p:cNvSpPr>
          <p:nvPr>
            <p:ph type="subTitle" idx="4294967295"/>
          </p:nvPr>
        </p:nvSpPr>
        <p:spPr>
          <a:xfrm>
            <a:off x="12412525" y="440250"/>
            <a:ext cx="11706900" cy="30708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3870"/>
              <a:buFont typeface="Source Serif Pro"/>
              <a:buNone/>
            </a:pPr>
            <a:r>
              <a:rPr lang="en-US" sz="4270">
                <a:solidFill>
                  <a:srgbClr val="3A3285"/>
                </a:solidFill>
                <a:latin typeface="Source Serif Pro"/>
                <a:ea typeface="Source Serif Pro"/>
                <a:cs typeface="Source Serif Pro"/>
                <a:sym typeface="Source Serif Pro"/>
              </a:rPr>
              <a:t>Here you find a few possible strategies to realize the solutions for the problems we’ve located.</a:t>
            </a:r>
            <a:endParaRPr sz="5200" b="0" i="0" u="none" strike="noStrike" cap="none">
              <a:solidFill>
                <a:srgbClr val="000000"/>
              </a:solidFill>
              <a:latin typeface="Helvetica Neue"/>
              <a:ea typeface="Helvetica Neue"/>
              <a:cs typeface="Helvetica Neue"/>
              <a:sym typeface="Helvetica Neue"/>
            </a:endParaRPr>
          </a:p>
        </p:txBody>
      </p:sp>
      <p:pic>
        <p:nvPicPr>
          <p:cNvPr id="122" name="Google Shape;122;p7"/>
          <p:cNvPicPr preferRelativeResize="0"/>
          <p:nvPr/>
        </p:nvPicPr>
        <p:blipFill>
          <a:blip r:embed="rId3">
            <a:alphaModFix/>
          </a:blip>
          <a:stretch>
            <a:fillRect/>
          </a:stretch>
        </p:blipFill>
        <p:spPr>
          <a:xfrm>
            <a:off x="4477550" y="1915650"/>
            <a:ext cx="17408099" cy="11267125"/>
          </a:xfrm>
          <a:prstGeom prst="rect">
            <a:avLst/>
          </a:prstGeom>
          <a:noFill/>
          <a:ln>
            <a:noFill/>
          </a:ln>
        </p:spPr>
      </p:pic>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1286</Words>
  <Application>Microsoft Office PowerPoint</Application>
  <PresentationFormat>Custom</PresentationFormat>
  <Paragraphs>102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Lato</vt:lpstr>
      <vt:lpstr>Source Serif Pro</vt:lpstr>
      <vt:lpstr>Helvetica Neue</vt:lpstr>
      <vt:lpstr>Lato Light</vt:lpstr>
      <vt:lpstr>Arial</vt:lpstr>
      <vt:lpstr>Helvetica Neue Light</vt:lpstr>
      <vt:lpstr>White</vt:lpstr>
      <vt:lpstr>PowerPoint Presentation</vt:lpstr>
      <vt:lpstr>PowerPoint Presentation</vt:lpstr>
      <vt:lpstr>PowerPoint Presentation</vt:lpstr>
      <vt:lpstr>PowerPoint Presentation</vt:lpstr>
      <vt:lpstr>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vt:lpstr>
      <vt:lpstr>PowerPoint Presentation</vt:lpstr>
      <vt:lpstr>PowerPoint Presentation</vt:lpstr>
      <vt:lpstr>PowerPoint Presentation</vt:lpstr>
      <vt:lpstr>PowerPoint Presentation</vt:lpstr>
      <vt:lpstr>1. 2 How can cultural policies and grants activate new commons-based ecosystems that promote a sustainable creative work (i.e. allowing space and time for research and production, peer learning, income, and relationship with society)?</vt:lpstr>
      <vt:lpstr>1. 2 How can cultural policies and grants activate new commons-based ecosystems that promote a sustainable creative work (i.e. allowing space and time for research and production, peer learning, income, and relationship with society)? </vt:lpstr>
      <vt:lpstr>PowerPoint Presentation</vt:lpstr>
      <vt:lpstr>1. 2 How can cultural policies and grants activate new commons-based ecosystems that promote a sustainable creative work (i.e. allowing space and time for research and production, peer learning, income, and relationship with society)?</vt:lpstr>
      <vt:lpstr>1.3 How can cultural and creative work be made more sustainable, in particular linked to/ after Covid-19, as well as from a green perspective: going beyond the logic of ‘big events’ and hypermobility?</vt:lpstr>
      <vt:lpstr>1.3 How can cultural and creative work be made more sustainable, in particular linked to/ after Covid-19, as well as from a green perspective: going beyond the logic of ‘big events’ and hypermobility?</vt:lpstr>
      <vt:lpstr>PowerPoint Presentation</vt:lpstr>
      <vt:lpstr>Through multi-sector, multi-practice dialogue, we can achieve equity and sustainability by being hyper inclusive of voices stemming from marginalized artistic and cultural practices and communities, especially in this moment. Encouraging collaboration amongst actors in both the micro and macro spaces within the sector.  Terminology: We must also use more inclusive, accessible and equitable language in both the creation of such schemes and the application process itself . The notion of “legitimizing” voices is one that is particularly elitist. Shift from utilizing the term “legitimizing” and associated exclusionary practices to a more participatory, holistic structure that values a wide range of voices.  Analyze the systems and policy making mechanisms in which the sector currently employs, and offer open-ended, sustained support to those who come from under resourced populations and cultural spaces as well as evoke radical imagination in developing new pathways in democratizing the cultural sectors and the process of participatory cultural-policy making..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Aiste Baronaite</dc:creator>
  <cp:lastModifiedBy>Aiste Baronaite</cp:lastModifiedBy>
  <cp:revision>1</cp:revision>
  <dcterms:modified xsi:type="dcterms:W3CDTF">2020-07-02T10:45:11Z</dcterms:modified>
</cp:coreProperties>
</file>