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7" r:id="rId9"/>
    <p:sldId id="263" r:id="rId10"/>
    <p:sldId id="268" r:id="rId11"/>
    <p:sldId id="264" r:id="rId12"/>
    <p:sldId id="265" r:id="rId13"/>
    <p:sldId id="266" r:id="rId14"/>
  </p:sldIdLst>
  <p:sldSz cx="24384000" cy="13716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000000"/>
          </p15:clr>
        </p15:guide>
        <p15:guide id="2" pos="76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hy1T+djoSSeqyp07+zYwVNdcaH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0" d="100"/>
          <a:sy n="40" d="100"/>
        </p:scale>
        <p:origin x="1483" y="-115"/>
      </p:cViewPr>
      <p:guideLst>
        <p:guide orient="horz" pos="4320"/>
        <p:guide pos="76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9"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38"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5"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ste Baronaite" userId="c4c8f108f4cc60d8" providerId="LiveId" clId="{AF492390-31AA-4C73-8351-1D279FF5395B}"/>
    <pc:docChg chg="custSel modSld">
      <pc:chgData name="Aiste Baronaite" userId="c4c8f108f4cc60d8" providerId="LiveId" clId="{AF492390-31AA-4C73-8351-1D279FF5395B}" dt="2020-07-02T10:55:19.118" v="5" actId="313"/>
      <pc:docMkLst>
        <pc:docMk/>
      </pc:docMkLst>
      <pc:sldChg chg="modSp mod">
        <pc:chgData name="Aiste Baronaite" userId="c4c8f108f4cc60d8" providerId="LiveId" clId="{AF492390-31AA-4C73-8351-1D279FF5395B}" dt="2020-07-02T10:54:16.188" v="1" actId="313"/>
        <pc:sldMkLst>
          <pc:docMk/>
          <pc:sldMk cId="0" sldId="258"/>
        </pc:sldMkLst>
        <pc:spChg chg="mod">
          <ac:chgData name="Aiste Baronaite" userId="c4c8f108f4cc60d8" providerId="LiveId" clId="{AF492390-31AA-4C73-8351-1D279FF5395B}" dt="2020-07-02T10:54:16.188" v="1" actId="313"/>
          <ac:spMkLst>
            <pc:docMk/>
            <pc:sldMk cId="0" sldId="258"/>
            <ac:spMk id="73" creationId="{00000000-0000-0000-0000-000000000000}"/>
          </ac:spMkLst>
        </pc:spChg>
      </pc:sldChg>
      <pc:sldChg chg="modSp mod">
        <pc:chgData name="Aiste Baronaite" userId="c4c8f108f4cc60d8" providerId="LiveId" clId="{AF492390-31AA-4C73-8351-1D279FF5395B}" dt="2020-07-02T10:54:27.861" v="2" actId="33524"/>
        <pc:sldMkLst>
          <pc:docMk/>
          <pc:sldMk cId="0" sldId="260"/>
        </pc:sldMkLst>
        <pc:spChg chg="mod">
          <ac:chgData name="Aiste Baronaite" userId="c4c8f108f4cc60d8" providerId="LiveId" clId="{AF492390-31AA-4C73-8351-1D279FF5395B}" dt="2020-07-02T10:54:27.861" v="2" actId="33524"/>
          <ac:spMkLst>
            <pc:docMk/>
            <pc:sldMk cId="0" sldId="260"/>
            <ac:spMk id="86" creationId="{00000000-0000-0000-0000-000000000000}"/>
          </ac:spMkLst>
        </pc:spChg>
      </pc:sldChg>
      <pc:sldChg chg="modSp mod">
        <pc:chgData name="Aiste Baronaite" userId="c4c8f108f4cc60d8" providerId="LiveId" clId="{AF492390-31AA-4C73-8351-1D279FF5395B}" dt="2020-07-02T10:55:19.118" v="5" actId="313"/>
        <pc:sldMkLst>
          <pc:docMk/>
          <pc:sldMk cId="0" sldId="265"/>
        </pc:sldMkLst>
        <pc:spChg chg="mod">
          <ac:chgData name="Aiste Baronaite" userId="c4c8f108f4cc60d8" providerId="LiveId" clId="{AF492390-31AA-4C73-8351-1D279FF5395B}" dt="2020-07-02T10:55:19.118" v="5" actId="313"/>
          <ac:spMkLst>
            <pc:docMk/>
            <pc:sldMk cId="0" sldId="265"/>
            <ac:spMk id="115" creationId="{00000000-0000-0000-0000-000000000000}"/>
          </ac:spMkLst>
        </pc:spChg>
      </pc:sldChg>
      <pc:sldChg chg="modSp mod">
        <pc:chgData name="Aiste Baronaite" userId="c4c8f108f4cc60d8" providerId="LiveId" clId="{AF492390-31AA-4C73-8351-1D279FF5395B}" dt="2020-07-02T10:54:54.729" v="3" actId="313"/>
        <pc:sldMkLst>
          <pc:docMk/>
          <pc:sldMk cId="3922897092" sldId="267"/>
        </pc:sldMkLst>
        <pc:spChg chg="mod">
          <ac:chgData name="Aiste Baronaite" userId="c4c8f108f4cc60d8" providerId="LiveId" clId="{AF492390-31AA-4C73-8351-1D279FF5395B}" dt="2020-07-02T10:54:54.729" v="3" actId="313"/>
          <ac:spMkLst>
            <pc:docMk/>
            <pc:sldMk cId="3922897092" sldId="267"/>
            <ac:spMk id="9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11917070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59" name="Google Shape;5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07" name="Google Shape;10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07" name="Google Shape;10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13" name="Google Shape;11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19" name="Google Shape;11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64" name="Google Shape;6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70" name="Google Shape;7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77" name="Google Shape;7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83" name="Google Shape;8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89" name="Google Shape;8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95" name="Google Shape;9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95" name="Google Shape;9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01" name="Google Shape;10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om" type="tx">
  <p:cSld name="TITLE_AND_BODY">
    <p:spTree>
      <p:nvGrpSpPr>
        <p:cNvPr id="1" name="Shape 9"/>
        <p:cNvGrpSpPr/>
        <p:nvPr/>
      </p:nvGrpSpPr>
      <p:grpSpPr>
        <a:xfrm>
          <a:off x="0" y="0"/>
          <a:ext cx="0" cy="0"/>
          <a:chOff x="0" y="0"/>
          <a:chExt cx="0" cy="0"/>
        </a:xfrm>
      </p:grpSpPr>
      <p:sp>
        <p:nvSpPr>
          <p:cNvPr id="10" name="Google Shape;10;p16"/>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oto - 3 per sida">
  <p:cSld name="Foto - 3 per sida">
    <p:spTree>
      <p:nvGrpSpPr>
        <p:cNvPr id="1" name="Shape 45"/>
        <p:cNvGrpSpPr/>
        <p:nvPr/>
      </p:nvGrpSpPr>
      <p:grpSpPr>
        <a:xfrm>
          <a:off x="0" y="0"/>
          <a:ext cx="0" cy="0"/>
          <a:chOff x="0" y="0"/>
          <a:chExt cx="0" cy="0"/>
        </a:xfrm>
      </p:grpSpPr>
      <p:sp>
        <p:nvSpPr>
          <p:cNvPr id="46" name="Google Shape;46;p25"/>
          <p:cNvSpPr>
            <a:spLocks noGrp="1"/>
          </p:cNvSpPr>
          <p:nvPr>
            <p:ph type="pic" idx="2"/>
          </p:nvPr>
        </p:nvSpPr>
        <p:spPr>
          <a:xfrm>
            <a:off x="15760700" y="7048500"/>
            <a:ext cx="7404100" cy="5549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47" name="Google Shape;47;p25"/>
          <p:cNvSpPr>
            <a:spLocks noGrp="1"/>
          </p:cNvSpPr>
          <p:nvPr>
            <p:ph type="pic" idx="3"/>
          </p:nvPr>
        </p:nvSpPr>
        <p:spPr>
          <a:xfrm>
            <a:off x="15760700" y="1130300"/>
            <a:ext cx="7404100" cy="5549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48" name="Google Shape;48;p25"/>
          <p:cNvSpPr>
            <a:spLocks noGrp="1"/>
          </p:cNvSpPr>
          <p:nvPr>
            <p:ph type="pic" idx="4"/>
          </p:nvPr>
        </p:nvSpPr>
        <p:spPr>
          <a:xfrm>
            <a:off x="1206500" y="1130300"/>
            <a:ext cx="14173200" cy="11468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49" name="Google Shape;49;p25"/>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itat">
  <p:cSld name="Citat">
    <p:spTree>
      <p:nvGrpSpPr>
        <p:cNvPr id="1" name="Shape 50"/>
        <p:cNvGrpSpPr/>
        <p:nvPr/>
      </p:nvGrpSpPr>
      <p:grpSpPr>
        <a:xfrm>
          <a:off x="0" y="0"/>
          <a:ext cx="0" cy="0"/>
          <a:chOff x="0" y="0"/>
          <a:chExt cx="0" cy="0"/>
        </a:xfrm>
      </p:grpSpPr>
      <p:sp>
        <p:nvSpPr>
          <p:cNvPr id="51" name="Google Shape;51;p26"/>
          <p:cNvSpPr txBox="1">
            <a:spLocks noGrp="1"/>
          </p:cNvSpPr>
          <p:nvPr>
            <p:ph type="body" idx="1"/>
          </p:nvPr>
        </p:nvSpPr>
        <p:spPr>
          <a:xfrm>
            <a:off x="2387600" y="8953500"/>
            <a:ext cx="19621500" cy="585521"/>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3200"/>
              <a:buFont typeface="Helvetica Neue"/>
              <a:buNone/>
              <a:defRPr sz="3200" i="1"/>
            </a:lvl1pPr>
            <a:lvl2pPr marL="914400" lvl="1" indent="-482600" algn="ctr">
              <a:lnSpc>
                <a:spcPct val="100000"/>
              </a:lnSpc>
              <a:spcBef>
                <a:spcPts val="0"/>
              </a:spcBef>
              <a:spcAft>
                <a:spcPts val="0"/>
              </a:spcAft>
              <a:buClr>
                <a:srgbClr val="000000"/>
              </a:buClr>
              <a:buSzPts val="4000"/>
              <a:buFont typeface="Helvetica Neue"/>
              <a:buChar char="•"/>
              <a:defRPr sz="3200" i="1"/>
            </a:lvl2pPr>
            <a:lvl3pPr marL="1371600" lvl="2" indent="-482600" algn="ctr">
              <a:lnSpc>
                <a:spcPct val="100000"/>
              </a:lnSpc>
              <a:spcBef>
                <a:spcPts val="0"/>
              </a:spcBef>
              <a:spcAft>
                <a:spcPts val="0"/>
              </a:spcAft>
              <a:buClr>
                <a:srgbClr val="000000"/>
              </a:buClr>
              <a:buSzPts val="4000"/>
              <a:buFont typeface="Helvetica Neue"/>
              <a:buChar char="•"/>
              <a:defRPr sz="3200" i="1"/>
            </a:lvl3pPr>
            <a:lvl4pPr marL="1828800" lvl="3" indent="-482600" algn="ctr">
              <a:lnSpc>
                <a:spcPct val="100000"/>
              </a:lnSpc>
              <a:spcBef>
                <a:spcPts val="0"/>
              </a:spcBef>
              <a:spcAft>
                <a:spcPts val="0"/>
              </a:spcAft>
              <a:buClr>
                <a:srgbClr val="000000"/>
              </a:buClr>
              <a:buSzPts val="4000"/>
              <a:buFont typeface="Helvetica Neue"/>
              <a:buChar char="•"/>
              <a:defRPr sz="3200" i="1"/>
            </a:lvl4pPr>
            <a:lvl5pPr marL="2286000" lvl="4" indent="-482600" algn="ctr">
              <a:lnSpc>
                <a:spcPct val="100000"/>
              </a:lnSpc>
              <a:spcBef>
                <a:spcPts val="0"/>
              </a:spcBef>
              <a:spcAft>
                <a:spcPts val="0"/>
              </a:spcAft>
              <a:buClr>
                <a:srgbClr val="000000"/>
              </a:buClr>
              <a:buSzPts val="4000"/>
              <a:buFont typeface="Helvetica Neue"/>
              <a:buChar char="•"/>
              <a:defRPr sz="3200" i="1"/>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52" name="Google Shape;52;p26"/>
          <p:cNvSpPr txBox="1">
            <a:spLocks noGrp="1"/>
          </p:cNvSpPr>
          <p:nvPr>
            <p:ph type="body" idx="2"/>
          </p:nvPr>
        </p:nvSpPr>
        <p:spPr>
          <a:xfrm>
            <a:off x="2387600" y="6076950"/>
            <a:ext cx="19621500" cy="825500"/>
          </a:xfrm>
          <a:prstGeom prst="rect">
            <a:avLst/>
          </a:prstGeom>
          <a:noFill/>
          <a:ln>
            <a:noFill/>
          </a:ln>
        </p:spPr>
        <p:txBody>
          <a:bodyPr spcFirstLastPara="1" wrap="square" lIns="50800" tIns="50800" rIns="50800" bIns="50800" anchor="ctr" anchorCtr="0">
            <a:normAutofit/>
          </a:bodyPr>
          <a:lstStyle>
            <a:lvl1pPr marL="457200" lvl="0" indent="-371475" algn="l">
              <a:lnSpc>
                <a:spcPct val="100000"/>
              </a:lnSpc>
              <a:spcBef>
                <a:spcPts val="5900"/>
              </a:spcBef>
              <a:spcAft>
                <a:spcPts val="0"/>
              </a:spcAft>
              <a:buClr>
                <a:srgbClr val="000000"/>
              </a:buClr>
              <a:buSzPts val="2250"/>
              <a:buChar char="•"/>
              <a:defRPr/>
            </a:lvl1pPr>
            <a:lvl2pPr marL="914400" lvl="1" indent="-371475" algn="l">
              <a:lnSpc>
                <a:spcPct val="100000"/>
              </a:lnSpc>
              <a:spcBef>
                <a:spcPts val="5900"/>
              </a:spcBef>
              <a:spcAft>
                <a:spcPts val="0"/>
              </a:spcAft>
              <a:buClr>
                <a:srgbClr val="000000"/>
              </a:buClr>
              <a:buSzPts val="2250"/>
              <a:buChar char="•"/>
              <a:defRPr/>
            </a:lvl2pPr>
            <a:lvl3pPr marL="1371600" lvl="2" indent="-371475" algn="l">
              <a:lnSpc>
                <a:spcPct val="100000"/>
              </a:lnSpc>
              <a:spcBef>
                <a:spcPts val="5900"/>
              </a:spcBef>
              <a:spcAft>
                <a:spcPts val="0"/>
              </a:spcAft>
              <a:buClr>
                <a:srgbClr val="000000"/>
              </a:buClr>
              <a:buSzPts val="2250"/>
              <a:buChar char="•"/>
              <a:defRPr/>
            </a:lvl3pPr>
            <a:lvl4pPr marL="1828800" lvl="3" indent="-371475" algn="l">
              <a:lnSpc>
                <a:spcPct val="100000"/>
              </a:lnSpc>
              <a:spcBef>
                <a:spcPts val="5900"/>
              </a:spcBef>
              <a:spcAft>
                <a:spcPts val="0"/>
              </a:spcAft>
              <a:buClr>
                <a:srgbClr val="000000"/>
              </a:buClr>
              <a:buSzPts val="2250"/>
              <a:buChar char="•"/>
              <a:defRPr/>
            </a:lvl4pPr>
            <a:lvl5pPr marL="2286000" lvl="4" indent="-371475" algn="l">
              <a:lnSpc>
                <a:spcPct val="100000"/>
              </a:lnSpc>
              <a:spcBef>
                <a:spcPts val="5900"/>
              </a:spcBef>
              <a:spcAft>
                <a:spcPts val="0"/>
              </a:spcAft>
              <a:buClr>
                <a:srgbClr val="000000"/>
              </a:buClr>
              <a:buSzPts val="2250"/>
              <a:buChar char="•"/>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53" name="Google Shape;53;p26"/>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to">
  <p:cSld name="Foto">
    <p:spTree>
      <p:nvGrpSpPr>
        <p:cNvPr id="1" name="Shape 54"/>
        <p:cNvGrpSpPr/>
        <p:nvPr/>
      </p:nvGrpSpPr>
      <p:grpSpPr>
        <a:xfrm>
          <a:off x="0" y="0"/>
          <a:ext cx="0" cy="0"/>
          <a:chOff x="0" y="0"/>
          <a:chExt cx="0" cy="0"/>
        </a:xfrm>
      </p:grpSpPr>
      <p:sp>
        <p:nvSpPr>
          <p:cNvPr id="55" name="Google Shape;55;p27"/>
          <p:cNvSpPr>
            <a:spLocks noGrp="1"/>
          </p:cNvSpPr>
          <p:nvPr>
            <p:ph type="pic" idx="2"/>
          </p:nvPr>
        </p:nvSpPr>
        <p:spPr>
          <a:xfrm>
            <a:off x="0" y="0"/>
            <a:ext cx="24384001" cy="13716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56" name="Google Shape;56;p27"/>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och undertitel" type="title">
  <p:cSld name="TITLE">
    <p:spTree>
      <p:nvGrpSpPr>
        <p:cNvPr id="1" name="Shape 11"/>
        <p:cNvGrpSpPr/>
        <p:nvPr/>
      </p:nvGrpSpPr>
      <p:grpSpPr>
        <a:xfrm>
          <a:off x="0" y="0"/>
          <a:ext cx="0" cy="0"/>
          <a:chOff x="0" y="0"/>
          <a:chExt cx="0" cy="0"/>
        </a:xfrm>
      </p:grpSpPr>
      <p:sp>
        <p:nvSpPr>
          <p:cNvPr id="12" name="Google Shape;12;p17"/>
          <p:cNvSpPr txBox="1">
            <a:spLocks noGrp="1"/>
          </p:cNvSpPr>
          <p:nvPr>
            <p:ph type="title"/>
          </p:nvPr>
        </p:nvSpPr>
        <p:spPr>
          <a:xfrm>
            <a:off x="1778000" y="2298700"/>
            <a:ext cx="20828000" cy="46482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3" name="Google Shape;13;p17"/>
          <p:cNvSpPr txBox="1">
            <a:spLocks noGrp="1"/>
          </p:cNvSpPr>
          <p:nvPr>
            <p:ph type="body" idx="1"/>
          </p:nvPr>
        </p:nvSpPr>
        <p:spPr>
          <a:xfrm>
            <a:off x="1778000" y="7073900"/>
            <a:ext cx="20828000" cy="15875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5400"/>
              <a:buFont typeface="Helvetica Neue"/>
              <a:buNone/>
              <a:defRPr sz="5400"/>
            </a:lvl1pPr>
            <a:lvl2pPr marL="914400" lvl="1" indent="-228600" algn="ctr">
              <a:lnSpc>
                <a:spcPct val="100000"/>
              </a:lnSpc>
              <a:spcBef>
                <a:spcPts val="0"/>
              </a:spcBef>
              <a:spcAft>
                <a:spcPts val="0"/>
              </a:spcAft>
              <a:buClr>
                <a:srgbClr val="000000"/>
              </a:buClr>
              <a:buSzPts val="5400"/>
              <a:buFont typeface="Helvetica Neue"/>
              <a:buNone/>
              <a:defRPr sz="5400"/>
            </a:lvl2pPr>
            <a:lvl3pPr marL="1371600" lvl="2" indent="-228600" algn="ctr">
              <a:lnSpc>
                <a:spcPct val="100000"/>
              </a:lnSpc>
              <a:spcBef>
                <a:spcPts val="0"/>
              </a:spcBef>
              <a:spcAft>
                <a:spcPts val="0"/>
              </a:spcAft>
              <a:buClr>
                <a:srgbClr val="000000"/>
              </a:buClr>
              <a:buSzPts val="5400"/>
              <a:buFont typeface="Helvetica Neue"/>
              <a:buNone/>
              <a:defRPr sz="5400"/>
            </a:lvl3pPr>
            <a:lvl4pPr marL="1828800" lvl="3" indent="-228600" algn="ctr">
              <a:lnSpc>
                <a:spcPct val="100000"/>
              </a:lnSpc>
              <a:spcBef>
                <a:spcPts val="0"/>
              </a:spcBef>
              <a:spcAft>
                <a:spcPts val="0"/>
              </a:spcAft>
              <a:buClr>
                <a:srgbClr val="000000"/>
              </a:buClr>
              <a:buSzPts val="5400"/>
              <a:buFont typeface="Helvetica Neue"/>
              <a:buNone/>
              <a:defRPr sz="5400"/>
            </a:lvl4pPr>
            <a:lvl5pPr marL="2286000" lvl="4" indent="-228600" algn="ctr">
              <a:lnSpc>
                <a:spcPct val="100000"/>
              </a:lnSpc>
              <a:spcBef>
                <a:spcPts val="0"/>
              </a:spcBef>
              <a:spcAft>
                <a:spcPts val="0"/>
              </a:spcAft>
              <a:buClr>
                <a:srgbClr val="000000"/>
              </a:buClr>
              <a:buSzPts val="5400"/>
              <a:buFont typeface="Helvetica Neue"/>
              <a:buNone/>
              <a:defRPr sz="54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pic>
        <p:nvPicPr>
          <p:cNvPr id="14" name="Google Shape;14;p17" descr="Bild"/>
          <p:cNvPicPr preferRelativeResize="0"/>
          <p:nvPr/>
        </p:nvPicPr>
        <p:blipFill rotWithShape="1">
          <a:blip r:embed="rId2">
            <a:alphaModFix/>
          </a:blip>
          <a:srcRect/>
          <a:stretch/>
        </p:blipFill>
        <p:spPr>
          <a:xfrm>
            <a:off x="22096705" y="11048763"/>
            <a:ext cx="1756607" cy="2208774"/>
          </a:xfrm>
          <a:prstGeom prst="rect">
            <a:avLst/>
          </a:prstGeom>
          <a:noFill/>
          <a:ln>
            <a:noFill/>
          </a:ln>
        </p:spPr>
      </p:pic>
      <p:pic>
        <p:nvPicPr>
          <p:cNvPr id="15" name="Google Shape;15;p17" descr="Bild"/>
          <p:cNvPicPr preferRelativeResize="0"/>
          <p:nvPr/>
        </p:nvPicPr>
        <p:blipFill rotWithShape="1">
          <a:blip r:embed="rId2">
            <a:alphaModFix/>
          </a:blip>
          <a:srcRect/>
          <a:stretch/>
        </p:blipFill>
        <p:spPr>
          <a:xfrm>
            <a:off x="-10826283" y="-3563604"/>
            <a:ext cx="17220015" cy="21652616"/>
          </a:xfrm>
          <a:prstGeom prst="rect">
            <a:avLst/>
          </a:prstGeom>
          <a:noFill/>
          <a:ln>
            <a:noFill/>
          </a:ln>
        </p:spPr>
      </p:pic>
      <p:sp>
        <p:nvSpPr>
          <p:cNvPr id="16" name="Google Shape;16;p17"/>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oto - Horisontellt">
  <p:cSld name="Foto - Horisontellt">
    <p:spTree>
      <p:nvGrpSpPr>
        <p:cNvPr id="1" name="Shape 17"/>
        <p:cNvGrpSpPr/>
        <p:nvPr/>
      </p:nvGrpSpPr>
      <p:grpSpPr>
        <a:xfrm>
          <a:off x="0" y="0"/>
          <a:ext cx="0" cy="0"/>
          <a:chOff x="0" y="0"/>
          <a:chExt cx="0" cy="0"/>
        </a:xfrm>
      </p:grpSpPr>
      <p:sp>
        <p:nvSpPr>
          <p:cNvPr id="18" name="Google Shape;18;p18"/>
          <p:cNvSpPr>
            <a:spLocks noGrp="1"/>
          </p:cNvSpPr>
          <p:nvPr>
            <p:ph type="pic" idx="2"/>
          </p:nvPr>
        </p:nvSpPr>
        <p:spPr>
          <a:xfrm>
            <a:off x="3125967" y="673100"/>
            <a:ext cx="18135602" cy="8737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9" name="Google Shape;19;p18"/>
          <p:cNvSpPr txBox="1">
            <a:spLocks noGrp="1"/>
          </p:cNvSpPr>
          <p:nvPr>
            <p:ph type="title"/>
          </p:nvPr>
        </p:nvSpPr>
        <p:spPr>
          <a:xfrm>
            <a:off x="635000" y="9512300"/>
            <a:ext cx="23114000" cy="20066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0" name="Google Shape;20;p18"/>
          <p:cNvSpPr txBox="1">
            <a:spLocks noGrp="1"/>
          </p:cNvSpPr>
          <p:nvPr>
            <p:ph type="body" idx="1"/>
          </p:nvPr>
        </p:nvSpPr>
        <p:spPr>
          <a:xfrm>
            <a:off x="635000" y="11442700"/>
            <a:ext cx="23114000" cy="15875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5400"/>
              <a:buFont typeface="Helvetica Neue"/>
              <a:buNone/>
              <a:defRPr sz="5400"/>
            </a:lvl1pPr>
            <a:lvl2pPr marL="914400" lvl="1" indent="-228600" algn="ctr">
              <a:lnSpc>
                <a:spcPct val="100000"/>
              </a:lnSpc>
              <a:spcBef>
                <a:spcPts val="0"/>
              </a:spcBef>
              <a:spcAft>
                <a:spcPts val="0"/>
              </a:spcAft>
              <a:buClr>
                <a:srgbClr val="000000"/>
              </a:buClr>
              <a:buSzPts val="5400"/>
              <a:buFont typeface="Helvetica Neue"/>
              <a:buNone/>
              <a:defRPr sz="5400"/>
            </a:lvl2pPr>
            <a:lvl3pPr marL="1371600" lvl="2" indent="-228600" algn="ctr">
              <a:lnSpc>
                <a:spcPct val="100000"/>
              </a:lnSpc>
              <a:spcBef>
                <a:spcPts val="0"/>
              </a:spcBef>
              <a:spcAft>
                <a:spcPts val="0"/>
              </a:spcAft>
              <a:buClr>
                <a:srgbClr val="000000"/>
              </a:buClr>
              <a:buSzPts val="5400"/>
              <a:buFont typeface="Helvetica Neue"/>
              <a:buNone/>
              <a:defRPr sz="5400"/>
            </a:lvl3pPr>
            <a:lvl4pPr marL="1828800" lvl="3" indent="-228600" algn="ctr">
              <a:lnSpc>
                <a:spcPct val="100000"/>
              </a:lnSpc>
              <a:spcBef>
                <a:spcPts val="0"/>
              </a:spcBef>
              <a:spcAft>
                <a:spcPts val="0"/>
              </a:spcAft>
              <a:buClr>
                <a:srgbClr val="000000"/>
              </a:buClr>
              <a:buSzPts val="5400"/>
              <a:buFont typeface="Helvetica Neue"/>
              <a:buNone/>
              <a:defRPr sz="5400"/>
            </a:lvl4pPr>
            <a:lvl5pPr marL="2286000" lvl="4" indent="-228600" algn="ctr">
              <a:lnSpc>
                <a:spcPct val="100000"/>
              </a:lnSpc>
              <a:spcBef>
                <a:spcPts val="0"/>
              </a:spcBef>
              <a:spcAft>
                <a:spcPts val="0"/>
              </a:spcAft>
              <a:buClr>
                <a:srgbClr val="000000"/>
              </a:buClr>
              <a:buSzPts val="5400"/>
              <a:buFont typeface="Helvetica Neue"/>
              <a:buNone/>
              <a:defRPr sz="54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21" name="Google Shape;21;p18"/>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 Centrerad">
  <p:cSld name="Titel - Centrerad">
    <p:spTree>
      <p:nvGrpSpPr>
        <p:cNvPr id="1" name="Shape 22"/>
        <p:cNvGrpSpPr/>
        <p:nvPr/>
      </p:nvGrpSpPr>
      <p:grpSpPr>
        <a:xfrm>
          <a:off x="0" y="0"/>
          <a:ext cx="0" cy="0"/>
          <a:chOff x="0" y="0"/>
          <a:chExt cx="0" cy="0"/>
        </a:xfrm>
      </p:grpSpPr>
      <p:sp>
        <p:nvSpPr>
          <p:cNvPr id="23" name="Google Shape;23;p19"/>
          <p:cNvSpPr txBox="1">
            <a:spLocks noGrp="1"/>
          </p:cNvSpPr>
          <p:nvPr>
            <p:ph type="title"/>
          </p:nvPr>
        </p:nvSpPr>
        <p:spPr>
          <a:xfrm>
            <a:off x="1778000" y="4533900"/>
            <a:ext cx="20828000" cy="46482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4" name="Google Shape;24;p19"/>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oto - Vertikalt">
  <p:cSld name="Foto - Vertikalt">
    <p:spTree>
      <p:nvGrpSpPr>
        <p:cNvPr id="1" name="Shape 25"/>
        <p:cNvGrpSpPr/>
        <p:nvPr/>
      </p:nvGrpSpPr>
      <p:grpSpPr>
        <a:xfrm>
          <a:off x="0" y="0"/>
          <a:ext cx="0" cy="0"/>
          <a:chOff x="0" y="0"/>
          <a:chExt cx="0" cy="0"/>
        </a:xfrm>
      </p:grpSpPr>
      <p:sp>
        <p:nvSpPr>
          <p:cNvPr id="26" name="Google Shape;26;p20"/>
          <p:cNvSpPr>
            <a:spLocks noGrp="1"/>
          </p:cNvSpPr>
          <p:nvPr>
            <p:ph type="pic" idx="2"/>
          </p:nvPr>
        </p:nvSpPr>
        <p:spPr>
          <a:xfrm>
            <a:off x="13165980" y="952500"/>
            <a:ext cx="9525002" cy="11468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7" name="Google Shape;27;p20"/>
          <p:cNvSpPr txBox="1">
            <a:spLocks noGrp="1"/>
          </p:cNvSpPr>
          <p:nvPr>
            <p:ph type="title"/>
          </p:nvPr>
        </p:nvSpPr>
        <p:spPr>
          <a:xfrm>
            <a:off x="1651000" y="952500"/>
            <a:ext cx="10223500" cy="55499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8400"/>
              <a:buFont typeface="Helvetica Neue"/>
              <a:buNone/>
              <a:defRPr sz="84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8" name="Google Shape;28;p20"/>
          <p:cNvSpPr txBox="1">
            <a:spLocks noGrp="1"/>
          </p:cNvSpPr>
          <p:nvPr>
            <p:ph type="body" idx="1"/>
          </p:nvPr>
        </p:nvSpPr>
        <p:spPr>
          <a:xfrm>
            <a:off x="1651000" y="6527800"/>
            <a:ext cx="10223500" cy="57277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5400"/>
              <a:buFont typeface="Helvetica Neue"/>
              <a:buNone/>
              <a:defRPr sz="5400"/>
            </a:lvl1pPr>
            <a:lvl2pPr marL="914400" lvl="1" indent="-228600" algn="ctr">
              <a:lnSpc>
                <a:spcPct val="100000"/>
              </a:lnSpc>
              <a:spcBef>
                <a:spcPts val="0"/>
              </a:spcBef>
              <a:spcAft>
                <a:spcPts val="0"/>
              </a:spcAft>
              <a:buClr>
                <a:srgbClr val="000000"/>
              </a:buClr>
              <a:buSzPts val="5400"/>
              <a:buFont typeface="Helvetica Neue"/>
              <a:buNone/>
              <a:defRPr sz="5400"/>
            </a:lvl2pPr>
            <a:lvl3pPr marL="1371600" lvl="2" indent="-228600" algn="ctr">
              <a:lnSpc>
                <a:spcPct val="100000"/>
              </a:lnSpc>
              <a:spcBef>
                <a:spcPts val="0"/>
              </a:spcBef>
              <a:spcAft>
                <a:spcPts val="0"/>
              </a:spcAft>
              <a:buClr>
                <a:srgbClr val="000000"/>
              </a:buClr>
              <a:buSzPts val="5400"/>
              <a:buFont typeface="Helvetica Neue"/>
              <a:buNone/>
              <a:defRPr sz="5400"/>
            </a:lvl3pPr>
            <a:lvl4pPr marL="1828800" lvl="3" indent="-228600" algn="ctr">
              <a:lnSpc>
                <a:spcPct val="100000"/>
              </a:lnSpc>
              <a:spcBef>
                <a:spcPts val="0"/>
              </a:spcBef>
              <a:spcAft>
                <a:spcPts val="0"/>
              </a:spcAft>
              <a:buClr>
                <a:srgbClr val="000000"/>
              </a:buClr>
              <a:buSzPts val="5400"/>
              <a:buFont typeface="Helvetica Neue"/>
              <a:buNone/>
              <a:defRPr sz="5400"/>
            </a:lvl4pPr>
            <a:lvl5pPr marL="2286000" lvl="4" indent="-228600" algn="ctr">
              <a:lnSpc>
                <a:spcPct val="100000"/>
              </a:lnSpc>
              <a:spcBef>
                <a:spcPts val="0"/>
              </a:spcBef>
              <a:spcAft>
                <a:spcPts val="0"/>
              </a:spcAft>
              <a:buClr>
                <a:srgbClr val="000000"/>
              </a:buClr>
              <a:buSzPts val="5400"/>
              <a:buFont typeface="Helvetica Neue"/>
              <a:buNone/>
              <a:defRPr sz="54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29" name="Google Shape;29;p20"/>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 Upptill">
  <p:cSld name="Titel - Upptill">
    <p:spTree>
      <p:nvGrpSpPr>
        <p:cNvPr id="1" name="Shape 30"/>
        <p:cNvGrpSpPr/>
        <p:nvPr/>
      </p:nvGrpSpPr>
      <p:grpSpPr>
        <a:xfrm>
          <a:off x="0" y="0"/>
          <a:ext cx="0" cy="0"/>
          <a:chOff x="0" y="0"/>
          <a:chExt cx="0" cy="0"/>
        </a:xfrm>
      </p:grpSpPr>
      <p:sp>
        <p:nvSpPr>
          <p:cNvPr id="31" name="Google Shape;31;p21"/>
          <p:cNvSpPr txBox="1">
            <a:spLocks noGrp="1"/>
          </p:cNvSpPr>
          <p:nvPr>
            <p:ph type="title"/>
          </p:nvPr>
        </p:nvSpPr>
        <p:spPr>
          <a:xfrm>
            <a:off x="1689100" y="355600"/>
            <a:ext cx="21005799" cy="2286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2" name="Google Shape;32;p21"/>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och punkter">
  <p:cSld name="Titel och punkter">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1689100" y="355600"/>
            <a:ext cx="21005799" cy="2286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5" name="Google Shape;35;p22"/>
          <p:cNvSpPr txBox="1">
            <a:spLocks noGrp="1"/>
          </p:cNvSpPr>
          <p:nvPr>
            <p:ph type="body" idx="1"/>
          </p:nvPr>
        </p:nvSpPr>
        <p:spPr>
          <a:xfrm>
            <a:off x="1689100" y="3149600"/>
            <a:ext cx="21005799" cy="9296400"/>
          </a:xfrm>
          <a:prstGeom prst="rect">
            <a:avLst/>
          </a:prstGeom>
          <a:noFill/>
          <a:ln>
            <a:noFill/>
          </a:ln>
        </p:spPr>
        <p:txBody>
          <a:bodyPr spcFirstLastPara="1" wrap="square" lIns="50800" tIns="50800" rIns="50800" bIns="50800" anchor="ctr" anchorCtr="0">
            <a:normAutofit/>
          </a:bodyPr>
          <a:lstStyle>
            <a:lvl1pPr marL="457200" lvl="0" indent="-371475" algn="l">
              <a:lnSpc>
                <a:spcPct val="100000"/>
              </a:lnSpc>
              <a:spcBef>
                <a:spcPts val="5900"/>
              </a:spcBef>
              <a:spcAft>
                <a:spcPts val="0"/>
              </a:spcAft>
              <a:buClr>
                <a:srgbClr val="000000"/>
              </a:buClr>
              <a:buSzPts val="2250"/>
              <a:buChar char="•"/>
              <a:defRPr/>
            </a:lvl1pPr>
            <a:lvl2pPr marL="914400" lvl="1" indent="-371475" algn="l">
              <a:lnSpc>
                <a:spcPct val="100000"/>
              </a:lnSpc>
              <a:spcBef>
                <a:spcPts val="5900"/>
              </a:spcBef>
              <a:spcAft>
                <a:spcPts val="0"/>
              </a:spcAft>
              <a:buClr>
                <a:srgbClr val="000000"/>
              </a:buClr>
              <a:buSzPts val="2250"/>
              <a:buChar char="•"/>
              <a:defRPr/>
            </a:lvl2pPr>
            <a:lvl3pPr marL="1371600" lvl="2" indent="-371475" algn="l">
              <a:lnSpc>
                <a:spcPct val="100000"/>
              </a:lnSpc>
              <a:spcBef>
                <a:spcPts val="5900"/>
              </a:spcBef>
              <a:spcAft>
                <a:spcPts val="0"/>
              </a:spcAft>
              <a:buClr>
                <a:srgbClr val="000000"/>
              </a:buClr>
              <a:buSzPts val="2250"/>
              <a:buChar char="•"/>
              <a:defRPr/>
            </a:lvl3pPr>
            <a:lvl4pPr marL="1828800" lvl="3" indent="-371475" algn="l">
              <a:lnSpc>
                <a:spcPct val="100000"/>
              </a:lnSpc>
              <a:spcBef>
                <a:spcPts val="5900"/>
              </a:spcBef>
              <a:spcAft>
                <a:spcPts val="0"/>
              </a:spcAft>
              <a:buClr>
                <a:srgbClr val="000000"/>
              </a:buClr>
              <a:buSzPts val="2250"/>
              <a:buChar char="•"/>
              <a:defRPr/>
            </a:lvl4pPr>
            <a:lvl5pPr marL="2286000" lvl="4" indent="-371475" algn="l">
              <a:lnSpc>
                <a:spcPct val="100000"/>
              </a:lnSpc>
              <a:spcBef>
                <a:spcPts val="5900"/>
              </a:spcBef>
              <a:spcAft>
                <a:spcPts val="0"/>
              </a:spcAft>
              <a:buClr>
                <a:srgbClr val="000000"/>
              </a:buClr>
              <a:buSzPts val="2250"/>
              <a:buChar char="•"/>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36" name="Google Shape;36;p22"/>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punkter och bild">
  <p:cSld name="Titel, punkter och bild">
    <p:spTree>
      <p:nvGrpSpPr>
        <p:cNvPr id="1" name="Shape 37"/>
        <p:cNvGrpSpPr/>
        <p:nvPr/>
      </p:nvGrpSpPr>
      <p:grpSpPr>
        <a:xfrm>
          <a:off x="0" y="0"/>
          <a:ext cx="0" cy="0"/>
          <a:chOff x="0" y="0"/>
          <a:chExt cx="0" cy="0"/>
        </a:xfrm>
      </p:grpSpPr>
      <p:sp>
        <p:nvSpPr>
          <p:cNvPr id="38" name="Google Shape;38;p23"/>
          <p:cNvSpPr>
            <a:spLocks noGrp="1"/>
          </p:cNvSpPr>
          <p:nvPr>
            <p:ph type="pic" idx="2"/>
          </p:nvPr>
        </p:nvSpPr>
        <p:spPr>
          <a:xfrm>
            <a:off x="13169900" y="3149600"/>
            <a:ext cx="9525000" cy="9296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39" name="Google Shape;39;p23"/>
          <p:cNvSpPr txBox="1">
            <a:spLocks noGrp="1"/>
          </p:cNvSpPr>
          <p:nvPr>
            <p:ph type="title"/>
          </p:nvPr>
        </p:nvSpPr>
        <p:spPr>
          <a:xfrm>
            <a:off x="1689100" y="355600"/>
            <a:ext cx="21005799" cy="2286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0" name="Google Shape;40;p23"/>
          <p:cNvSpPr txBox="1">
            <a:spLocks noGrp="1"/>
          </p:cNvSpPr>
          <p:nvPr>
            <p:ph type="body" idx="1"/>
          </p:nvPr>
        </p:nvSpPr>
        <p:spPr>
          <a:xfrm>
            <a:off x="1689100" y="3149600"/>
            <a:ext cx="10223500" cy="9296400"/>
          </a:xfrm>
          <a:prstGeom prst="rect">
            <a:avLst/>
          </a:prstGeom>
          <a:noFill/>
          <a:ln>
            <a:noFill/>
          </a:ln>
        </p:spPr>
        <p:txBody>
          <a:bodyPr spcFirstLastPara="1" wrap="square" lIns="50800" tIns="50800" rIns="50800" bIns="50800" anchor="ctr" anchorCtr="0">
            <a:normAutofit/>
          </a:bodyPr>
          <a:lstStyle>
            <a:lvl1pPr marL="457200" lvl="0" indent="-530225" algn="l">
              <a:lnSpc>
                <a:spcPct val="100000"/>
              </a:lnSpc>
              <a:spcBef>
                <a:spcPts val="4500"/>
              </a:spcBef>
              <a:spcAft>
                <a:spcPts val="0"/>
              </a:spcAft>
              <a:buClr>
                <a:srgbClr val="000000"/>
              </a:buClr>
              <a:buSzPts val="4750"/>
              <a:buFont typeface="Helvetica Neue"/>
              <a:buChar char="•"/>
              <a:defRPr sz="3800"/>
            </a:lvl1pPr>
            <a:lvl2pPr marL="914400" lvl="1" indent="-530225" algn="l">
              <a:lnSpc>
                <a:spcPct val="100000"/>
              </a:lnSpc>
              <a:spcBef>
                <a:spcPts val="4500"/>
              </a:spcBef>
              <a:spcAft>
                <a:spcPts val="0"/>
              </a:spcAft>
              <a:buClr>
                <a:srgbClr val="000000"/>
              </a:buClr>
              <a:buSzPts val="4750"/>
              <a:buFont typeface="Helvetica Neue"/>
              <a:buChar char="•"/>
              <a:defRPr sz="3800"/>
            </a:lvl2pPr>
            <a:lvl3pPr marL="1371600" lvl="2" indent="-530225" algn="l">
              <a:lnSpc>
                <a:spcPct val="100000"/>
              </a:lnSpc>
              <a:spcBef>
                <a:spcPts val="4500"/>
              </a:spcBef>
              <a:spcAft>
                <a:spcPts val="0"/>
              </a:spcAft>
              <a:buClr>
                <a:srgbClr val="000000"/>
              </a:buClr>
              <a:buSzPts val="4750"/>
              <a:buFont typeface="Helvetica Neue"/>
              <a:buChar char="•"/>
              <a:defRPr sz="3800"/>
            </a:lvl3pPr>
            <a:lvl4pPr marL="1828800" lvl="3" indent="-530225" algn="l">
              <a:lnSpc>
                <a:spcPct val="100000"/>
              </a:lnSpc>
              <a:spcBef>
                <a:spcPts val="4500"/>
              </a:spcBef>
              <a:spcAft>
                <a:spcPts val="0"/>
              </a:spcAft>
              <a:buClr>
                <a:srgbClr val="000000"/>
              </a:buClr>
              <a:buSzPts val="4750"/>
              <a:buFont typeface="Helvetica Neue"/>
              <a:buChar char="•"/>
              <a:defRPr sz="3800"/>
            </a:lvl4pPr>
            <a:lvl5pPr marL="2286000" lvl="4" indent="-530225" algn="l">
              <a:lnSpc>
                <a:spcPct val="100000"/>
              </a:lnSpc>
              <a:spcBef>
                <a:spcPts val="4500"/>
              </a:spcBef>
              <a:spcAft>
                <a:spcPts val="0"/>
              </a:spcAft>
              <a:buClr>
                <a:srgbClr val="000000"/>
              </a:buClr>
              <a:buSzPts val="4750"/>
              <a:buFont typeface="Helvetica Neue"/>
              <a:buChar char="•"/>
              <a:defRPr sz="38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41" name="Google Shape;41;p23"/>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unkter">
  <p:cSld name="Punkter">
    <p:spTree>
      <p:nvGrpSpPr>
        <p:cNvPr id="1" name="Shape 42"/>
        <p:cNvGrpSpPr/>
        <p:nvPr/>
      </p:nvGrpSpPr>
      <p:grpSpPr>
        <a:xfrm>
          <a:off x="0" y="0"/>
          <a:ext cx="0" cy="0"/>
          <a:chOff x="0" y="0"/>
          <a:chExt cx="0" cy="0"/>
        </a:xfrm>
      </p:grpSpPr>
      <p:sp>
        <p:nvSpPr>
          <p:cNvPr id="43" name="Google Shape;43;p24"/>
          <p:cNvSpPr txBox="1">
            <a:spLocks noGrp="1"/>
          </p:cNvSpPr>
          <p:nvPr>
            <p:ph type="body" idx="1"/>
          </p:nvPr>
        </p:nvSpPr>
        <p:spPr>
          <a:xfrm>
            <a:off x="1689100" y="1778000"/>
            <a:ext cx="21005799" cy="10160000"/>
          </a:xfrm>
          <a:prstGeom prst="rect">
            <a:avLst/>
          </a:prstGeom>
          <a:noFill/>
          <a:ln>
            <a:noFill/>
          </a:ln>
        </p:spPr>
        <p:txBody>
          <a:bodyPr spcFirstLastPara="1" wrap="square" lIns="50800" tIns="50800" rIns="50800" bIns="50800" anchor="ctr" anchorCtr="0">
            <a:normAutofit/>
          </a:bodyPr>
          <a:lstStyle>
            <a:lvl1pPr marL="457200" lvl="0" indent="-371475" algn="l">
              <a:lnSpc>
                <a:spcPct val="100000"/>
              </a:lnSpc>
              <a:spcBef>
                <a:spcPts val="5900"/>
              </a:spcBef>
              <a:spcAft>
                <a:spcPts val="0"/>
              </a:spcAft>
              <a:buClr>
                <a:srgbClr val="000000"/>
              </a:buClr>
              <a:buSzPts val="2250"/>
              <a:buChar char="•"/>
              <a:defRPr/>
            </a:lvl1pPr>
            <a:lvl2pPr marL="914400" lvl="1" indent="-371475" algn="l">
              <a:lnSpc>
                <a:spcPct val="100000"/>
              </a:lnSpc>
              <a:spcBef>
                <a:spcPts val="5900"/>
              </a:spcBef>
              <a:spcAft>
                <a:spcPts val="0"/>
              </a:spcAft>
              <a:buClr>
                <a:srgbClr val="000000"/>
              </a:buClr>
              <a:buSzPts val="2250"/>
              <a:buChar char="•"/>
              <a:defRPr/>
            </a:lvl2pPr>
            <a:lvl3pPr marL="1371600" lvl="2" indent="-371475" algn="l">
              <a:lnSpc>
                <a:spcPct val="100000"/>
              </a:lnSpc>
              <a:spcBef>
                <a:spcPts val="5900"/>
              </a:spcBef>
              <a:spcAft>
                <a:spcPts val="0"/>
              </a:spcAft>
              <a:buClr>
                <a:srgbClr val="000000"/>
              </a:buClr>
              <a:buSzPts val="2250"/>
              <a:buChar char="•"/>
              <a:defRPr/>
            </a:lvl3pPr>
            <a:lvl4pPr marL="1828800" lvl="3" indent="-371475" algn="l">
              <a:lnSpc>
                <a:spcPct val="100000"/>
              </a:lnSpc>
              <a:spcBef>
                <a:spcPts val="5900"/>
              </a:spcBef>
              <a:spcAft>
                <a:spcPts val="0"/>
              </a:spcAft>
              <a:buClr>
                <a:srgbClr val="000000"/>
              </a:buClr>
              <a:buSzPts val="2250"/>
              <a:buChar char="•"/>
              <a:defRPr/>
            </a:lvl4pPr>
            <a:lvl5pPr marL="2286000" lvl="4" indent="-371475" algn="l">
              <a:lnSpc>
                <a:spcPct val="100000"/>
              </a:lnSpc>
              <a:spcBef>
                <a:spcPts val="5900"/>
              </a:spcBef>
              <a:spcAft>
                <a:spcPts val="0"/>
              </a:spcAft>
              <a:buClr>
                <a:srgbClr val="000000"/>
              </a:buClr>
              <a:buSzPts val="2250"/>
              <a:buChar char="•"/>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44" name="Google Shape;44;p24"/>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1689100" y="355600"/>
            <a:ext cx="21005799" cy="2286000"/>
          </a:xfrm>
          <a:prstGeom prst="rect">
            <a:avLst/>
          </a:prstGeom>
          <a:noFill/>
          <a:ln>
            <a:noFill/>
          </a:ln>
        </p:spPr>
        <p:txBody>
          <a:bodyPr spcFirstLastPara="1" wrap="square" lIns="50800" tIns="50800" rIns="50800" bIns="50800" anchor="ctr" anchorCtr="0">
            <a:normAutofit/>
          </a:bodyPr>
          <a:lstStyle>
            <a:lvl1pPr marR="0" lvl="0"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15"/>
          <p:cNvSpPr txBox="1">
            <a:spLocks noGrp="1"/>
          </p:cNvSpPr>
          <p:nvPr>
            <p:ph type="body" idx="1"/>
          </p:nvPr>
        </p:nvSpPr>
        <p:spPr>
          <a:xfrm>
            <a:off x="1689100" y="3149600"/>
            <a:ext cx="21005799" cy="9296400"/>
          </a:xfrm>
          <a:prstGeom prst="rect">
            <a:avLst/>
          </a:prstGeom>
          <a:noFill/>
          <a:ln>
            <a:noFill/>
          </a:ln>
        </p:spPr>
        <p:txBody>
          <a:bodyPr spcFirstLastPara="1" wrap="square" lIns="50800" tIns="50800" rIns="50800" bIns="50800" anchor="ctr" anchorCtr="0">
            <a:normAutofit/>
          </a:bodyPr>
          <a:lstStyle>
            <a:lvl1pPr marL="457200" marR="0" lvl="0"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15"/>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qJwEks1dFaI" TargetMode="External"/><Relationship Id="rId3" Type="http://schemas.openxmlformats.org/officeDocument/2006/relationships/hyperlink" Target="http://www.lemondealenvers.lautre.net/livres/revenu_garanti.html" TargetMode="External"/><Relationship Id="rId7" Type="http://schemas.openxmlformats.org/officeDocument/2006/relationships/hyperlink" Target="https://www.youtube.com/watch?v=Zfs-yQqvlA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ec.europa.eu/social/main.jsp?langId=en&amp;catId=849&amp;furtherNews=yes&amp;newsId=9351" TargetMode="External"/><Relationship Id="rId5" Type="http://schemas.openxmlformats.org/officeDocument/2006/relationships/hyperlink" Target="https://www.europarl.europa.eu/RegData/etudes/etudes/join/2006/375321/IPOL-CULT_ET(2006)375321_EN.pdf" TargetMode="External"/><Relationship Id="rId4" Type="http://schemas.openxmlformats.org/officeDocument/2006/relationships/hyperlink" Target="https://commonstransition.org/wp-content/uploads/2017/12/Bauwens-Niaros-Urban-Commons-Transitions.pdf" TargetMode="External"/><Relationship Id="rId9" Type="http://schemas.openxmlformats.org/officeDocument/2006/relationships/hyperlink" Target="https://www.commonpractice.org.uk/"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 descr="Co-Creation Lab_Template rev. MF.001.jpeg"/>
          <p:cNvPicPr preferRelativeResize="0"/>
          <p:nvPr/>
        </p:nvPicPr>
        <p:blipFill rotWithShape="1">
          <a:blip r:embed="rId3">
            <a:alphaModFix/>
          </a:blip>
          <a:srcRect/>
          <a:stretch/>
        </p:blipFill>
        <p:spPr>
          <a:xfrm>
            <a:off x="0" y="0"/>
            <a:ext cx="24384000" cy="13716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2"/>
          <p:cNvSpPr txBox="1">
            <a:spLocks noGrp="1"/>
          </p:cNvSpPr>
          <p:nvPr>
            <p:ph type="ctrTitle" idx="4294967295"/>
          </p:nvPr>
        </p:nvSpPr>
        <p:spPr>
          <a:xfrm>
            <a:off x="5705055" y="1049468"/>
            <a:ext cx="17542841" cy="3486848"/>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6000"/>
              <a:buFont typeface="Source Serif Pro"/>
              <a:buNone/>
            </a:pPr>
            <a:r>
              <a:rPr lang="en-US" sz="4450" b="1" i="0" u="none" strike="noStrike" cap="none" dirty="0">
                <a:solidFill>
                  <a:srgbClr val="322B80"/>
                </a:solidFill>
                <a:highlight>
                  <a:srgbClr val="FFFFFF"/>
                </a:highlight>
                <a:latin typeface="Lato"/>
                <a:ea typeface="Lato"/>
                <a:cs typeface="Lato"/>
                <a:sym typeface="Lato"/>
              </a:rPr>
              <a:t>1.3 How can cultural and creative work be made more sustainable, in particular linked to/ after Covid-19, as well as from a green perspective: going beyond the logic of ‘big events’ and hypermobility?</a:t>
            </a:r>
            <a:endParaRPr sz="11200" b="0" i="0" u="none" strike="noStrike" cap="none" dirty="0">
              <a:solidFill>
                <a:srgbClr val="000000"/>
              </a:solidFill>
              <a:latin typeface="Helvetica Neue"/>
              <a:ea typeface="Helvetica Neue"/>
              <a:cs typeface="Helvetica Neue"/>
              <a:sym typeface="Helvetica Neue"/>
            </a:endParaRPr>
          </a:p>
        </p:txBody>
      </p:sp>
      <p:sp>
        <p:nvSpPr>
          <p:cNvPr id="110" name="Google Shape;110;p12"/>
          <p:cNvSpPr txBox="1">
            <a:spLocks noGrp="1"/>
          </p:cNvSpPr>
          <p:nvPr>
            <p:ph type="subTitle" idx="4294967295"/>
          </p:nvPr>
        </p:nvSpPr>
        <p:spPr>
          <a:xfrm>
            <a:off x="5583848" y="4370753"/>
            <a:ext cx="17018000" cy="7501467"/>
          </a:xfrm>
          <a:prstGeom prst="rect">
            <a:avLst/>
          </a:prstGeom>
          <a:noFill/>
          <a:ln>
            <a:noFill/>
          </a:ln>
        </p:spPr>
        <p:txBody>
          <a:bodyPr spcFirstLastPara="1" wrap="square" lIns="50800" tIns="50800" rIns="50800" bIns="50800" anchor="t" anchorCtr="0">
            <a:normAutofit fontScale="92500" lnSpcReduction="10000"/>
          </a:bodyPr>
          <a:lstStyle/>
          <a:p>
            <a:pPr marL="0" marR="0" lvl="0" indent="0" algn="l" rtl="0">
              <a:lnSpc>
                <a:spcPct val="80000"/>
              </a:lnSpc>
              <a:spcBef>
                <a:spcPts val="0"/>
              </a:spcBef>
              <a:spcAft>
                <a:spcPts val="0"/>
              </a:spcAft>
              <a:buClr>
                <a:schemeClr val="dk1"/>
              </a:buClr>
              <a:buSzPts val="1100"/>
              <a:buFont typeface="Helvetica Neue"/>
              <a:buNone/>
            </a:pPr>
            <a:r>
              <a:rPr lang="en-US" sz="3200" b="1" i="0" u="sng" strike="noStrike" cap="none" dirty="0">
                <a:solidFill>
                  <a:schemeClr val="dk1"/>
                </a:solidFill>
                <a:ea typeface="Arial"/>
                <a:sym typeface="Arial"/>
              </a:rPr>
              <a:t>Solutions proposed</a:t>
            </a:r>
            <a:endParaRPr dirty="0"/>
          </a:p>
          <a:p>
            <a:pPr marL="0" marR="0" lvl="0" indent="0" algn="l" rtl="0">
              <a:lnSpc>
                <a:spcPct val="80000"/>
              </a:lnSpc>
              <a:spcBef>
                <a:spcPts val="0"/>
              </a:spcBef>
              <a:spcAft>
                <a:spcPts val="0"/>
              </a:spcAft>
              <a:buClr>
                <a:schemeClr val="dk1"/>
              </a:buClr>
              <a:buSzPts val="1100"/>
              <a:buFont typeface="Helvetica Neue"/>
              <a:buNone/>
            </a:pPr>
            <a:endParaRPr sz="3200" b="1" i="0" u="sng" strike="noStrike" cap="none" dirty="0">
              <a:solidFill>
                <a:schemeClr val="dk1"/>
              </a:solidFill>
              <a:ea typeface="Arial"/>
              <a:sym typeface="Arial"/>
            </a:endParaRPr>
          </a:p>
          <a:p>
            <a:pPr marL="0" marR="0" lvl="0" indent="0" algn="l" rtl="0">
              <a:lnSpc>
                <a:spcPct val="80000"/>
              </a:lnSpc>
              <a:spcBef>
                <a:spcPts val="0"/>
              </a:spcBef>
              <a:spcAft>
                <a:spcPts val="0"/>
              </a:spcAft>
              <a:buClr>
                <a:schemeClr val="dk1"/>
              </a:buClr>
              <a:buSzPts val="1100"/>
              <a:buFont typeface="Helvetica Neue"/>
              <a:buNone/>
            </a:pPr>
            <a:endParaRPr sz="1200" b="0" i="1" u="sng" strike="noStrike" cap="none" dirty="0">
              <a:solidFill>
                <a:schemeClr val="dk1"/>
              </a:solidFill>
              <a:ea typeface="Arial"/>
              <a:sym typeface="Arial"/>
            </a:endParaRPr>
          </a:p>
          <a:p>
            <a:pPr marL="0" marR="0" lvl="0" indent="0" algn="l" rtl="0">
              <a:lnSpc>
                <a:spcPct val="80000"/>
              </a:lnSpc>
              <a:spcBef>
                <a:spcPts val="0"/>
              </a:spcBef>
              <a:spcAft>
                <a:spcPts val="0"/>
              </a:spcAft>
              <a:buClr>
                <a:schemeClr val="dk1"/>
              </a:buClr>
              <a:buSzPts val="1100"/>
              <a:buNone/>
            </a:pPr>
            <a:r>
              <a:rPr lang="en-US" sz="3500" b="0" i="0" u="none" strike="noStrike" cap="none" dirty="0">
                <a:solidFill>
                  <a:schemeClr val="dk1"/>
                </a:solidFill>
                <a:latin typeface="+mn-lt"/>
                <a:ea typeface="Arial"/>
                <a:sym typeface="Arial"/>
              </a:rPr>
              <a:t>- Enable local organizations to gain access to facilities on the long-run</a:t>
            </a:r>
          </a:p>
          <a:p>
            <a:pPr marR="0" lvl="0" indent="-457200" algn="l" rtl="0">
              <a:lnSpc>
                <a:spcPct val="80000"/>
              </a:lnSpc>
              <a:spcBef>
                <a:spcPts val="0"/>
              </a:spcBef>
              <a:spcAft>
                <a:spcPts val="0"/>
              </a:spcAft>
              <a:buClr>
                <a:schemeClr val="dk1"/>
              </a:buClr>
              <a:buSzPts val="1100"/>
              <a:buFont typeface="Wingdings" charset="2"/>
              <a:buChar char="ü"/>
            </a:pPr>
            <a:endParaRPr lang="en-US" sz="3500" b="0" i="0" u="none" strike="noStrike" cap="none" dirty="0">
              <a:solidFill>
                <a:schemeClr val="dk1"/>
              </a:solidFill>
              <a:latin typeface="+mn-lt"/>
              <a:ea typeface="Arial"/>
              <a:sym typeface="Arial"/>
            </a:endParaRPr>
          </a:p>
          <a:p>
            <a:pPr marL="0" marR="0" lvl="0" indent="0" algn="l" rtl="0">
              <a:lnSpc>
                <a:spcPct val="80000"/>
              </a:lnSpc>
              <a:spcBef>
                <a:spcPts val="0"/>
              </a:spcBef>
              <a:spcAft>
                <a:spcPts val="0"/>
              </a:spcAft>
              <a:buClr>
                <a:schemeClr val="dk1"/>
              </a:buClr>
              <a:buSzPts val="1100"/>
              <a:buNone/>
            </a:pPr>
            <a:r>
              <a:rPr lang="en-US" sz="3500" b="0" i="1" u="none" strike="noStrike" cap="none" dirty="0">
                <a:solidFill>
                  <a:schemeClr val="dk1"/>
                </a:solidFill>
                <a:latin typeface="+mn-lt"/>
                <a:ea typeface="Arial"/>
                <a:sym typeface="Arial"/>
              </a:rPr>
              <a:t>- </a:t>
            </a:r>
            <a:r>
              <a:rPr lang="en-US" sz="3500" b="1" i="1" u="none" strike="noStrike" cap="none" dirty="0">
                <a:solidFill>
                  <a:schemeClr val="dk1"/>
                </a:solidFill>
                <a:latin typeface="+mn-lt"/>
                <a:ea typeface="Arial"/>
                <a:sym typeface="Arial"/>
              </a:rPr>
              <a:t>“</a:t>
            </a:r>
            <a:r>
              <a:rPr lang="en-US" sz="3500" b="1" i="1" dirty="0">
                <a:solidFill>
                  <a:schemeClr val="dk1"/>
                </a:solidFill>
                <a:latin typeface="+mn-lt"/>
                <a:ea typeface="Arial"/>
                <a:sym typeface="Arial"/>
              </a:rPr>
              <a:t>W</a:t>
            </a:r>
            <a:r>
              <a:rPr lang="en-US" sz="3500" b="1" i="1" u="none" strike="noStrike" cap="none" dirty="0">
                <a:solidFill>
                  <a:schemeClr val="dk1"/>
                </a:solidFill>
                <a:latin typeface="+mn-lt"/>
                <a:ea typeface="Arial"/>
                <a:sym typeface="Arial"/>
              </a:rPr>
              <a:t>e want the bakery, not the piece of cake!</a:t>
            </a:r>
            <a:r>
              <a:rPr lang="en-US" sz="3500" b="1" dirty="0">
                <a:solidFill>
                  <a:schemeClr val="dk1"/>
                </a:solidFill>
                <a:latin typeface="+mn-lt"/>
                <a:ea typeface="Arial"/>
                <a:sym typeface="Arial"/>
              </a:rPr>
              <a:t>” </a:t>
            </a:r>
            <a:r>
              <a:rPr lang="en-US" sz="3500" dirty="0">
                <a:solidFill>
                  <a:schemeClr val="dk1"/>
                </a:solidFill>
                <a:latin typeface="+mn-lt"/>
                <a:ea typeface="Arial"/>
                <a:sym typeface="Arial"/>
              </a:rPr>
              <a:t>We need to </a:t>
            </a:r>
            <a:r>
              <a:rPr lang="en-US" sz="3500" b="0" i="0" u="none" strike="noStrike" cap="none" dirty="0">
                <a:solidFill>
                  <a:schemeClr val="dk1"/>
                </a:solidFill>
                <a:latin typeface="+mn-lt"/>
                <a:ea typeface="Arial"/>
                <a:sym typeface="Arial"/>
              </a:rPr>
              <a:t> ensure access to resources put in commons rather than distributing pocket money (such as with the Universal Basic Income project which is and individualist answer to a collective issue)</a:t>
            </a:r>
          </a:p>
          <a:p>
            <a:pPr marR="0" lvl="0" indent="-457200" algn="l" rtl="0">
              <a:lnSpc>
                <a:spcPct val="80000"/>
              </a:lnSpc>
              <a:spcBef>
                <a:spcPts val="0"/>
              </a:spcBef>
              <a:spcAft>
                <a:spcPts val="0"/>
              </a:spcAft>
              <a:buClr>
                <a:schemeClr val="dk1"/>
              </a:buClr>
              <a:buSzPts val="1100"/>
              <a:buFont typeface="Wingdings" charset="2"/>
              <a:buChar char="ü"/>
            </a:pPr>
            <a:endParaRPr lang="en-US" sz="3500" b="0" i="0" u="sng" strike="noStrike" cap="none" dirty="0">
              <a:solidFill>
                <a:schemeClr val="dk1"/>
              </a:solidFill>
              <a:latin typeface="+mn-lt"/>
              <a:ea typeface="Arial"/>
              <a:sym typeface="Arial"/>
            </a:endParaRPr>
          </a:p>
          <a:p>
            <a:pPr marR="0" lvl="0" indent="-457200" algn="l" rtl="0">
              <a:lnSpc>
                <a:spcPct val="80000"/>
              </a:lnSpc>
              <a:spcBef>
                <a:spcPts val="0"/>
              </a:spcBef>
              <a:spcAft>
                <a:spcPts val="0"/>
              </a:spcAft>
              <a:buClr>
                <a:schemeClr val="dk1"/>
              </a:buClr>
              <a:buSzPts val="1100"/>
              <a:buFont typeface="Wingdings" charset="2"/>
              <a:buChar char="ü"/>
            </a:pPr>
            <a:endParaRPr sz="3500" b="0" i="0" u="sng" strike="noStrike" cap="none" dirty="0">
              <a:solidFill>
                <a:schemeClr val="dk1"/>
              </a:solidFill>
              <a:latin typeface="+mn-lt"/>
              <a:ea typeface="Arial"/>
              <a:sym typeface="Arial"/>
            </a:endParaRPr>
          </a:p>
          <a:p>
            <a:pPr marL="0" marR="0" lvl="0" indent="0" algn="l" rtl="0">
              <a:lnSpc>
                <a:spcPct val="80000"/>
              </a:lnSpc>
              <a:spcBef>
                <a:spcPts val="0"/>
              </a:spcBef>
              <a:spcAft>
                <a:spcPts val="0"/>
              </a:spcAft>
              <a:buClr>
                <a:schemeClr val="dk1"/>
              </a:buClr>
              <a:buSzPts val="1100"/>
              <a:buNone/>
            </a:pPr>
            <a:r>
              <a:rPr lang="en-US" sz="3500" dirty="0">
                <a:solidFill>
                  <a:schemeClr val="dk1"/>
                </a:solidFill>
                <a:latin typeface="+mn-lt"/>
                <a:ea typeface="Arial"/>
                <a:sym typeface="Arial"/>
              </a:rPr>
              <a:t>- M</a:t>
            </a:r>
            <a:r>
              <a:rPr lang="en-US" sz="3500" b="0" i="0" u="none" strike="noStrike" cap="none" dirty="0">
                <a:solidFill>
                  <a:schemeClr val="dk1"/>
                </a:solidFill>
                <a:latin typeface="+mn-lt"/>
                <a:ea typeface="Arial"/>
                <a:sym typeface="Arial"/>
              </a:rPr>
              <a:t>ake cultural centers/creative spaces </a:t>
            </a:r>
            <a:r>
              <a:rPr lang="en-US" sz="3500" b="1" i="0" u="none" strike="noStrike" cap="none" dirty="0">
                <a:solidFill>
                  <a:schemeClr val="dk1"/>
                </a:solidFill>
                <a:latin typeface="+mn-lt"/>
                <a:ea typeface="Arial"/>
                <a:sym typeface="Arial"/>
              </a:rPr>
              <a:t>financially sustainable</a:t>
            </a:r>
          </a:p>
          <a:p>
            <a:pPr marR="0" lvl="0" indent="-457200" algn="l" rtl="0">
              <a:lnSpc>
                <a:spcPct val="80000"/>
              </a:lnSpc>
              <a:spcBef>
                <a:spcPts val="0"/>
              </a:spcBef>
              <a:spcAft>
                <a:spcPts val="0"/>
              </a:spcAft>
              <a:buClr>
                <a:schemeClr val="dk1"/>
              </a:buClr>
              <a:buSzPts val="1100"/>
              <a:buFont typeface="Wingdings" charset="2"/>
              <a:buChar char="ü"/>
            </a:pPr>
            <a:endParaRPr lang="en-US" sz="3500" dirty="0">
              <a:latin typeface="+mn-lt"/>
            </a:endParaRPr>
          </a:p>
          <a:p>
            <a:pPr marL="0" marR="0" lvl="0" indent="0" algn="l" rtl="0">
              <a:lnSpc>
                <a:spcPct val="80000"/>
              </a:lnSpc>
              <a:spcBef>
                <a:spcPts val="0"/>
              </a:spcBef>
              <a:spcAft>
                <a:spcPts val="0"/>
              </a:spcAft>
              <a:buClr>
                <a:schemeClr val="dk1"/>
              </a:buClr>
              <a:buSzPts val="1100"/>
              <a:buNone/>
            </a:pPr>
            <a:r>
              <a:rPr lang="en-US" sz="3500" b="0" i="0" u="none" strike="noStrike" cap="none" dirty="0">
                <a:solidFill>
                  <a:schemeClr val="dk1"/>
                </a:solidFill>
                <a:latin typeface="+mn-lt"/>
                <a:ea typeface="Arial"/>
                <a:sym typeface="Arial"/>
              </a:rPr>
              <a:t>- </a:t>
            </a:r>
            <a:r>
              <a:rPr lang="en-US" sz="3500" b="1" i="0" u="none" strike="noStrike" cap="none" dirty="0">
                <a:solidFill>
                  <a:schemeClr val="dk1"/>
                </a:solidFill>
                <a:latin typeface="+mn-lt"/>
                <a:ea typeface="Arial"/>
                <a:sym typeface="Arial"/>
              </a:rPr>
              <a:t>Associate other sectors to </a:t>
            </a:r>
            <a:r>
              <a:rPr lang="en-US" sz="3500" b="1" dirty="0">
                <a:solidFill>
                  <a:schemeClr val="dk1"/>
                </a:solidFill>
                <a:latin typeface="+mn-lt"/>
                <a:ea typeface="Arial"/>
                <a:sym typeface="Arial"/>
              </a:rPr>
              <a:t>arts and commons</a:t>
            </a:r>
            <a:r>
              <a:rPr lang="en-US" sz="3500" b="1" i="0" u="none" strike="noStrike" cap="none" dirty="0">
                <a:solidFill>
                  <a:schemeClr val="dk1"/>
                </a:solidFill>
                <a:latin typeface="+mn-lt"/>
                <a:ea typeface="Arial"/>
                <a:sym typeface="Arial"/>
              </a:rPr>
              <a:t> missions and projects</a:t>
            </a:r>
            <a:r>
              <a:rPr lang="en-US" sz="3500" b="0" i="0" u="none" strike="noStrike" cap="none" dirty="0">
                <a:solidFill>
                  <a:schemeClr val="dk1"/>
                </a:solidFill>
                <a:latin typeface="+mn-lt"/>
                <a:ea typeface="Arial"/>
                <a:sym typeface="Arial"/>
              </a:rPr>
              <a:t>: social, business, health, etc.</a:t>
            </a:r>
          </a:p>
          <a:p>
            <a:pPr marR="0" lvl="0" indent="-457200" algn="l" rtl="0">
              <a:lnSpc>
                <a:spcPct val="80000"/>
              </a:lnSpc>
              <a:spcBef>
                <a:spcPts val="0"/>
              </a:spcBef>
              <a:spcAft>
                <a:spcPts val="0"/>
              </a:spcAft>
              <a:buClr>
                <a:schemeClr val="dk1"/>
              </a:buClr>
              <a:buSzPts val="1100"/>
              <a:buFont typeface="Wingdings" charset="2"/>
              <a:buChar char="ü"/>
            </a:pPr>
            <a:endParaRPr lang="en-US" sz="3500" b="0" i="0" u="none" strike="noStrike" cap="none" dirty="0">
              <a:solidFill>
                <a:schemeClr val="dk1"/>
              </a:solidFill>
              <a:latin typeface="+mn-lt"/>
              <a:ea typeface="Arial"/>
              <a:sym typeface="Arial"/>
            </a:endParaRPr>
          </a:p>
          <a:p>
            <a:pPr marL="0" marR="0" lvl="0" indent="0" algn="l" rtl="0">
              <a:lnSpc>
                <a:spcPct val="80000"/>
              </a:lnSpc>
              <a:spcBef>
                <a:spcPts val="0"/>
              </a:spcBef>
              <a:spcAft>
                <a:spcPts val="0"/>
              </a:spcAft>
              <a:buClr>
                <a:schemeClr val="dk1"/>
              </a:buClr>
              <a:buSzPts val="1100"/>
              <a:buNone/>
            </a:pPr>
            <a:r>
              <a:rPr lang="en-US" sz="3500" b="0" i="0" u="none" strike="noStrike" cap="none" dirty="0">
                <a:solidFill>
                  <a:schemeClr val="dk1"/>
                </a:solidFill>
                <a:latin typeface="+mn-lt"/>
                <a:ea typeface="Arial"/>
                <a:sym typeface="Arial"/>
              </a:rPr>
              <a:t>- Strengthen </a:t>
            </a:r>
            <a:r>
              <a:rPr lang="en-US" sz="3500" b="1" i="0" u="none" strike="noStrike" cap="none" dirty="0">
                <a:solidFill>
                  <a:schemeClr val="dk1"/>
                </a:solidFill>
                <a:latin typeface="+mn-lt"/>
                <a:ea typeface="Arial"/>
                <a:sym typeface="Arial"/>
              </a:rPr>
              <a:t>collaboration with policy makers at local level </a:t>
            </a:r>
          </a:p>
          <a:p>
            <a:pPr marR="0" lvl="0" indent="-457200" algn="l" rtl="0">
              <a:lnSpc>
                <a:spcPct val="80000"/>
              </a:lnSpc>
              <a:spcBef>
                <a:spcPts val="0"/>
              </a:spcBef>
              <a:spcAft>
                <a:spcPts val="0"/>
              </a:spcAft>
              <a:buClr>
                <a:schemeClr val="dk1"/>
              </a:buClr>
              <a:buSzPts val="1100"/>
              <a:buFont typeface="Wingdings" charset="2"/>
              <a:buChar char="ü"/>
            </a:pPr>
            <a:endParaRPr lang="en-US" sz="3500" dirty="0">
              <a:latin typeface="+mn-lt"/>
            </a:endParaRPr>
          </a:p>
          <a:p>
            <a:pPr marL="0" marR="0" lvl="0" indent="0" algn="l" rtl="0">
              <a:lnSpc>
                <a:spcPct val="80000"/>
              </a:lnSpc>
              <a:spcBef>
                <a:spcPts val="0"/>
              </a:spcBef>
              <a:spcAft>
                <a:spcPts val="0"/>
              </a:spcAft>
              <a:buClr>
                <a:schemeClr val="dk1"/>
              </a:buClr>
              <a:buSzPts val="1100"/>
              <a:buNone/>
            </a:pPr>
            <a:r>
              <a:rPr lang="en-US" sz="3500" b="0" i="0" u="none" strike="noStrike" cap="none" dirty="0">
                <a:solidFill>
                  <a:schemeClr val="dk1"/>
                </a:solidFill>
                <a:latin typeface="+mn-lt"/>
                <a:ea typeface="Arial"/>
                <a:sym typeface="Arial"/>
              </a:rPr>
              <a:t>- Support </a:t>
            </a:r>
            <a:r>
              <a:rPr lang="en-US" sz="3500" b="0" i="0" u="none" strike="noStrike" cap="none" dirty="0" err="1">
                <a:solidFill>
                  <a:schemeClr val="dk1"/>
                </a:solidFill>
                <a:latin typeface="+mn-lt"/>
                <a:ea typeface="Arial"/>
                <a:sym typeface="Arial"/>
              </a:rPr>
              <a:t>programmes</a:t>
            </a:r>
            <a:r>
              <a:rPr lang="en-US" sz="3500" b="0" i="0" u="none" strike="noStrike" cap="none" dirty="0">
                <a:solidFill>
                  <a:schemeClr val="dk1"/>
                </a:solidFill>
                <a:latin typeface="+mn-lt"/>
                <a:ea typeface="Arial"/>
                <a:sym typeface="Arial"/>
              </a:rPr>
              <a:t> encouraging the </a:t>
            </a:r>
            <a:r>
              <a:rPr lang="en-US" sz="3500" b="0" i="1" u="none" strike="noStrike" cap="none" dirty="0">
                <a:solidFill>
                  <a:schemeClr val="dk1"/>
                </a:solidFill>
                <a:latin typeface="+mn-lt"/>
                <a:ea typeface="Arial"/>
                <a:sym typeface="Arial"/>
              </a:rPr>
              <a:t>use of empty spaces in collaboration with the municipality</a:t>
            </a:r>
            <a:r>
              <a:rPr lang="en-US" sz="3500" b="0" i="0" u="none" strike="noStrike" cap="none" dirty="0">
                <a:solidFill>
                  <a:schemeClr val="dk1"/>
                </a:solidFill>
                <a:latin typeface="+mn-lt"/>
                <a:ea typeface="Arial"/>
                <a:sym typeface="Arial"/>
              </a:rPr>
              <a:t>- paying attention to gentrification processes</a:t>
            </a:r>
          </a:p>
          <a:p>
            <a:pPr marL="0" marR="0" lvl="0" indent="0" algn="l" rtl="0">
              <a:lnSpc>
                <a:spcPct val="80000"/>
              </a:lnSpc>
              <a:spcBef>
                <a:spcPts val="0"/>
              </a:spcBef>
              <a:spcAft>
                <a:spcPts val="0"/>
              </a:spcAft>
              <a:buClr>
                <a:schemeClr val="dk1"/>
              </a:buClr>
              <a:buSzPts val="1100"/>
              <a:buFont typeface="Helvetica Neue"/>
              <a:buNone/>
            </a:pPr>
            <a:endParaRPr sz="3600" b="0" i="0" u="sng" strike="noStrike" cap="none" dirty="0">
              <a:solidFill>
                <a:schemeClr val="dk1"/>
              </a:solidFill>
              <a:latin typeface="Avenir Book"/>
              <a:ea typeface="Arial"/>
              <a:cs typeface="Avenir Book"/>
              <a:sym typeface="Arial"/>
            </a:endParaRPr>
          </a:p>
          <a:p>
            <a:pPr marL="0" marR="0" lvl="0" indent="0" algn="l" rtl="0">
              <a:lnSpc>
                <a:spcPct val="80000"/>
              </a:lnSpc>
              <a:spcBef>
                <a:spcPts val="0"/>
              </a:spcBef>
              <a:spcAft>
                <a:spcPts val="0"/>
              </a:spcAft>
              <a:buClr>
                <a:schemeClr val="dk1"/>
              </a:buClr>
              <a:buSzPts val="1100"/>
              <a:buFont typeface="Helvetica Neue"/>
              <a:buNone/>
            </a:pPr>
            <a:endParaRPr sz="3600" b="0" i="0" u="none" strike="noStrike" cap="none" dirty="0">
              <a:solidFill>
                <a:schemeClr val="dk1"/>
              </a:solidFill>
              <a:latin typeface="Avenir Book"/>
              <a:ea typeface="Arial"/>
              <a:cs typeface="Avenir Book"/>
              <a:sym typeface="Arial"/>
            </a:endParaRPr>
          </a:p>
          <a:p>
            <a:pPr marL="0" marR="0" lvl="0" indent="0" algn="l" rtl="0">
              <a:lnSpc>
                <a:spcPct val="80000"/>
              </a:lnSpc>
              <a:spcBef>
                <a:spcPts val="0"/>
              </a:spcBef>
              <a:spcAft>
                <a:spcPts val="0"/>
              </a:spcAft>
              <a:buClr>
                <a:schemeClr val="dk1"/>
              </a:buClr>
              <a:buSzPts val="1100"/>
              <a:buFont typeface="Helvetica Neue"/>
              <a:buNone/>
            </a:pPr>
            <a:r>
              <a:rPr lang="en-US" sz="2800" b="0" i="0" u="none" strike="noStrike" cap="none" dirty="0">
                <a:solidFill>
                  <a:schemeClr val="dk1"/>
                </a:solidFill>
                <a:latin typeface="Arial"/>
                <a:ea typeface="Arial"/>
                <a:cs typeface="Arial"/>
                <a:sym typeface="Arial"/>
              </a:rPr>
              <a:t>	</a:t>
            </a:r>
            <a:endParaRPr sz="28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302303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2"/>
          <p:cNvSpPr txBox="1">
            <a:spLocks noGrp="1"/>
          </p:cNvSpPr>
          <p:nvPr>
            <p:ph type="ctrTitle" idx="4294967295"/>
          </p:nvPr>
        </p:nvSpPr>
        <p:spPr>
          <a:xfrm>
            <a:off x="5705055" y="1049468"/>
            <a:ext cx="17542841" cy="3486848"/>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6000"/>
              <a:buFont typeface="Source Serif Pro"/>
              <a:buNone/>
            </a:pPr>
            <a:r>
              <a:rPr lang="en-US" sz="4450" b="1" i="0" u="none" strike="noStrike" cap="none" dirty="0">
                <a:solidFill>
                  <a:srgbClr val="322B80"/>
                </a:solidFill>
                <a:highlight>
                  <a:srgbClr val="FFFFFF"/>
                </a:highlight>
                <a:latin typeface="Lato"/>
                <a:ea typeface="Lato"/>
                <a:cs typeface="Lato"/>
                <a:sym typeface="Lato"/>
              </a:rPr>
              <a:t>1.3 How can cultural and creative work be made more sustainable, in particular linked to/ after Covid-19, as well as from a green perspective: going beyond the logic of ‘big events’ and hypermobility?</a:t>
            </a:r>
            <a:endParaRPr sz="11200" b="0" i="0" u="none" strike="noStrike" cap="none" dirty="0">
              <a:solidFill>
                <a:srgbClr val="000000"/>
              </a:solidFill>
              <a:latin typeface="Helvetica Neue"/>
              <a:ea typeface="Helvetica Neue"/>
              <a:cs typeface="Helvetica Neue"/>
              <a:sym typeface="Helvetica Neue"/>
            </a:endParaRPr>
          </a:p>
        </p:txBody>
      </p:sp>
      <p:sp>
        <p:nvSpPr>
          <p:cNvPr id="110" name="Google Shape;110;p12"/>
          <p:cNvSpPr txBox="1">
            <a:spLocks noGrp="1"/>
          </p:cNvSpPr>
          <p:nvPr>
            <p:ph type="subTitle" idx="4294967295"/>
          </p:nvPr>
        </p:nvSpPr>
        <p:spPr>
          <a:xfrm>
            <a:off x="5583848" y="4370753"/>
            <a:ext cx="17018000" cy="7501467"/>
          </a:xfrm>
          <a:prstGeom prst="rect">
            <a:avLst/>
          </a:prstGeom>
          <a:noFill/>
          <a:ln>
            <a:noFill/>
          </a:ln>
        </p:spPr>
        <p:txBody>
          <a:bodyPr spcFirstLastPara="1" wrap="square" lIns="50800" tIns="50800" rIns="50800" bIns="50800" anchor="t" anchorCtr="0">
            <a:normAutofit/>
          </a:bodyPr>
          <a:lstStyle/>
          <a:p>
            <a:pPr marL="0" marR="0" lvl="0" indent="0" algn="l" rtl="0">
              <a:lnSpc>
                <a:spcPct val="80000"/>
              </a:lnSpc>
              <a:spcBef>
                <a:spcPts val="0"/>
              </a:spcBef>
              <a:spcAft>
                <a:spcPts val="0"/>
              </a:spcAft>
              <a:buClr>
                <a:schemeClr val="dk1"/>
              </a:buClr>
              <a:buSzPts val="1100"/>
              <a:buFont typeface="Helvetica Neue"/>
              <a:buNone/>
            </a:pPr>
            <a:r>
              <a:rPr lang="en-US" sz="3200" b="1" i="0" u="sng" strike="noStrike" cap="none" dirty="0">
                <a:solidFill>
                  <a:schemeClr val="dk1"/>
                </a:solidFill>
                <a:latin typeface="+mn-lt"/>
                <a:ea typeface="Arial"/>
                <a:sym typeface="Arial"/>
              </a:rPr>
              <a:t>Solutions proposed</a:t>
            </a:r>
            <a:endParaRPr dirty="0">
              <a:latin typeface="+mn-lt"/>
            </a:endParaRPr>
          </a:p>
          <a:p>
            <a:pPr marL="0" marR="0" lvl="0" indent="0" algn="l" rtl="0">
              <a:lnSpc>
                <a:spcPct val="80000"/>
              </a:lnSpc>
              <a:spcBef>
                <a:spcPts val="0"/>
              </a:spcBef>
              <a:spcAft>
                <a:spcPts val="0"/>
              </a:spcAft>
              <a:buClr>
                <a:schemeClr val="dk1"/>
              </a:buClr>
              <a:buSzPts val="1100"/>
              <a:buFont typeface="Helvetica Neue"/>
              <a:buNone/>
            </a:pPr>
            <a:endParaRPr sz="3200" b="1" i="0" u="sng" strike="noStrike" cap="none" dirty="0">
              <a:solidFill>
                <a:schemeClr val="dk1"/>
              </a:solidFill>
              <a:latin typeface="+mn-lt"/>
              <a:ea typeface="Arial"/>
              <a:sym typeface="Arial"/>
            </a:endParaRPr>
          </a:p>
          <a:p>
            <a:pPr marL="0" marR="0" lvl="0" indent="0" algn="l" rtl="0">
              <a:lnSpc>
                <a:spcPct val="80000"/>
              </a:lnSpc>
              <a:spcBef>
                <a:spcPts val="0"/>
              </a:spcBef>
              <a:spcAft>
                <a:spcPts val="0"/>
              </a:spcAft>
              <a:buClr>
                <a:schemeClr val="dk1"/>
              </a:buClr>
              <a:buSzPts val="1100"/>
              <a:buFont typeface="Helvetica Neue"/>
              <a:buNone/>
            </a:pPr>
            <a:endParaRPr sz="1200" b="0" i="1" u="sng" strike="noStrike" cap="none" dirty="0">
              <a:solidFill>
                <a:schemeClr val="dk1"/>
              </a:solidFill>
              <a:latin typeface="+mn-lt"/>
              <a:ea typeface="Arial"/>
              <a:sym typeface="Arial"/>
            </a:endParaRPr>
          </a:p>
          <a:p>
            <a:pPr marL="0" marR="0" lvl="0" indent="0" algn="l" rtl="0">
              <a:lnSpc>
                <a:spcPct val="80000"/>
              </a:lnSpc>
              <a:spcBef>
                <a:spcPts val="0"/>
              </a:spcBef>
              <a:spcAft>
                <a:spcPts val="0"/>
              </a:spcAft>
              <a:buClr>
                <a:schemeClr val="dk1"/>
              </a:buClr>
              <a:buSzPts val="1100"/>
              <a:buNone/>
            </a:pPr>
            <a:endParaRPr lang="en-US" sz="3500" dirty="0">
              <a:latin typeface="+mn-lt"/>
            </a:endParaRPr>
          </a:p>
          <a:p>
            <a:pPr marL="0" marR="0" lvl="0" indent="0" algn="l" rtl="0">
              <a:lnSpc>
                <a:spcPct val="80000"/>
              </a:lnSpc>
              <a:spcBef>
                <a:spcPts val="0"/>
              </a:spcBef>
              <a:spcAft>
                <a:spcPts val="0"/>
              </a:spcAft>
              <a:buClr>
                <a:schemeClr val="dk1"/>
              </a:buClr>
              <a:buSzPts val="1100"/>
              <a:buNone/>
            </a:pPr>
            <a:r>
              <a:rPr lang="en-US" sz="3200" dirty="0">
                <a:solidFill>
                  <a:schemeClr val="dk1"/>
                </a:solidFill>
                <a:latin typeface="+mn-lt"/>
                <a:ea typeface="Arial"/>
                <a:sym typeface="Arial"/>
              </a:rPr>
              <a:t>- </a:t>
            </a:r>
            <a:r>
              <a:rPr lang="en-US" sz="3200" b="1" dirty="0">
                <a:solidFill>
                  <a:schemeClr val="dk1"/>
                </a:solidFill>
                <a:latin typeface="+mn-lt"/>
                <a:ea typeface="Arial"/>
                <a:sym typeface="Arial"/>
              </a:rPr>
              <a:t>C</a:t>
            </a:r>
            <a:r>
              <a:rPr lang="en-US" sz="3200" b="1" i="0" u="none" strike="noStrike" cap="none" dirty="0">
                <a:solidFill>
                  <a:schemeClr val="dk1"/>
                </a:solidFill>
                <a:latin typeface="+mn-lt"/>
                <a:ea typeface="Arial"/>
                <a:sym typeface="Arial"/>
              </a:rPr>
              <a:t>ultural spaces should not function as services providers for cultural policies</a:t>
            </a:r>
            <a:r>
              <a:rPr lang="en-US" sz="3200" dirty="0">
                <a:solidFill>
                  <a:schemeClr val="dk1"/>
                </a:solidFill>
                <a:latin typeface="+mn-lt"/>
                <a:ea typeface="Arial"/>
                <a:sym typeface="Arial"/>
              </a:rPr>
              <a:t>. They s</a:t>
            </a:r>
            <a:r>
              <a:rPr lang="en-US" sz="3200" b="0" i="0" u="none" strike="noStrike" cap="none" dirty="0">
                <a:solidFill>
                  <a:schemeClr val="dk1"/>
                </a:solidFill>
                <a:latin typeface="+mn-lt"/>
                <a:ea typeface="Arial"/>
                <a:sym typeface="Arial"/>
              </a:rPr>
              <a:t>hould be given the space to experiment and work with communities.</a:t>
            </a:r>
          </a:p>
          <a:p>
            <a:pPr marR="0" lvl="0" indent="-457200" algn="l" rtl="0">
              <a:lnSpc>
                <a:spcPct val="80000"/>
              </a:lnSpc>
              <a:spcBef>
                <a:spcPts val="0"/>
              </a:spcBef>
              <a:spcAft>
                <a:spcPts val="0"/>
              </a:spcAft>
              <a:buClr>
                <a:schemeClr val="dk1"/>
              </a:buClr>
              <a:buSzPts val="1100"/>
              <a:buFont typeface="Wingdings" charset="2"/>
              <a:buChar char="ü"/>
            </a:pPr>
            <a:endParaRPr lang="en-US" sz="3200" dirty="0">
              <a:latin typeface="+mn-lt"/>
            </a:endParaRPr>
          </a:p>
          <a:p>
            <a:pPr marL="0" marR="0" lvl="0" indent="0" algn="l" rtl="0">
              <a:lnSpc>
                <a:spcPct val="80000"/>
              </a:lnSpc>
              <a:spcBef>
                <a:spcPts val="0"/>
              </a:spcBef>
              <a:spcAft>
                <a:spcPts val="0"/>
              </a:spcAft>
              <a:buClr>
                <a:schemeClr val="dk1"/>
              </a:buClr>
              <a:buSzPts val="1100"/>
              <a:buNone/>
            </a:pPr>
            <a:r>
              <a:rPr lang="en-US" sz="3200" b="0" i="0" u="none" strike="noStrike" cap="none" dirty="0">
                <a:solidFill>
                  <a:schemeClr val="dk1"/>
                </a:solidFill>
                <a:latin typeface="+mn-lt"/>
                <a:ea typeface="Arial"/>
                <a:sym typeface="Arial"/>
              </a:rPr>
              <a:t>- </a:t>
            </a:r>
            <a:r>
              <a:rPr lang="en-US" sz="3200" dirty="0">
                <a:solidFill>
                  <a:schemeClr val="dk1"/>
                </a:solidFill>
                <a:latin typeface="+mn-lt"/>
                <a:ea typeface="Arial"/>
                <a:sym typeface="Arial"/>
              </a:rPr>
              <a:t>S</a:t>
            </a:r>
            <a:r>
              <a:rPr lang="en-US" sz="3200" b="1" i="0" u="none" strike="noStrike" cap="none" dirty="0">
                <a:solidFill>
                  <a:schemeClr val="dk1"/>
                </a:solidFill>
                <a:latin typeface="+mn-lt"/>
                <a:ea typeface="Arial"/>
                <a:sym typeface="Arial"/>
              </a:rPr>
              <a:t>olidarity among cultural spaces</a:t>
            </a:r>
            <a:r>
              <a:rPr lang="en-US" sz="3200" b="0" i="0" u="none" strike="noStrike" cap="none" dirty="0">
                <a:solidFill>
                  <a:schemeClr val="dk1"/>
                </a:solidFill>
                <a:latin typeface="+mn-lt"/>
                <a:ea typeface="Arial"/>
                <a:sym typeface="Arial"/>
              </a:rPr>
              <a:t>. They should find ways to interact/ cooperate/ share resources- locally and internationally.</a:t>
            </a:r>
          </a:p>
          <a:p>
            <a:pPr marR="0" lvl="0" indent="-457200" algn="l" rtl="0">
              <a:lnSpc>
                <a:spcPct val="80000"/>
              </a:lnSpc>
              <a:spcBef>
                <a:spcPts val="0"/>
              </a:spcBef>
              <a:spcAft>
                <a:spcPts val="0"/>
              </a:spcAft>
              <a:buClr>
                <a:schemeClr val="dk1"/>
              </a:buClr>
              <a:buSzPts val="1100"/>
              <a:buFont typeface="Wingdings" charset="2"/>
              <a:buChar char="ü"/>
            </a:pPr>
            <a:endParaRPr sz="3200" dirty="0">
              <a:latin typeface="+mn-lt"/>
            </a:endParaRPr>
          </a:p>
          <a:p>
            <a:pPr marL="0" marR="0" lvl="0" indent="0" algn="l" rtl="0">
              <a:lnSpc>
                <a:spcPct val="80000"/>
              </a:lnSpc>
              <a:spcBef>
                <a:spcPts val="0"/>
              </a:spcBef>
              <a:spcAft>
                <a:spcPts val="0"/>
              </a:spcAft>
              <a:buClr>
                <a:schemeClr val="dk1"/>
              </a:buClr>
              <a:buSzPts val="1100"/>
              <a:buNone/>
            </a:pPr>
            <a:r>
              <a:rPr lang="en-US" sz="3200" dirty="0">
                <a:solidFill>
                  <a:schemeClr val="dk1"/>
                </a:solidFill>
                <a:latin typeface="+mn-lt"/>
                <a:ea typeface="Arial"/>
                <a:sym typeface="Arial"/>
              </a:rPr>
              <a:t>- Reflection is needed on the </a:t>
            </a:r>
            <a:r>
              <a:rPr lang="en-US" sz="3200" b="1" i="0" u="none" strike="noStrike" cap="none" dirty="0">
                <a:solidFill>
                  <a:schemeClr val="dk1"/>
                </a:solidFill>
                <a:latin typeface="+mn-lt"/>
                <a:ea typeface="Arial"/>
                <a:sym typeface="Arial"/>
              </a:rPr>
              <a:t>non-physical dimension of the cultural spaces</a:t>
            </a:r>
            <a:r>
              <a:rPr lang="en-US" sz="3200" b="1" dirty="0">
                <a:solidFill>
                  <a:schemeClr val="dk1"/>
                </a:solidFill>
                <a:latin typeface="+mn-lt"/>
                <a:ea typeface="Arial"/>
                <a:sym typeface="Arial"/>
              </a:rPr>
              <a:t> and complementarity of digital and physical space</a:t>
            </a:r>
            <a:endParaRPr lang="en-US" sz="3200" b="1" i="0" u="none" strike="noStrike" cap="none" dirty="0">
              <a:solidFill>
                <a:schemeClr val="dk1"/>
              </a:solidFill>
              <a:latin typeface="+mn-lt"/>
              <a:ea typeface="Arial"/>
              <a:sym typeface="Arial"/>
            </a:endParaRPr>
          </a:p>
          <a:p>
            <a:pPr marR="0" lvl="0" indent="-457200" algn="l" rtl="0">
              <a:lnSpc>
                <a:spcPct val="80000"/>
              </a:lnSpc>
              <a:spcBef>
                <a:spcPts val="0"/>
              </a:spcBef>
              <a:spcAft>
                <a:spcPts val="0"/>
              </a:spcAft>
              <a:buClr>
                <a:schemeClr val="dk1"/>
              </a:buClr>
              <a:buSzPts val="1100"/>
              <a:buFontTx/>
              <a:buChar char="-"/>
            </a:pPr>
            <a:endParaRPr sz="3200" dirty="0">
              <a:latin typeface="+mn-lt"/>
            </a:endParaRPr>
          </a:p>
          <a:p>
            <a:pPr marL="0" marR="0" lvl="0" indent="0" algn="l" rtl="0">
              <a:lnSpc>
                <a:spcPct val="80000"/>
              </a:lnSpc>
              <a:spcBef>
                <a:spcPts val="0"/>
              </a:spcBef>
              <a:spcAft>
                <a:spcPts val="0"/>
              </a:spcAft>
              <a:buClr>
                <a:schemeClr val="dk1"/>
              </a:buClr>
              <a:buSzPts val="1100"/>
              <a:buNone/>
            </a:pPr>
            <a:r>
              <a:rPr lang="en-US" sz="3200" dirty="0">
                <a:solidFill>
                  <a:schemeClr val="dk1"/>
                </a:solidFill>
                <a:latin typeface="+mn-lt"/>
                <a:ea typeface="Arial"/>
                <a:sym typeface="Arial"/>
              </a:rPr>
              <a:t>- New realities imposed by s</a:t>
            </a:r>
            <a:r>
              <a:rPr lang="en-US" sz="3200" b="0" i="0" u="none" strike="noStrike" cap="none" dirty="0">
                <a:solidFill>
                  <a:schemeClr val="dk1"/>
                </a:solidFill>
                <a:latin typeface="+mn-lt"/>
                <a:ea typeface="Arial"/>
                <a:sym typeface="Arial"/>
              </a:rPr>
              <a:t>ocial distancing mean that </a:t>
            </a:r>
            <a:r>
              <a:rPr lang="en-US" sz="3200" b="1" i="0" u="none" strike="noStrike" cap="none" dirty="0">
                <a:solidFill>
                  <a:schemeClr val="dk1"/>
                </a:solidFill>
                <a:latin typeface="+mn-lt"/>
                <a:ea typeface="Arial"/>
                <a:sym typeface="Arial"/>
              </a:rPr>
              <a:t>more space is needed</a:t>
            </a:r>
            <a:r>
              <a:rPr lang="en-US" sz="3200" dirty="0">
                <a:solidFill>
                  <a:schemeClr val="dk1"/>
                </a:solidFill>
                <a:latin typeface="+mn-lt"/>
                <a:ea typeface="Arial"/>
                <a:sym typeface="Arial"/>
              </a:rPr>
              <a:t>, especially open air and public space.</a:t>
            </a:r>
            <a:endParaRPr sz="3200" b="0" i="0" u="sng" strike="noStrike" cap="none" dirty="0">
              <a:solidFill>
                <a:schemeClr val="dk1"/>
              </a:solidFill>
              <a:latin typeface="+mn-lt"/>
              <a:ea typeface="Arial"/>
              <a:sym typeface="Arial"/>
            </a:endParaRPr>
          </a:p>
          <a:p>
            <a:pPr marL="0" marR="0" lvl="0" indent="0" algn="l" rtl="0">
              <a:lnSpc>
                <a:spcPct val="80000"/>
              </a:lnSpc>
              <a:spcBef>
                <a:spcPts val="0"/>
              </a:spcBef>
              <a:spcAft>
                <a:spcPts val="0"/>
              </a:spcAft>
              <a:buClr>
                <a:schemeClr val="dk1"/>
              </a:buClr>
              <a:buSzPts val="1100"/>
              <a:buFont typeface="Helvetica Neue"/>
              <a:buNone/>
            </a:pPr>
            <a:endParaRPr sz="3600" b="0" i="0" u="sng" strike="noStrike" cap="none" dirty="0">
              <a:solidFill>
                <a:schemeClr val="dk1"/>
              </a:solidFill>
              <a:latin typeface="Avenir Book"/>
              <a:ea typeface="Arial"/>
              <a:cs typeface="Avenir Book"/>
              <a:sym typeface="Arial"/>
            </a:endParaRPr>
          </a:p>
          <a:p>
            <a:pPr marL="0" marR="0" lvl="0" indent="0" algn="l" rtl="0">
              <a:lnSpc>
                <a:spcPct val="80000"/>
              </a:lnSpc>
              <a:spcBef>
                <a:spcPts val="0"/>
              </a:spcBef>
              <a:spcAft>
                <a:spcPts val="0"/>
              </a:spcAft>
              <a:buClr>
                <a:schemeClr val="dk1"/>
              </a:buClr>
              <a:buSzPts val="1100"/>
              <a:buFont typeface="Helvetica Neue"/>
              <a:buNone/>
            </a:pPr>
            <a:endParaRPr sz="3600" b="0" i="0" u="none" strike="noStrike" cap="none" dirty="0">
              <a:solidFill>
                <a:schemeClr val="dk1"/>
              </a:solidFill>
              <a:latin typeface="Avenir Book"/>
              <a:ea typeface="Arial"/>
              <a:cs typeface="Avenir Book"/>
              <a:sym typeface="Arial"/>
            </a:endParaRPr>
          </a:p>
          <a:p>
            <a:pPr marL="0" marR="0" lvl="0" indent="0" algn="l" rtl="0">
              <a:lnSpc>
                <a:spcPct val="80000"/>
              </a:lnSpc>
              <a:spcBef>
                <a:spcPts val="0"/>
              </a:spcBef>
              <a:spcAft>
                <a:spcPts val="0"/>
              </a:spcAft>
              <a:buClr>
                <a:schemeClr val="dk1"/>
              </a:buClr>
              <a:buSzPts val="1100"/>
              <a:buFont typeface="Helvetica Neue"/>
              <a:buNone/>
            </a:pPr>
            <a:r>
              <a:rPr lang="en-US" sz="2800" b="0" i="0" u="none" strike="noStrike" cap="none" dirty="0">
                <a:solidFill>
                  <a:schemeClr val="dk1"/>
                </a:solidFill>
                <a:latin typeface="Arial"/>
                <a:ea typeface="Arial"/>
                <a:cs typeface="Arial"/>
                <a:sym typeface="Arial"/>
              </a:rPr>
              <a:t>	</a:t>
            </a:r>
            <a:endParaRPr sz="28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3"/>
          <p:cNvSpPr txBox="1">
            <a:spLocks noGrp="1"/>
          </p:cNvSpPr>
          <p:nvPr>
            <p:ph type="subTitle" idx="4294967295"/>
          </p:nvPr>
        </p:nvSpPr>
        <p:spPr>
          <a:xfrm>
            <a:off x="4741333" y="2658533"/>
            <a:ext cx="16933333" cy="7840134"/>
          </a:xfrm>
          <a:prstGeom prst="rect">
            <a:avLst/>
          </a:prstGeom>
          <a:noFill/>
          <a:ln>
            <a:noFill/>
          </a:ln>
        </p:spPr>
        <p:txBody>
          <a:bodyPr spcFirstLastPara="1" wrap="square" lIns="50800" tIns="50800" rIns="50800" bIns="50800" anchor="t" anchorCtr="0">
            <a:normAutofit lnSpcReduction="10000"/>
          </a:bodyPr>
          <a:lstStyle/>
          <a:p>
            <a:pPr marL="685800" marR="0" lvl="0" indent="-685800" algn="l" rtl="0">
              <a:lnSpc>
                <a:spcPct val="80000"/>
              </a:lnSpc>
              <a:spcBef>
                <a:spcPts val="0"/>
              </a:spcBef>
              <a:spcAft>
                <a:spcPts val="0"/>
              </a:spcAft>
              <a:buClr>
                <a:schemeClr val="dk1"/>
              </a:buClr>
              <a:buSzPts val="1100"/>
              <a:buFont typeface="Helvetica Neue"/>
              <a:buChar char="-"/>
            </a:pPr>
            <a:r>
              <a:rPr lang="en-US" sz="2640" b="0" i="0" u="none" strike="noStrike" cap="none" dirty="0">
                <a:solidFill>
                  <a:schemeClr val="dk1"/>
                </a:solidFill>
                <a:latin typeface="Arial"/>
                <a:ea typeface="Arial"/>
                <a:cs typeface="Arial"/>
                <a:sym typeface="Arial"/>
              </a:rPr>
              <a:t>Michel </a:t>
            </a:r>
            <a:r>
              <a:rPr lang="en-US" sz="2640" b="0" i="0" u="none" strike="noStrike" cap="none" dirty="0" err="1">
                <a:solidFill>
                  <a:schemeClr val="dk1"/>
                </a:solidFill>
                <a:latin typeface="Arial"/>
                <a:ea typeface="Arial"/>
                <a:cs typeface="Arial"/>
                <a:sym typeface="Arial"/>
              </a:rPr>
              <a:t>Simonot</a:t>
            </a:r>
            <a:r>
              <a:rPr lang="en-US" sz="2640" b="0" i="1" u="none" strike="noStrike" cap="none" dirty="0">
                <a:solidFill>
                  <a:schemeClr val="dk1"/>
                </a:solidFill>
                <a:latin typeface="Arial"/>
                <a:ea typeface="Arial"/>
                <a:cs typeface="Arial"/>
                <a:sym typeface="Arial"/>
              </a:rPr>
              <a:t>, La langue </a:t>
            </a:r>
            <a:r>
              <a:rPr lang="en-US" sz="2640" b="0" i="1" u="none" strike="noStrike" cap="none" dirty="0" err="1">
                <a:solidFill>
                  <a:schemeClr val="dk1"/>
                </a:solidFill>
                <a:latin typeface="Arial"/>
                <a:ea typeface="Arial"/>
                <a:cs typeface="Arial"/>
                <a:sym typeface="Arial"/>
              </a:rPr>
              <a:t>retournée</a:t>
            </a:r>
            <a:r>
              <a:rPr lang="en-US" sz="2640" b="0" i="1" u="none" strike="noStrike" cap="none" dirty="0">
                <a:solidFill>
                  <a:schemeClr val="dk1"/>
                </a:solidFill>
                <a:latin typeface="Arial"/>
                <a:ea typeface="Arial"/>
                <a:cs typeface="Arial"/>
                <a:sym typeface="Arial"/>
              </a:rPr>
              <a:t> de la culture</a:t>
            </a:r>
            <a:r>
              <a:rPr lang="en-US" sz="2640" b="0" i="0" u="none" strike="noStrike" cap="none" dirty="0">
                <a:solidFill>
                  <a:schemeClr val="dk1"/>
                </a:solidFill>
                <a:latin typeface="Arial"/>
                <a:ea typeface="Arial"/>
                <a:cs typeface="Arial"/>
                <a:sym typeface="Arial"/>
              </a:rPr>
              <a:t>, </a:t>
            </a:r>
            <a:r>
              <a:rPr lang="en-US" sz="2640" b="0" i="0" u="none" strike="noStrike" cap="none" dirty="0" err="1">
                <a:solidFill>
                  <a:schemeClr val="dk1"/>
                </a:solidFill>
                <a:latin typeface="Arial"/>
                <a:ea typeface="Arial"/>
                <a:cs typeface="Arial"/>
                <a:sym typeface="Arial"/>
              </a:rPr>
              <a:t>éditions</a:t>
            </a:r>
            <a:r>
              <a:rPr lang="en-US" sz="2640" b="0" i="0" u="none" strike="noStrike" cap="none" dirty="0">
                <a:solidFill>
                  <a:schemeClr val="dk1"/>
                </a:solidFill>
                <a:latin typeface="Arial"/>
                <a:ea typeface="Arial"/>
                <a:cs typeface="Arial"/>
                <a:sym typeface="Arial"/>
              </a:rPr>
              <a:t> </a:t>
            </a:r>
            <a:r>
              <a:rPr lang="en-US" sz="2640" b="0" i="0" u="none" strike="noStrike" cap="none" dirty="0" err="1">
                <a:solidFill>
                  <a:schemeClr val="dk1"/>
                </a:solidFill>
                <a:latin typeface="Arial"/>
                <a:ea typeface="Arial"/>
                <a:cs typeface="Arial"/>
                <a:sym typeface="Arial"/>
              </a:rPr>
              <a:t>excès</a:t>
            </a:r>
            <a:r>
              <a:rPr lang="en-US" sz="2640" b="0" i="0" u="none" strike="noStrike" cap="none" dirty="0">
                <a:solidFill>
                  <a:schemeClr val="dk1"/>
                </a:solidFill>
                <a:latin typeface="Arial"/>
                <a:ea typeface="Arial"/>
                <a:cs typeface="Arial"/>
                <a:sym typeface="Arial"/>
              </a:rPr>
              <a:t>, 2017</a:t>
            </a:r>
            <a:endParaRPr dirty="0"/>
          </a:p>
          <a:p>
            <a:pPr marL="685800" marR="0" lvl="0" indent="-615950" algn="l" rtl="0">
              <a:lnSpc>
                <a:spcPct val="80000"/>
              </a:lnSpc>
              <a:spcBef>
                <a:spcPts val="0"/>
              </a:spcBef>
              <a:spcAft>
                <a:spcPts val="0"/>
              </a:spcAft>
              <a:buClr>
                <a:schemeClr val="dk1"/>
              </a:buClr>
              <a:buSzPts val="1100"/>
              <a:buFont typeface="Helvetica Neue"/>
              <a:buNone/>
            </a:pPr>
            <a:endParaRPr sz="2640" b="0" i="0" u="none" strike="noStrike" cap="none" dirty="0">
              <a:solidFill>
                <a:schemeClr val="dk1"/>
              </a:solidFill>
              <a:latin typeface="Arial"/>
              <a:ea typeface="Arial"/>
              <a:cs typeface="Arial"/>
              <a:sym typeface="Arial"/>
            </a:endParaRPr>
          </a:p>
          <a:p>
            <a:pPr marL="685800" marR="0" lvl="0" indent="-685800" algn="l" rtl="0">
              <a:lnSpc>
                <a:spcPct val="80000"/>
              </a:lnSpc>
              <a:spcBef>
                <a:spcPts val="0"/>
              </a:spcBef>
              <a:spcAft>
                <a:spcPts val="0"/>
              </a:spcAft>
              <a:buClr>
                <a:schemeClr val="dk1"/>
              </a:buClr>
              <a:buSzPts val="1100"/>
              <a:buFont typeface="Helvetica Neue"/>
              <a:buChar char="-"/>
            </a:pPr>
            <a:r>
              <a:rPr lang="en-US" sz="2640" b="0" i="0" u="none" strike="noStrike" cap="none" dirty="0" err="1">
                <a:solidFill>
                  <a:srgbClr val="000000"/>
                </a:solidFill>
                <a:latin typeface="Helvetica Neue"/>
                <a:ea typeface="Helvetica Neue"/>
                <a:cs typeface="Helvetica Neue"/>
                <a:sym typeface="Helvetica Neue"/>
              </a:rPr>
              <a:t>Aude</a:t>
            </a:r>
            <a:r>
              <a:rPr lang="en-US" sz="2640" b="0" i="0" u="none" strike="noStrike" cap="none" dirty="0">
                <a:solidFill>
                  <a:srgbClr val="000000"/>
                </a:solidFill>
                <a:latin typeface="Helvetica Neue"/>
                <a:ea typeface="Helvetica Neue"/>
                <a:cs typeface="Helvetica Neue"/>
                <a:sym typeface="Helvetica Neue"/>
              </a:rPr>
              <a:t> Vidal, </a:t>
            </a:r>
            <a:r>
              <a:rPr lang="en-US" sz="2640" b="0" i="1" u="none" strike="noStrike" cap="none" dirty="0">
                <a:solidFill>
                  <a:schemeClr val="dk1"/>
                </a:solidFill>
                <a:latin typeface="Arial"/>
                <a:ea typeface="Arial"/>
                <a:cs typeface="Arial"/>
                <a:sym typeface="Arial"/>
              </a:rPr>
              <a:t>Le revenue </a:t>
            </a:r>
            <a:r>
              <a:rPr lang="en-US" sz="2640" b="0" i="1" u="none" strike="noStrike" cap="none" dirty="0" err="1">
                <a:solidFill>
                  <a:schemeClr val="dk1"/>
                </a:solidFill>
                <a:latin typeface="Arial"/>
                <a:ea typeface="Arial"/>
                <a:cs typeface="Arial"/>
                <a:sym typeface="Arial"/>
              </a:rPr>
              <a:t>guarantie</a:t>
            </a:r>
            <a:r>
              <a:rPr lang="en-US" sz="2640" b="0" i="1" u="none" strike="noStrike" cap="none" dirty="0">
                <a:solidFill>
                  <a:schemeClr val="dk1"/>
                </a:solidFill>
                <a:latin typeface="Arial"/>
                <a:ea typeface="Arial"/>
                <a:cs typeface="Arial"/>
                <a:sym typeface="Arial"/>
              </a:rPr>
              <a:t>, </a:t>
            </a:r>
            <a:r>
              <a:rPr lang="en-US" sz="2640" b="0" i="0" u="none" strike="noStrike" cap="none" dirty="0">
                <a:solidFill>
                  <a:schemeClr val="dk1"/>
                </a:solidFill>
                <a:latin typeface="Arial"/>
                <a:ea typeface="Arial"/>
                <a:cs typeface="Arial"/>
                <a:sym typeface="Arial"/>
              </a:rPr>
              <a:t>2020, </a:t>
            </a:r>
            <a:r>
              <a:rPr lang="en-US" sz="2640" b="0" i="0" u="none" strike="noStrike" cap="none" dirty="0" err="1">
                <a:solidFill>
                  <a:schemeClr val="dk1"/>
                </a:solidFill>
                <a:latin typeface="Arial"/>
                <a:ea typeface="Arial"/>
                <a:cs typeface="Arial"/>
                <a:sym typeface="Arial"/>
              </a:rPr>
              <a:t>éditions</a:t>
            </a:r>
            <a:r>
              <a:rPr lang="en-US" sz="2640" b="0" i="0" u="none" strike="noStrike" cap="none" dirty="0">
                <a:solidFill>
                  <a:schemeClr val="dk1"/>
                </a:solidFill>
                <a:latin typeface="Arial"/>
                <a:ea typeface="Arial"/>
                <a:cs typeface="Arial"/>
                <a:sym typeface="Arial"/>
              </a:rPr>
              <a:t> du monde </a:t>
            </a:r>
            <a:r>
              <a:rPr lang="en-US" sz="2640" b="0" i="0" u="none" strike="noStrike" cap="none" dirty="0" err="1">
                <a:solidFill>
                  <a:schemeClr val="dk1"/>
                </a:solidFill>
                <a:latin typeface="Arial"/>
                <a:ea typeface="Arial"/>
                <a:cs typeface="Arial"/>
                <a:sym typeface="Arial"/>
              </a:rPr>
              <a:t>à</a:t>
            </a:r>
            <a:r>
              <a:rPr lang="en-US" sz="2640" b="0" i="0" u="none" strike="noStrike" cap="none" dirty="0">
                <a:solidFill>
                  <a:schemeClr val="dk1"/>
                </a:solidFill>
                <a:latin typeface="Arial"/>
                <a:ea typeface="Arial"/>
                <a:cs typeface="Arial"/>
                <a:sym typeface="Arial"/>
              </a:rPr>
              <a:t> </a:t>
            </a:r>
            <a:r>
              <a:rPr lang="en-US" sz="2640" b="0" i="0" u="none" strike="noStrike" cap="none" dirty="0" err="1">
                <a:solidFill>
                  <a:schemeClr val="dk1"/>
                </a:solidFill>
                <a:latin typeface="Arial"/>
                <a:ea typeface="Arial"/>
                <a:cs typeface="Arial"/>
                <a:sym typeface="Arial"/>
              </a:rPr>
              <a:t>l'enver</a:t>
            </a:r>
            <a:r>
              <a:rPr lang="en-US" sz="2640" b="0" i="0" u="none" strike="noStrike" cap="none" dirty="0">
                <a:solidFill>
                  <a:schemeClr val="dk1"/>
                </a:solidFill>
                <a:latin typeface="Arial"/>
                <a:ea typeface="Arial"/>
                <a:cs typeface="Arial"/>
                <a:sym typeface="Arial"/>
              </a:rPr>
              <a:t> :</a:t>
            </a:r>
            <a:r>
              <a:rPr lang="en-US" sz="2640" b="0" i="0" u="none" strike="noStrike" cap="none" dirty="0">
                <a:solidFill>
                  <a:schemeClr val="dk1"/>
                </a:solidFill>
                <a:uFill>
                  <a:noFill/>
                </a:uFill>
                <a:latin typeface="Arial"/>
                <a:ea typeface="Arial"/>
                <a:cs typeface="Arial"/>
                <a:sym typeface="Arial"/>
                <a:hlinkClick r:id="rId3"/>
              </a:rPr>
              <a:t> </a:t>
            </a:r>
            <a:r>
              <a:rPr lang="en-US" sz="2640" b="0" i="0" u="sng" strike="noStrike" cap="none" dirty="0">
                <a:solidFill>
                  <a:schemeClr val="hlink"/>
                </a:solidFill>
                <a:latin typeface="Arial"/>
                <a:ea typeface="Arial"/>
                <a:cs typeface="Arial"/>
                <a:sym typeface="Arial"/>
                <a:hlinkClick r:id="rId3"/>
              </a:rPr>
              <a:t>http://www.lemondealenvers.lautre.net/livres/revenu_garanti.html</a:t>
            </a:r>
            <a:r>
              <a:rPr lang="en-US" sz="2640" b="0" i="0" u="none" strike="noStrike" cap="none" dirty="0">
                <a:solidFill>
                  <a:schemeClr val="dk1"/>
                </a:solidFill>
                <a:latin typeface="Arial"/>
                <a:ea typeface="Arial"/>
                <a:cs typeface="Arial"/>
                <a:sym typeface="Arial"/>
              </a:rPr>
              <a:t> the author articulates the limits of the UBI as an individual solution to a collective problem. </a:t>
            </a:r>
            <a:endParaRPr sz="2640" b="0" i="0" u="none" strike="noStrike" cap="none" dirty="0">
              <a:solidFill>
                <a:schemeClr val="dk1"/>
              </a:solidFill>
              <a:latin typeface="Arial"/>
              <a:ea typeface="Arial"/>
              <a:cs typeface="Arial"/>
              <a:sym typeface="Arial"/>
            </a:endParaRPr>
          </a:p>
          <a:p>
            <a:pPr marL="685800" marR="0" lvl="0" indent="-615950" algn="l" rtl="0">
              <a:lnSpc>
                <a:spcPct val="80000"/>
              </a:lnSpc>
              <a:spcBef>
                <a:spcPts val="0"/>
              </a:spcBef>
              <a:spcAft>
                <a:spcPts val="0"/>
              </a:spcAft>
              <a:buClr>
                <a:schemeClr val="dk1"/>
              </a:buClr>
              <a:buSzPts val="1100"/>
              <a:buFont typeface="Helvetica Neue"/>
              <a:buNone/>
            </a:pPr>
            <a:endParaRPr sz="2640" b="0" i="0" u="none" strike="noStrike" cap="none" dirty="0">
              <a:solidFill>
                <a:schemeClr val="dk1"/>
              </a:solidFill>
              <a:latin typeface="Arial"/>
              <a:ea typeface="Arial"/>
              <a:cs typeface="Arial"/>
              <a:sym typeface="Arial"/>
            </a:endParaRPr>
          </a:p>
          <a:p>
            <a:pPr marL="685800" marR="0" lvl="0" indent="-685800" algn="l" rtl="0">
              <a:lnSpc>
                <a:spcPct val="80000"/>
              </a:lnSpc>
              <a:spcBef>
                <a:spcPts val="0"/>
              </a:spcBef>
              <a:spcAft>
                <a:spcPts val="0"/>
              </a:spcAft>
              <a:buClr>
                <a:schemeClr val="dk1"/>
              </a:buClr>
              <a:buSzPts val="1100"/>
              <a:buFont typeface="Helvetica Neue"/>
              <a:buChar char="-"/>
            </a:pPr>
            <a:r>
              <a:rPr lang="en-US" sz="2640" b="0" i="0" u="none" strike="noStrike" cap="none" dirty="0">
                <a:solidFill>
                  <a:schemeClr val="dk1"/>
                </a:solidFill>
                <a:latin typeface="Arial"/>
                <a:ea typeface="Arial"/>
                <a:cs typeface="Arial"/>
                <a:sym typeface="Arial"/>
              </a:rPr>
              <a:t>Michel </a:t>
            </a:r>
            <a:r>
              <a:rPr lang="en-US" sz="2640" b="0" i="0" u="none" strike="noStrike" cap="none" dirty="0" err="1">
                <a:solidFill>
                  <a:schemeClr val="dk1"/>
                </a:solidFill>
                <a:latin typeface="Arial"/>
                <a:ea typeface="Arial"/>
                <a:cs typeface="Arial"/>
                <a:sym typeface="Arial"/>
              </a:rPr>
              <a:t>Bauwens</a:t>
            </a:r>
            <a:r>
              <a:rPr lang="en-US" sz="2640" b="0" i="0" u="none" strike="noStrike" cap="none" dirty="0">
                <a:solidFill>
                  <a:schemeClr val="dk1"/>
                </a:solidFill>
                <a:latin typeface="Arial"/>
                <a:ea typeface="Arial"/>
                <a:cs typeface="Arial"/>
                <a:sym typeface="Arial"/>
              </a:rPr>
              <a:t> and </a:t>
            </a:r>
            <a:r>
              <a:rPr lang="en-US" sz="2640" b="0" i="0" u="none" strike="noStrike" cap="none" dirty="0" err="1">
                <a:solidFill>
                  <a:schemeClr val="dk1"/>
                </a:solidFill>
                <a:latin typeface="Arial"/>
                <a:ea typeface="Arial"/>
                <a:cs typeface="Arial"/>
                <a:sym typeface="Arial"/>
              </a:rPr>
              <a:t>Vasilis</a:t>
            </a:r>
            <a:r>
              <a:rPr lang="en-US" sz="2640" b="0" i="0" u="none" strike="noStrike" cap="none" dirty="0">
                <a:solidFill>
                  <a:schemeClr val="dk1"/>
                </a:solidFill>
                <a:latin typeface="Arial"/>
                <a:ea typeface="Arial"/>
                <a:cs typeface="Arial"/>
                <a:sym typeface="Arial"/>
              </a:rPr>
              <a:t> </a:t>
            </a:r>
            <a:r>
              <a:rPr lang="en-US" sz="2640" b="0" i="0" u="none" strike="noStrike" cap="none" dirty="0" err="1">
                <a:solidFill>
                  <a:schemeClr val="dk1"/>
                </a:solidFill>
                <a:latin typeface="Arial"/>
                <a:ea typeface="Arial"/>
                <a:cs typeface="Arial"/>
                <a:sym typeface="Arial"/>
              </a:rPr>
              <a:t>Niaros</a:t>
            </a:r>
            <a:r>
              <a:rPr lang="en-US" sz="2640" b="0" i="0" u="none" strike="noStrike" cap="none" dirty="0">
                <a:solidFill>
                  <a:schemeClr val="dk1"/>
                </a:solidFill>
                <a:latin typeface="Arial"/>
                <a:ea typeface="Arial"/>
                <a:cs typeface="Arial"/>
                <a:sym typeface="Arial"/>
              </a:rPr>
              <a:t>, </a:t>
            </a:r>
            <a:r>
              <a:rPr lang="en-US" sz="2640" b="0" i="1" u="none" strike="noStrike" cap="none" dirty="0">
                <a:solidFill>
                  <a:schemeClr val="dk1"/>
                </a:solidFill>
                <a:latin typeface="Arial"/>
                <a:ea typeface="Arial"/>
                <a:cs typeface="Arial"/>
                <a:sym typeface="Arial"/>
              </a:rPr>
              <a:t>Changing Societies through Urban Commons Transition</a:t>
            </a:r>
            <a:r>
              <a:rPr lang="en-US" sz="2640" b="0" i="0" u="none" strike="noStrike" cap="none" dirty="0">
                <a:solidFill>
                  <a:schemeClr val="dk1"/>
                </a:solidFill>
                <a:latin typeface="Arial"/>
                <a:ea typeface="Arial"/>
                <a:cs typeface="Arial"/>
                <a:sym typeface="Arial"/>
              </a:rPr>
              <a:t>,</a:t>
            </a:r>
            <a:r>
              <a:rPr lang="en-US" sz="2640" b="0" i="0" u="none" strike="noStrike" cap="none" dirty="0">
                <a:solidFill>
                  <a:schemeClr val="dk1"/>
                </a:solidFill>
                <a:uFill>
                  <a:noFill/>
                </a:uFill>
                <a:latin typeface="Arial"/>
                <a:ea typeface="Arial"/>
                <a:cs typeface="Arial"/>
                <a:sym typeface="Arial"/>
                <a:hlinkClick r:id="rId4"/>
              </a:rPr>
              <a:t> </a:t>
            </a:r>
            <a:r>
              <a:rPr lang="en-US" sz="2640" b="0" i="0" u="sng" strike="noStrike" cap="none" dirty="0">
                <a:solidFill>
                  <a:schemeClr val="hlink"/>
                </a:solidFill>
                <a:latin typeface="Arial"/>
                <a:ea typeface="Arial"/>
                <a:cs typeface="Arial"/>
                <a:sym typeface="Arial"/>
                <a:hlinkClick r:id="rId4"/>
              </a:rPr>
              <a:t>https://commonstransition.org/wp-content/uploads/2017/12/Bauwens-Niaros-Urban-Commons-Transitions.pdf</a:t>
            </a:r>
            <a:endParaRPr sz="2640" b="0" i="0" u="sng" strike="noStrike" cap="none" dirty="0">
              <a:solidFill>
                <a:schemeClr val="hlink"/>
              </a:solidFill>
              <a:latin typeface="Arial"/>
              <a:ea typeface="Arial"/>
              <a:cs typeface="Arial"/>
              <a:sym typeface="Arial"/>
            </a:endParaRPr>
          </a:p>
          <a:p>
            <a:pPr marL="685800" marR="0" lvl="0" indent="0" algn="l" rtl="0">
              <a:lnSpc>
                <a:spcPct val="80000"/>
              </a:lnSpc>
              <a:spcBef>
                <a:spcPts val="0"/>
              </a:spcBef>
              <a:spcAft>
                <a:spcPts val="0"/>
              </a:spcAft>
              <a:buClr>
                <a:schemeClr val="dk1"/>
              </a:buClr>
              <a:buSzPts val="1100"/>
              <a:buFont typeface="Helvetica Neue"/>
              <a:buNone/>
            </a:pPr>
            <a:endParaRPr sz="2640" b="0" i="0" u="none" strike="noStrike" cap="none" dirty="0">
              <a:solidFill>
                <a:schemeClr val="dk1"/>
              </a:solidFill>
              <a:latin typeface="Arial"/>
              <a:ea typeface="Arial"/>
              <a:cs typeface="Arial"/>
              <a:sym typeface="Arial"/>
            </a:endParaRPr>
          </a:p>
          <a:p>
            <a:pPr marL="685800" marR="0" lvl="0" indent="-685800" algn="l" rtl="0">
              <a:lnSpc>
                <a:spcPct val="80000"/>
              </a:lnSpc>
              <a:spcBef>
                <a:spcPts val="0"/>
              </a:spcBef>
              <a:spcAft>
                <a:spcPts val="0"/>
              </a:spcAft>
              <a:buClr>
                <a:schemeClr val="dk1"/>
              </a:buClr>
              <a:buSzPts val="1100"/>
              <a:buFont typeface="Helvetica Neue"/>
              <a:buChar char="-"/>
            </a:pPr>
            <a:r>
              <a:rPr lang="en-US" sz="2640" b="0" i="0" u="none" strike="noStrike" cap="none" dirty="0">
                <a:solidFill>
                  <a:schemeClr val="dk1"/>
                </a:solidFill>
                <a:latin typeface="Arial"/>
                <a:ea typeface="Arial"/>
                <a:cs typeface="Arial"/>
                <a:sym typeface="Arial"/>
              </a:rPr>
              <a:t>THE STATUS OF ARTISTS IN EUROPE, Policy Department for Structural and Cohesion Policies – Post A: Culture and Education Sector,</a:t>
            </a:r>
            <a:r>
              <a:rPr lang="en-US" sz="2640" b="0" i="0" u="none" strike="noStrike" cap="none" dirty="0">
                <a:solidFill>
                  <a:schemeClr val="dk1"/>
                </a:solidFill>
                <a:uFill>
                  <a:noFill/>
                </a:uFill>
                <a:latin typeface="Arial"/>
                <a:ea typeface="Arial"/>
                <a:cs typeface="Arial"/>
                <a:sym typeface="Arial"/>
                <a:hlinkClick r:id="rId5"/>
              </a:rPr>
              <a:t> </a:t>
            </a:r>
            <a:r>
              <a:rPr lang="en-US" sz="2640" b="0" i="0" u="sng" strike="noStrike" cap="none" dirty="0">
                <a:solidFill>
                  <a:schemeClr val="hlink"/>
                </a:solidFill>
                <a:latin typeface="Arial"/>
                <a:ea typeface="Arial"/>
                <a:cs typeface="Arial"/>
                <a:sym typeface="Arial"/>
                <a:hlinkClick r:id="rId5"/>
              </a:rPr>
              <a:t>https://www.europarl.europa.eu/RegData/etudes/etudes/join/2006/375321/IPOL-CULT_ET(2006)375321_EN.pdf</a:t>
            </a:r>
            <a:endParaRPr sz="2640" b="0" i="0" u="sng" strike="noStrike" cap="none" dirty="0">
              <a:solidFill>
                <a:schemeClr val="hlink"/>
              </a:solidFill>
              <a:latin typeface="Arial"/>
              <a:ea typeface="Arial"/>
              <a:cs typeface="Arial"/>
              <a:sym typeface="Arial"/>
            </a:endParaRPr>
          </a:p>
          <a:p>
            <a:pPr marL="685800" marR="0" lvl="0" indent="-615950" algn="l" rtl="0">
              <a:lnSpc>
                <a:spcPct val="80000"/>
              </a:lnSpc>
              <a:spcBef>
                <a:spcPts val="0"/>
              </a:spcBef>
              <a:spcAft>
                <a:spcPts val="0"/>
              </a:spcAft>
              <a:buClr>
                <a:schemeClr val="dk1"/>
              </a:buClr>
              <a:buSzPts val="1100"/>
              <a:buFont typeface="Helvetica Neue"/>
              <a:buNone/>
            </a:pPr>
            <a:endParaRPr sz="2640" b="1" i="0" u="none" strike="noStrike" cap="none" dirty="0">
              <a:solidFill>
                <a:srgbClr val="000000"/>
              </a:solidFill>
              <a:latin typeface="Helvetica Neue"/>
              <a:ea typeface="Helvetica Neue"/>
              <a:cs typeface="Helvetica Neue"/>
              <a:sym typeface="Helvetica Neue"/>
            </a:endParaRPr>
          </a:p>
          <a:p>
            <a:pPr marL="685800" marR="0" lvl="0" indent="-685800" algn="l" rtl="0">
              <a:lnSpc>
                <a:spcPct val="80000"/>
              </a:lnSpc>
              <a:spcBef>
                <a:spcPts val="0"/>
              </a:spcBef>
              <a:spcAft>
                <a:spcPts val="0"/>
              </a:spcAft>
              <a:buClr>
                <a:schemeClr val="dk1"/>
              </a:buClr>
              <a:buSzPts val="1100"/>
              <a:buFont typeface="Helvetica Neue"/>
              <a:buChar char="-"/>
            </a:pPr>
            <a:r>
              <a:rPr lang="en-US" sz="2640" b="0" i="0" u="none" strike="noStrike" cap="none" dirty="0">
                <a:solidFill>
                  <a:srgbClr val="000000"/>
                </a:solidFill>
                <a:latin typeface="Arial"/>
                <a:ea typeface="Arial"/>
                <a:cs typeface="Arial"/>
                <a:sym typeface="Arial"/>
              </a:rPr>
              <a:t>Debate on more efficient decision-making in EU social policy, </a:t>
            </a:r>
            <a:r>
              <a:rPr lang="en-US" sz="2640" b="0" i="0" u="sng" strike="noStrike" cap="none" dirty="0">
                <a:solidFill>
                  <a:srgbClr val="000000"/>
                </a:solidFill>
                <a:latin typeface="Helvetica Neue"/>
                <a:ea typeface="Helvetica Neue"/>
                <a:cs typeface="Helvetica Neue"/>
                <a:sym typeface="Helvetica Neue"/>
                <a:hlinkClick r:id="rId6"/>
              </a:rPr>
              <a:t>https://ec.europa.eu/social/main.jsp?langId=en&amp;catId=849&amp;furtherNews=yes&amp;newsId=9351</a:t>
            </a:r>
            <a:endParaRPr sz="2640" b="0" i="0" u="none" strike="noStrike" cap="none" dirty="0">
              <a:solidFill>
                <a:srgbClr val="000000"/>
              </a:solidFill>
              <a:latin typeface="Arial"/>
              <a:ea typeface="Arial"/>
              <a:cs typeface="Arial"/>
              <a:sym typeface="Arial"/>
            </a:endParaRPr>
          </a:p>
          <a:p>
            <a:pPr marL="0" marR="0" lvl="0" indent="0" algn="l" rtl="0">
              <a:lnSpc>
                <a:spcPct val="80000"/>
              </a:lnSpc>
              <a:spcBef>
                <a:spcPts val="0"/>
              </a:spcBef>
              <a:spcAft>
                <a:spcPts val="0"/>
              </a:spcAft>
              <a:buClr>
                <a:schemeClr val="dk1"/>
              </a:buClr>
              <a:buSzPts val="1100"/>
              <a:buFont typeface="Helvetica Neue"/>
              <a:buNone/>
            </a:pPr>
            <a:endParaRPr sz="2640" b="0" i="0" u="sng" strike="noStrike" cap="none" dirty="0">
              <a:solidFill>
                <a:schemeClr val="dk1"/>
              </a:solidFill>
              <a:latin typeface="Arial"/>
              <a:ea typeface="Arial"/>
              <a:cs typeface="Arial"/>
              <a:sym typeface="Arial"/>
            </a:endParaRPr>
          </a:p>
          <a:p>
            <a:pPr marL="685800" marR="0" lvl="0" indent="-615950" algn="l" rtl="0">
              <a:lnSpc>
                <a:spcPct val="80000"/>
              </a:lnSpc>
              <a:spcBef>
                <a:spcPts val="0"/>
              </a:spcBef>
              <a:spcAft>
                <a:spcPts val="0"/>
              </a:spcAft>
              <a:buClr>
                <a:schemeClr val="dk1"/>
              </a:buClr>
              <a:buSzPts val="1100"/>
              <a:buFont typeface="Helvetica Neue"/>
              <a:buNone/>
            </a:pPr>
            <a:endParaRPr sz="2640" b="0" i="0" u="sng" strike="noStrike" cap="none" dirty="0">
              <a:solidFill>
                <a:schemeClr val="dk1"/>
              </a:solidFill>
              <a:latin typeface="Arial"/>
              <a:ea typeface="Arial"/>
              <a:cs typeface="Arial"/>
              <a:sym typeface="Arial"/>
            </a:endParaRPr>
          </a:p>
          <a:p>
            <a:pPr marL="685800" marR="0" lvl="0" indent="-685800" algn="l" rtl="0">
              <a:lnSpc>
                <a:spcPct val="80000"/>
              </a:lnSpc>
              <a:spcBef>
                <a:spcPts val="0"/>
              </a:spcBef>
              <a:spcAft>
                <a:spcPts val="0"/>
              </a:spcAft>
              <a:buClr>
                <a:schemeClr val="dk1"/>
              </a:buClr>
              <a:buSzPts val="1100"/>
              <a:buFont typeface="Helvetica Neue"/>
              <a:buChar char="-"/>
            </a:pPr>
            <a:r>
              <a:rPr lang="en-US" sz="2640" b="0" i="0" u="none" strike="noStrike" cap="none" dirty="0">
                <a:solidFill>
                  <a:schemeClr val="dk1"/>
                </a:solidFill>
                <a:latin typeface="Arial"/>
                <a:ea typeface="Arial"/>
                <a:cs typeface="Arial"/>
                <a:sym typeface="Arial"/>
              </a:rPr>
              <a:t>On the practice of small art organizations, scale, rights for in definition and "a matter of platforming" and "interpretative   communities" :</a:t>
            </a:r>
            <a:endParaRPr dirty="0"/>
          </a:p>
          <a:p>
            <a:pPr marL="0" marR="0" lvl="0" indent="0" algn="l" rtl="0">
              <a:lnSpc>
                <a:spcPct val="80000"/>
              </a:lnSpc>
              <a:spcBef>
                <a:spcPts val="0"/>
              </a:spcBef>
              <a:spcAft>
                <a:spcPts val="0"/>
              </a:spcAft>
              <a:buClr>
                <a:schemeClr val="dk1"/>
              </a:buClr>
              <a:buSzPts val="1100"/>
              <a:buFont typeface="Helvetica Neue"/>
              <a:buNone/>
            </a:pPr>
            <a:r>
              <a:rPr lang="en-US" sz="2640" b="0" i="0" u="none" strike="noStrike" cap="none" dirty="0">
                <a:solidFill>
                  <a:schemeClr val="dk1"/>
                </a:solidFill>
                <a:latin typeface="Arial"/>
                <a:ea typeface="Arial"/>
                <a:cs typeface="Arial"/>
                <a:sym typeface="Arial"/>
              </a:rPr>
              <a:t>        </a:t>
            </a:r>
            <a:r>
              <a:rPr lang="en-US" sz="2640" b="0" i="0" u="sng" strike="noStrike" cap="none" dirty="0">
                <a:solidFill>
                  <a:schemeClr val="hlink"/>
                </a:solidFill>
                <a:latin typeface="Arial"/>
                <a:ea typeface="Arial"/>
                <a:cs typeface="Arial"/>
                <a:sym typeface="Arial"/>
                <a:hlinkClick r:id="rId7"/>
              </a:rPr>
              <a:t>https://www.youtube.com/watch?v=Zfs-yQqvlA4</a:t>
            </a:r>
            <a:endParaRPr sz="2640" b="0" i="0" u="sng" strike="noStrike" cap="none" dirty="0">
              <a:solidFill>
                <a:schemeClr val="hlink"/>
              </a:solidFill>
              <a:latin typeface="Arial"/>
              <a:ea typeface="Arial"/>
              <a:cs typeface="Arial"/>
              <a:sym typeface="Arial"/>
            </a:endParaRPr>
          </a:p>
          <a:p>
            <a:pPr marL="0" marR="0" lvl="0" indent="0" algn="l" rtl="0">
              <a:lnSpc>
                <a:spcPct val="80000"/>
              </a:lnSpc>
              <a:spcBef>
                <a:spcPts val="0"/>
              </a:spcBef>
              <a:spcAft>
                <a:spcPts val="0"/>
              </a:spcAft>
              <a:buClr>
                <a:schemeClr val="dk1"/>
              </a:buClr>
              <a:buSzPts val="1100"/>
              <a:buFont typeface="Helvetica Neue"/>
              <a:buNone/>
            </a:pPr>
            <a:r>
              <a:rPr lang="en-US" sz="2640" b="0" i="0" u="none" strike="noStrike" cap="none" dirty="0">
                <a:solidFill>
                  <a:schemeClr val="dk1"/>
                </a:solidFill>
                <a:latin typeface="Arial"/>
                <a:ea typeface="Arial"/>
                <a:cs typeface="Arial"/>
                <a:sym typeface="Arial"/>
              </a:rPr>
              <a:t>        </a:t>
            </a:r>
            <a:r>
              <a:rPr lang="en-US" sz="2640" b="0" i="0" u="sng" strike="noStrike" cap="none" dirty="0">
                <a:solidFill>
                  <a:schemeClr val="hlink"/>
                </a:solidFill>
                <a:latin typeface="Arial"/>
                <a:ea typeface="Arial"/>
                <a:cs typeface="Arial"/>
                <a:sym typeface="Arial"/>
                <a:hlinkClick r:id="rId8"/>
              </a:rPr>
              <a:t>https://www.youtube.com/watch?v=qJwEks1dFaI</a:t>
            </a:r>
            <a:r>
              <a:rPr lang="en-US" sz="2640" b="0" i="0" u="none" strike="noStrike" cap="none" dirty="0">
                <a:solidFill>
                  <a:schemeClr val="dk1"/>
                </a:solidFill>
                <a:latin typeface="Arial"/>
                <a:ea typeface="Arial"/>
                <a:cs typeface="Arial"/>
                <a:sym typeface="Arial"/>
              </a:rPr>
              <a:t> conference</a:t>
            </a:r>
            <a:r>
              <a:rPr lang="en-US" sz="2640" b="0" i="0" u="none" strike="noStrike" cap="none" dirty="0">
                <a:solidFill>
                  <a:schemeClr val="dk1"/>
                </a:solidFill>
                <a:uFill>
                  <a:noFill/>
                </a:uFill>
                <a:latin typeface="Arial"/>
                <a:ea typeface="Arial"/>
                <a:cs typeface="Arial"/>
                <a:sym typeface="Arial"/>
                <a:hlinkClick r:id="rId9"/>
              </a:rPr>
              <a:t> </a:t>
            </a:r>
            <a:r>
              <a:rPr lang="en-US" sz="2640" b="0" i="0" u="sng" strike="noStrike" cap="none" dirty="0">
                <a:solidFill>
                  <a:schemeClr val="hlink"/>
                </a:solidFill>
                <a:latin typeface="Arial"/>
                <a:ea typeface="Arial"/>
                <a:cs typeface="Arial"/>
                <a:sym typeface="Arial"/>
                <a:hlinkClick r:id="rId9"/>
              </a:rPr>
              <a:t>https://www.commonpractice.org.uk/</a:t>
            </a:r>
            <a:r>
              <a:rPr lang="en-US" sz="2640" b="0" i="0" u="none" strike="noStrike" cap="none" dirty="0">
                <a:solidFill>
                  <a:schemeClr val="dk1"/>
                </a:solidFill>
                <a:latin typeface="Arial"/>
                <a:ea typeface="Arial"/>
                <a:cs typeface="Arial"/>
                <a:sym typeface="Arial"/>
              </a:rPr>
              <a:t> </a:t>
            </a:r>
            <a:endParaRPr dirty="0"/>
          </a:p>
          <a:p>
            <a:pPr marL="0" marR="0" lvl="0" indent="0" algn="l" rtl="0">
              <a:lnSpc>
                <a:spcPct val="80000"/>
              </a:lnSpc>
              <a:spcBef>
                <a:spcPts val="0"/>
              </a:spcBef>
              <a:spcAft>
                <a:spcPts val="0"/>
              </a:spcAft>
              <a:buClr>
                <a:schemeClr val="dk1"/>
              </a:buClr>
              <a:buSzPts val="1100"/>
              <a:buFont typeface="Helvetica Neue"/>
              <a:buNone/>
            </a:pPr>
            <a:r>
              <a:rPr lang="en-US" sz="2640" b="0" i="0" u="none" strike="noStrike" cap="none" dirty="0">
                <a:solidFill>
                  <a:schemeClr val="dk1"/>
                </a:solidFill>
                <a:latin typeface="Arial"/>
                <a:ea typeface="Arial"/>
                <a:cs typeface="Arial"/>
                <a:sym typeface="Arial"/>
              </a:rPr>
              <a:t>	</a:t>
            </a:r>
            <a:endParaRPr sz="2640" b="0" i="0" u="none" strike="noStrike" cap="none" dirty="0">
              <a:solidFill>
                <a:schemeClr val="dk1"/>
              </a:solidFill>
              <a:latin typeface="Arial"/>
              <a:ea typeface="Arial"/>
              <a:cs typeface="Arial"/>
              <a:sym typeface="Arial"/>
            </a:endParaRPr>
          </a:p>
          <a:p>
            <a:pPr marL="0" marR="0" lvl="0" indent="0" algn="l" rtl="0">
              <a:lnSpc>
                <a:spcPct val="80000"/>
              </a:lnSpc>
              <a:spcBef>
                <a:spcPts val="0"/>
              </a:spcBef>
              <a:spcAft>
                <a:spcPts val="0"/>
              </a:spcAft>
              <a:buClr>
                <a:schemeClr val="dk1"/>
              </a:buClr>
              <a:buSzPts val="1100"/>
              <a:buFont typeface="Helvetica Neue"/>
              <a:buNone/>
            </a:pPr>
            <a:r>
              <a:rPr lang="en-US" sz="2640" b="0" i="0" u="none" strike="noStrike" cap="none" dirty="0">
                <a:solidFill>
                  <a:schemeClr val="dk1"/>
                </a:solidFill>
                <a:latin typeface="Arial"/>
                <a:ea typeface="Arial"/>
                <a:cs typeface="Arial"/>
                <a:sym typeface="Arial"/>
              </a:rPr>
              <a:t>-</a:t>
            </a:r>
            <a:endParaRPr sz="2640" b="0" i="0" u="none" strike="noStrike" cap="none" dirty="0">
              <a:solidFill>
                <a:srgbClr val="000000"/>
              </a:solidFill>
              <a:latin typeface="Helvetica Neue"/>
              <a:ea typeface="Helvetica Neue"/>
              <a:cs typeface="Helvetica Neue"/>
              <a:sym typeface="Helvetica Neue"/>
            </a:endParaRPr>
          </a:p>
          <a:p>
            <a:pPr marL="0" marR="0" lvl="0" indent="0" algn="l" rtl="0">
              <a:lnSpc>
                <a:spcPct val="80000"/>
              </a:lnSpc>
              <a:spcBef>
                <a:spcPts val="0"/>
              </a:spcBef>
              <a:spcAft>
                <a:spcPts val="0"/>
              </a:spcAft>
              <a:buClr>
                <a:srgbClr val="3A3285"/>
              </a:buClr>
              <a:buSzPts val="4005"/>
              <a:buFont typeface="Source Serif Pro"/>
              <a:buNone/>
            </a:pPr>
            <a:endParaRPr sz="2640" b="0" i="0" u="none" strike="noStrike" cap="none" dirty="0">
              <a:solidFill>
                <a:srgbClr val="000000"/>
              </a:solidFill>
              <a:latin typeface="Helvetica Neue"/>
              <a:ea typeface="Helvetica Neue"/>
              <a:cs typeface="Helvetica Neue"/>
              <a:sym typeface="Helvetica Neue"/>
            </a:endParaRPr>
          </a:p>
        </p:txBody>
      </p:sp>
      <p:sp>
        <p:nvSpPr>
          <p:cNvPr id="116" name="Google Shape;116;p13"/>
          <p:cNvSpPr txBox="1">
            <a:spLocks noGrp="1"/>
          </p:cNvSpPr>
          <p:nvPr>
            <p:ph type="ctrTitle" idx="4294967295"/>
          </p:nvPr>
        </p:nvSpPr>
        <p:spPr>
          <a:xfrm>
            <a:off x="5705055" y="1049468"/>
            <a:ext cx="13700546" cy="1355065"/>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6000"/>
              <a:buFont typeface="Source Serif Pro"/>
              <a:buNone/>
            </a:pPr>
            <a:r>
              <a:rPr lang="en-US" sz="4800" b="0" i="0" u="none" strike="noStrike" cap="none" dirty="0">
                <a:solidFill>
                  <a:srgbClr val="000000"/>
                </a:solidFill>
                <a:latin typeface="Helvetica Neue"/>
                <a:ea typeface="Helvetica Neue"/>
                <a:cs typeface="Helvetica Neue"/>
                <a:sym typeface="Helvetica Neue"/>
              </a:rPr>
              <a:t>References</a:t>
            </a:r>
            <a:endParaRPr sz="4800" b="0" i="0" u="none" strike="noStrike" cap="none" dirty="0">
              <a:solidFill>
                <a:srgbClr val="000000"/>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4"/>
          <p:cNvSpPr txBox="1"/>
          <p:nvPr/>
        </p:nvSpPr>
        <p:spPr>
          <a:xfrm>
            <a:off x="5401363" y="1463584"/>
            <a:ext cx="17466125" cy="9521652"/>
          </a:xfrm>
          <a:prstGeom prst="rect">
            <a:avLst/>
          </a:prstGeom>
          <a:noFill/>
          <a:ln>
            <a:noFill/>
          </a:ln>
        </p:spPr>
        <p:txBody>
          <a:bodyPr spcFirstLastPara="1" wrap="square" lIns="50800" tIns="50800" rIns="50800" bIns="50800" anchor="t" anchorCtr="0">
            <a:normAutofit/>
          </a:bodyPr>
          <a:lstStyle/>
          <a:p>
            <a:pPr marL="0" marR="0" lvl="0" indent="0" algn="l" rtl="0">
              <a:lnSpc>
                <a:spcPct val="80000"/>
              </a:lnSpc>
              <a:spcBef>
                <a:spcPts val="0"/>
              </a:spcBef>
              <a:spcAft>
                <a:spcPts val="0"/>
              </a:spcAft>
              <a:buClr>
                <a:srgbClr val="3A3285"/>
              </a:buClr>
              <a:buSzPts val="5160"/>
              <a:buFont typeface="Source Serif Pro"/>
              <a:buNone/>
            </a:pPr>
            <a:r>
              <a:rPr lang="en-US" sz="5160" b="1" i="0" u="none" strike="noStrike" cap="none" dirty="0">
                <a:solidFill>
                  <a:srgbClr val="3A3285"/>
                </a:solidFill>
                <a:latin typeface="Source Serif Pro"/>
                <a:ea typeface="Source Serif Pro"/>
                <a:cs typeface="Source Serif Pro"/>
                <a:sym typeface="Source Serif Pro"/>
              </a:rPr>
              <a:t>Our 5 Keywords</a:t>
            </a:r>
            <a:endParaRPr sz="5160" b="1" i="0" u="none" strike="noStrike" cap="none" dirty="0">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160"/>
              <a:buFont typeface="Source Serif Pro"/>
              <a:buNone/>
            </a:pPr>
            <a:endParaRPr sz="5160" b="1" i="0" u="none" strike="noStrike" cap="none" dirty="0">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160"/>
              <a:buFont typeface="Source Serif Pro"/>
              <a:buNone/>
            </a:pPr>
            <a:r>
              <a:rPr lang="en-US" sz="5160" b="0" i="0" u="none" strike="noStrike" cap="none" dirty="0">
                <a:solidFill>
                  <a:srgbClr val="3A3285"/>
                </a:solidFill>
                <a:latin typeface="Source Serif Pro"/>
                <a:ea typeface="Source Serif Pro"/>
                <a:cs typeface="Source Serif Pro"/>
                <a:sym typeface="Source Serif Pro"/>
              </a:rPr>
              <a:t>Challenge Nr 1: </a:t>
            </a:r>
            <a:r>
              <a:rPr lang="en-US" sz="4050" b="1" i="0" u="none" strike="noStrike" cap="none" dirty="0">
                <a:solidFill>
                  <a:srgbClr val="322B80"/>
                </a:solidFill>
                <a:highlight>
                  <a:srgbClr val="FFFFFF"/>
                </a:highlight>
                <a:latin typeface="Lato"/>
                <a:ea typeface="Lato"/>
                <a:cs typeface="Lato"/>
                <a:sym typeface="Lato"/>
              </a:rPr>
              <a:t>The commons as ecosystems for culture after Covid-19</a:t>
            </a:r>
            <a:endParaRPr sz="7860" b="0" i="0" u="none" strike="noStrike" cap="none" dirty="0">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160"/>
              <a:buFont typeface="Source Serif Pro"/>
              <a:buNone/>
            </a:pPr>
            <a:endParaRPr sz="5160" b="1" i="0" u="none" strike="noStrike" cap="none" dirty="0">
              <a:solidFill>
                <a:srgbClr val="3A3285"/>
              </a:solidFill>
              <a:latin typeface="Source Serif Pro"/>
              <a:ea typeface="Source Serif Pro"/>
              <a:cs typeface="Source Serif Pro"/>
              <a:sym typeface="Source Serif Pro"/>
            </a:endParaRPr>
          </a:p>
          <a:p>
            <a:pPr lvl="0">
              <a:lnSpc>
                <a:spcPct val="80000"/>
              </a:lnSpc>
              <a:buClr>
                <a:srgbClr val="3A3285"/>
              </a:buClr>
              <a:buSzPts val="5160"/>
            </a:pPr>
            <a:br>
              <a:rPr lang="en-US" sz="4300" b="0" i="1" u="none" strike="noStrike" cap="none" dirty="0">
                <a:solidFill>
                  <a:srgbClr val="3A3285"/>
                </a:solidFill>
                <a:latin typeface="Lato Light"/>
                <a:ea typeface="Lato Light"/>
                <a:cs typeface="Lato Light"/>
                <a:sym typeface="Lato Light"/>
              </a:rPr>
            </a:br>
            <a:r>
              <a:rPr lang="en-US" sz="4300" b="0" i="1" u="none" strike="noStrike" cap="none" dirty="0">
                <a:solidFill>
                  <a:srgbClr val="3A3285"/>
                </a:solidFill>
                <a:latin typeface="Lato Light"/>
                <a:ea typeface="Lato Light"/>
                <a:cs typeface="Lato Light"/>
                <a:sym typeface="Lato Light"/>
              </a:rPr>
              <a:t>SWANZE (</a:t>
            </a:r>
            <a:r>
              <a:rPr lang="en-US" sz="4400" dirty="0"/>
              <a:t>dialect from Brussels meaning facing tragic situations with humor)</a:t>
            </a:r>
            <a:endParaRPr lang="en-US" sz="4300" b="0" i="1" u="none" strike="noStrike" cap="none" dirty="0">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r>
              <a:rPr lang="en-US" sz="4300" i="1" dirty="0">
                <a:solidFill>
                  <a:srgbClr val="3A3285"/>
                </a:solidFill>
                <a:latin typeface="Lato Light"/>
                <a:ea typeface="Lato Light"/>
                <a:cs typeface="Lato Light"/>
                <a:sym typeface="Lato Light"/>
              </a:rPr>
              <a:t>SUSTAINABILITY</a:t>
            </a:r>
            <a:endParaRPr lang="en-US" sz="4300" b="0" i="1" u="none" strike="noStrike" cap="none" dirty="0">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r>
              <a:rPr lang="en-US" sz="4300" b="0" i="1" u="none" strike="noStrike" cap="none" dirty="0">
                <a:solidFill>
                  <a:srgbClr val="3A3285"/>
                </a:solidFill>
                <a:latin typeface="Lato Light"/>
                <a:ea typeface="Lato Light"/>
                <a:cs typeface="Lato Light"/>
                <a:sym typeface="Lato Light"/>
              </a:rPr>
              <a:t>TRUST</a:t>
            </a:r>
          </a:p>
          <a:p>
            <a:pPr marL="0" marR="0" lvl="0" indent="0" algn="l" rtl="0">
              <a:lnSpc>
                <a:spcPct val="80000"/>
              </a:lnSpc>
              <a:spcBef>
                <a:spcPts val="0"/>
              </a:spcBef>
              <a:spcAft>
                <a:spcPts val="0"/>
              </a:spcAft>
              <a:buClr>
                <a:srgbClr val="3A3285"/>
              </a:buClr>
              <a:buSzPts val="5160"/>
              <a:buFont typeface="Source Serif Pro"/>
              <a:buNone/>
            </a:pPr>
            <a:r>
              <a:rPr lang="en-US" sz="4300" i="1" dirty="0">
                <a:solidFill>
                  <a:srgbClr val="3A3285"/>
                </a:solidFill>
                <a:latin typeface="Lato Light"/>
                <a:ea typeface="Lato Light"/>
                <a:cs typeface="Lato Light"/>
                <a:sym typeface="Lato Light"/>
              </a:rPr>
              <a:t>SOLIDARITY</a:t>
            </a:r>
          </a:p>
          <a:p>
            <a:pPr marL="0" marR="0" lvl="0" indent="0" algn="l" rtl="0">
              <a:lnSpc>
                <a:spcPct val="80000"/>
              </a:lnSpc>
              <a:spcBef>
                <a:spcPts val="0"/>
              </a:spcBef>
              <a:spcAft>
                <a:spcPts val="0"/>
              </a:spcAft>
              <a:buClr>
                <a:srgbClr val="3A3285"/>
              </a:buClr>
              <a:buSzPts val="5160"/>
              <a:buFont typeface="Source Serif Pro"/>
              <a:buNone/>
            </a:pPr>
            <a:r>
              <a:rPr lang="en-US" sz="4300" b="0" i="1" u="none" strike="noStrike" cap="none" dirty="0">
                <a:solidFill>
                  <a:srgbClr val="3A3285"/>
                </a:solidFill>
                <a:latin typeface="Lato Light"/>
                <a:ea typeface="Lato Light"/>
                <a:cs typeface="Lato Light"/>
                <a:sym typeface="Lato Light"/>
              </a:rPr>
              <a:t>SANTA POLENTA!</a:t>
            </a:r>
            <a:endParaRPr sz="4300" b="0" i="1" u="none" strike="noStrike" cap="none" dirty="0">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endParaRPr sz="4300" b="0" i="1" u="none" strike="noStrike" cap="none" dirty="0">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endParaRPr sz="4300" b="0" i="1" u="none" strike="noStrike" cap="none" dirty="0">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endParaRPr sz="4300" b="0" i="1" u="none" strike="noStrike" cap="none" dirty="0">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endParaRPr sz="4300" b="0" i="1" u="none" strike="noStrike" cap="none" dirty="0">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endParaRPr sz="4300" b="0" i="1" u="none" strike="noStrike" cap="none" dirty="0">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endParaRPr sz="5160" b="1" i="0" u="none" strike="noStrike" cap="none" dirty="0">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160"/>
              <a:buFont typeface="Source Serif Pro"/>
              <a:buNone/>
            </a:pPr>
            <a:endParaRPr sz="5160" b="1" i="0" u="none" strike="noStrike" cap="none" dirty="0">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4300"/>
              <a:buFont typeface="Lato Light"/>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4"/>
          <p:cNvSpPr txBox="1"/>
          <p:nvPr/>
        </p:nvSpPr>
        <p:spPr>
          <a:xfrm>
            <a:off x="5297844" y="1962622"/>
            <a:ext cx="16990621" cy="8375472"/>
          </a:xfrm>
          <a:prstGeom prst="rect">
            <a:avLst/>
          </a:prstGeom>
          <a:noFill/>
          <a:ln>
            <a:noFill/>
          </a:ln>
        </p:spPr>
        <p:txBody>
          <a:bodyPr spcFirstLastPara="1" wrap="square" lIns="50800" tIns="50800" rIns="50800" bIns="50800" anchor="t" anchorCtr="0">
            <a:normAutofit lnSpcReduction="10000"/>
          </a:bodyPr>
          <a:lstStyle/>
          <a:p>
            <a:pPr marL="0" marR="0" lvl="0" indent="0" algn="l" rtl="0">
              <a:lnSpc>
                <a:spcPct val="80000"/>
              </a:lnSpc>
              <a:spcBef>
                <a:spcPts val="0"/>
              </a:spcBef>
              <a:spcAft>
                <a:spcPts val="0"/>
              </a:spcAft>
              <a:buClr>
                <a:srgbClr val="3A3285"/>
              </a:buClr>
              <a:buSzPts val="6160"/>
              <a:buFont typeface="Source Serif Pro"/>
              <a:buNone/>
            </a:pPr>
            <a:r>
              <a:rPr lang="en-US" sz="5698" b="1" i="0" u="none" strike="noStrike" cap="none" dirty="0">
                <a:solidFill>
                  <a:srgbClr val="3A3285"/>
                </a:solidFill>
                <a:latin typeface="Source Serif Pro"/>
                <a:ea typeface="Source Serif Pro"/>
                <a:cs typeface="Source Serif Pro"/>
                <a:sym typeface="Source Serif Pro"/>
              </a:rPr>
              <a:t>Co-Creation Lab Proposal</a:t>
            </a:r>
            <a:endParaRPr sz="1295" b="0" i="0" u="none" strike="noStrike" cap="none" dirty="0">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3A3285"/>
              </a:buClr>
              <a:buSzPts val="6160"/>
              <a:buFont typeface="Lato Light"/>
              <a:buNone/>
            </a:pPr>
            <a:endParaRPr sz="5698" b="1" i="0" u="none" strike="noStrike" cap="none" dirty="0">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280"/>
              <a:buFont typeface="Lato Light"/>
              <a:buNone/>
            </a:pPr>
            <a:r>
              <a:rPr lang="en-US" sz="4884" b="1" i="0" u="none" strike="noStrike" cap="none" dirty="0">
                <a:solidFill>
                  <a:srgbClr val="3A3285"/>
                </a:solidFill>
                <a:latin typeface="Lato Light"/>
                <a:ea typeface="Lato Light"/>
                <a:cs typeface="Lato Light"/>
                <a:sym typeface="Lato Light"/>
              </a:rPr>
              <a:t>Challenge Nr 1:</a:t>
            </a:r>
            <a:br>
              <a:rPr lang="en-US" sz="4884" b="1" i="0" u="none" strike="noStrike" cap="none" dirty="0">
                <a:solidFill>
                  <a:srgbClr val="3A3285"/>
                </a:solidFill>
                <a:latin typeface="Lato Light"/>
                <a:ea typeface="Lato Light"/>
                <a:cs typeface="Lato Light"/>
                <a:sym typeface="Lato Light"/>
              </a:rPr>
            </a:br>
            <a:r>
              <a:rPr lang="en-US" sz="4884" b="1" i="0" u="none" strike="noStrike" cap="none" dirty="0">
                <a:solidFill>
                  <a:srgbClr val="3A3285"/>
                </a:solidFill>
                <a:latin typeface="Lato Light"/>
                <a:ea typeface="Lato Light"/>
                <a:cs typeface="Lato Light"/>
                <a:sym typeface="Lato Light"/>
              </a:rPr>
              <a:t>The commons as ecosystems for culture after Covid-19</a:t>
            </a:r>
          </a:p>
          <a:p>
            <a:pPr marL="0" marR="0" lvl="0" indent="0" algn="l" rtl="0">
              <a:lnSpc>
                <a:spcPct val="80000"/>
              </a:lnSpc>
              <a:spcBef>
                <a:spcPts val="0"/>
              </a:spcBef>
              <a:spcAft>
                <a:spcPts val="0"/>
              </a:spcAft>
              <a:buClr>
                <a:srgbClr val="3A3285"/>
              </a:buClr>
              <a:buSzPts val="5280"/>
              <a:buFont typeface="Lato Light"/>
              <a:buNone/>
            </a:pPr>
            <a:endParaRPr sz="4884" b="0" i="0" u="none" strike="noStrike" cap="none" dirty="0">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280"/>
              <a:buFont typeface="Lato Light"/>
              <a:buNone/>
            </a:pPr>
            <a:r>
              <a:rPr lang="en-US" sz="4884" b="1" i="0" u="none" strike="noStrike" cap="none" dirty="0">
                <a:solidFill>
                  <a:srgbClr val="3A3285"/>
                </a:solidFill>
                <a:latin typeface="Lato Light"/>
                <a:ea typeface="Lato Light"/>
                <a:cs typeface="Lato Light"/>
                <a:sym typeface="Lato Light"/>
              </a:rPr>
              <a:t>Team:</a:t>
            </a:r>
            <a:endParaRPr sz="1295" b="0" i="0" u="none" strike="noStrike" cap="none" dirty="0">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3A3285"/>
              </a:buClr>
              <a:buSzPts val="5280"/>
              <a:buFont typeface="Lato Light"/>
              <a:buNone/>
            </a:pPr>
            <a:r>
              <a:rPr lang="en-US" sz="4884" b="0" i="1" u="none" strike="noStrike" cap="none" dirty="0" err="1">
                <a:solidFill>
                  <a:srgbClr val="3A3285"/>
                </a:solidFill>
                <a:latin typeface="Lato Light"/>
                <a:ea typeface="Lato Light"/>
                <a:cs typeface="Lato Light"/>
                <a:sym typeface="Lato Light"/>
              </a:rPr>
              <a:t>Plotforming</a:t>
            </a:r>
            <a:r>
              <a:rPr lang="en-US" sz="4884" b="0" i="1" u="none" strike="noStrike" cap="none" dirty="0">
                <a:solidFill>
                  <a:srgbClr val="3A3285"/>
                </a:solidFill>
                <a:latin typeface="Lato Light"/>
                <a:ea typeface="Lato Light"/>
                <a:cs typeface="Lato Light"/>
                <a:sym typeface="Lato Light"/>
              </a:rPr>
              <a:t> Bakers</a:t>
            </a:r>
            <a:endParaRPr sz="2775" b="0" i="1" u="none" strike="noStrike" cap="none" dirty="0">
              <a:solidFill>
                <a:srgbClr val="000000"/>
              </a:solidFill>
              <a:latin typeface="Helvetica Neue"/>
              <a:ea typeface="Helvetica Neue"/>
              <a:cs typeface="Helvetica Neue"/>
              <a:sym typeface="Helvetica Neue"/>
            </a:endParaRPr>
          </a:p>
          <a:p>
            <a:pPr marL="0" marR="0" lvl="0" indent="0" algn="l" rtl="0">
              <a:lnSpc>
                <a:spcPct val="80000"/>
              </a:lnSpc>
              <a:spcBef>
                <a:spcPts val="0"/>
              </a:spcBef>
              <a:spcAft>
                <a:spcPts val="0"/>
              </a:spcAft>
              <a:buClr>
                <a:srgbClr val="3A3285"/>
              </a:buClr>
              <a:buSzPts val="3000"/>
              <a:buFont typeface="Lato Light"/>
              <a:buNone/>
            </a:pPr>
            <a:endParaRPr sz="2775" b="0" i="1" u="none" strike="noStrike" cap="none" dirty="0">
              <a:solidFill>
                <a:srgbClr val="000000"/>
              </a:solidFill>
              <a:latin typeface="Helvetica Neue"/>
              <a:ea typeface="Helvetica Neue"/>
              <a:cs typeface="Helvetica Neue"/>
              <a:sym typeface="Helvetica Neue"/>
            </a:endParaRPr>
          </a:p>
          <a:p>
            <a:pPr marL="0" marR="0" lvl="0" indent="0" algn="l" rtl="0">
              <a:lnSpc>
                <a:spcPct val="80000"/>
              </a:lnSpc>
              <a:spcBef>
                <a:spcPts val="0"/>
              </a:spcBef>
              <a:spcAft>
                <a:spcPts val="0"/>
              </a:spcAft>
              <a:buClr>
                <a:srgbClr val="3A3285"/>
              </a:buClr>
              <a:buSzPts val="5280"/>
              <a:buFont typeface="Lato Light"/>
              <a:buNone/>
            </a:pPr>
            <a:r>
              <a:rPr lang="en-US" sz="4884" b="1" i="0" u="none" strike="noStrike" cap="none" dirty="0">
                <a:solidFill>
                  <a:srgbClr val="3A3285"/>
                </a:solidFill>
                <a:latin typeface="Lato Light"/>
                <a:ea typeface="Lato Light"/>
                <a:cs typeface="Lato Light"/>
                <a:sym typeface="Lato Light"/>
              </a:rPr>
              <a:t>Names of team members:</a:t>
            </a:r>
            <a:endParaRPr sz="1295" b="0" i="0" u="none" strike="noStrike" cap="none" dirty="0">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3A3285"/>
              </a:buClr>
              <a:buSzPts val="5280"/>
              <a:buFont typeface="Lato Light"/>
              <a:buNone/>
            </a:pPr>
            <a:r>
              <a:rPr lang="en-US" sz="4884" b="0" i="1" u="none" strike="noStrike" cap="none" dirty="0">
                <a:solidFill>
                  <a:srgbClr val="3A3285"/>
                </a:solidFill>
                <a:latin typeface="Lato Light"/>
                <a:ea typeface="Lato Light"/>
                <a:cs typeface="Lato Light"/>
                <a:sym typeface="Lato Light"/>
              </a:rPr>
              <a:t>Matina Magkou</a:t>
            </a:r>
            <a:endParaRPr sz="4884" b="0" i="1" u="none" strike="noStrike" cap="none" dirty="0">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280"/>
              <a:buFont typeface="Lato Light"/>
              <a:buNone/>
            </a:pPr>
            <a:r>
              <a:rPr lang="en-US" sz="4884" b="0" i="1" u="none" strike="noStrike" cap="none" dirty="0" err="1">
                <a:solidFill>
                  <a:srgbClr val="3A3285"/>
                </a:solidFill>
                <a:latin typeface="Lato Light"/>
                <a:ea typeface="Lato Light"/>
                <a:cs typeface="Lato Light"/>
                <a:sym typeface="Lato Light"/>
              </a:rPr>
              <a:t>Codruța</a:t>
            </a:r>
            <a:r>
              <a:rPr lang="en-US" sz="4884" b="0" i="1" u="none" strike="noStrike" cap="none" dirty="0">
                <a:solidFill>
                  <a:srgbClr val="3A3285"/>
                </a:solidFill>
                <a:latin typeface="Lato Light"/>
                <a:ea typeface="Lato Light"/>
                <a:cs typeface="Lato Light"/>
                <a:sym typeface="Lato Light"/>
              </a:rPr>
              <a:t> </a:t>
            </a:r>
            <a:r>
              <a:rPr lang="en-US" sz="4884" b="0" i="1" u="none" strike="noStrike" cap="none" dirty="0" err="1">
                <a:solidFill>
                  <a:srgbClr val="3A3285"/>
                </a:solidFill>
                <a:latin typeface="Lato Light"/>
                <a:ea typeface="Lato Light"/>
                <a:cs typeface="Lato Light"/>
                <a:sym typeface="Lato Light"/>
              </a:rPr>
              <a:t>Simionescu</a:t>
            </a:r>
            <a:endParaRPr sz="4884" b="0" i="1" u="none" strike="noStrike" cap="none" dirty="0">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280"/>
              <a:buFont typeface="Lato Light"/>
              <a:buNone/>
            </a:pPr>
            <a:r>
              <a:rPr lang="en-US" sz="4884" b="0" i="1" u="none" strike="noStrike" cap="none" dirty="0">
                <a:solidFill>
                  <a:srgbClr val="3A3285"/>
                </a:solidFill>
                <a:latin typeface="Lato Light"/>
                <a:ea typeface="Lato Light"/>
                <a:cs typeface="Lato Light"/>
                <a:sym typeface="Lato Light"/>
              </a:rPr>
              <a:t>Julia </a:t>
            </a:r>
            <a:r>
              <a:rPr lang="en-US" sz="4884" b="0" i="1" u="none" strike="noStrike" cap="none" dirty="0" err="1">
                <a:solidFill>
                  <a:srgbClr val="3A3285"/>
                </a:solidFill>
                <a:latin typeface="Lato Light"/>
                <a:ea typeface="Lato Light"/>
                <a:cs typeface="Lato Light"/>
                <a:sym typeface="Lato Light"/>
              </a:rPr>
              <a:t>Gouin</a:t>
            </a:r>
            <a:endParaRPr sz="4884" b="0" i="1" u="none" strike="noStrike" cap="none" dirty="0">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280"/>
              <a:buFont typeface="Lato Light"/>
              <a:buNone/>
            </a:pPr>
            <a:r>
              <a:rPr lang="en-US" sz="4884" b="0" i="1" u="none" strike="noStrike" cap="none" dirty="0" err="1">
                <a:solidFill>
                  <a:srgbClr val="3A3285"/>
                </a:solidFill>
                <a:latin typeface="Lato Light"/>
                <a:ea typeface="Lato Light"/>
                <a:cs typeface="Lato Light"/>
                <a:sym typeface="Lato Light"/>
              </a:rPr>
              <a:t>Uta</a:t>
            </a:r>
            <a:r>
              <a:rPr lang="en-US" sz="4884" b="0" i="1" u="none" strike="noStrike" cap="none" dirty="0">
                <a:solidFill>
                  <a:srgbClr val="3A3285"/>
                </a:solidFill>
                <a:latin typeface="Lato Light"/>
                <a:ea typeface="Lato Light"/>
                <a:cs typeface="Lato Light"/>
                <a:sym typeface="Lato Light"/>
              </a:rPr>
              <a:t> </a:t>
            </a:r>
            <a:r>
              <a:rPr lang="en-US" sz="4884" b="0" i="1" u="none" strike="noStrike" cap="none" dirty="0" err="1">
                <a:solidFill>
                  <a:srgbClr val="3A3285"/>
                </a:solidFill>
                <a:latin typeface="Lato Light"/>
                <a:ea typeface="Lato Light"/>
                <a:cs typeface="Lato Light"/>
                <a:sym typeface="Lato Light"/>
              </a:rPr>
              <a:t>MuttAtom</a:t>
            </a:r>
            <a:endParaRPr sz="4884" b="0" i="1" u="none" strike="noStrike" cap="none" dirty="0">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280"/>
              <a:buFont typeface="Lato Light"/>
              <a:buNone/>
            </a:pPr>
            <a:r>
              <a:rPr lang="en-US" sz="4884" b="0" i="1" u="none" strike="noStrike" cap="none" dirty="0" err="1">
                <a:solidFill>
                  <a:srgbClr val="3A3285"/>
                </a:solidFill>
                <a:latin typeface="Lato Light"/>
                <a:ea typeface="Lato Light"/>
                <a:cs typeface="Lato Light"/>
                <a:sym typeface="Lato Light"/>
              </a:rPr>
              <a:t>Julien</a:t>
            </a:r>
            <a:r>
              <a:rPr lang="en-US" sz="4884" b="0" i="1" u="none" strike="noStrike" cap="none" dirty="0">
                <a:solidFill>
                  <a:srgbClr val="3A3285"/>
                </a:solidFill>
                <a:latin typeface="Lato Light"/>
                <a:ea typeface="Lato Light"/>
                <a:cs typeface="Lato Light"/>
                <a:sym typeface="Lato Light"/>
              </a:rPr>
              <a:t> </a:t>
            </a:r>
            <a:r>
              <a:rPr lang="en-US" sz="4884" b="0" i="1" u="none" strike="noStrike" cap="none" dirty="0" err="1">
                <a:solidFill>
                  <a:srgbClr val="3A3285"/>
                </a:solidFill>
                <a:latin typeface="Lato Light"/>
                <a:ea typeface="Lato Light"/>
                <a:cs typeface="Lato Light"/>
                <a:sym typeface="Lato Light"/>
              </a:rPr>
              <a:t>Gastelo</a:t>
            </a:r>
            <a:endParaRPr sz="4884" b="0" i="1" u="none" strike="noStrike" cap="none" dirty="0">
              <a:solidFill>
                <a:srgbClr val="3A3285"/>
              </a:solidFill>
              <a:latin typeface="Lato Light"/>
              <a:ea typeface="Lato Light"/>
              <a:cs typeface="Lato Light"/>
              <a:sym typeface="Lato Light"/>
            </a:endParaRPr>
          </a:p>
        </p:txBody>
      </p:sp>
      <p:pic>
        <p:nvPicPr>
          <p:cNvPr id="67" name="Google Shape;67;p4" descr="Bild"/>
          <p:cNvPicPr preferRelativeResize="0"/>
          <p:nvPr/>
        </p:nvPicPr>
        <p:blipFill rotWithShape="1">
          <a:blip r:embed="rId3">
            <a:alphaModFix/>
          </a:blip>
          <a:srcRect/>
          <a:stretch/>
        </p:blipFill>
        <p:spPr>
          <a:xfrm>
            <a:off x="-10826283" y="-3563604"/>
            <a:ext cx="17220015" cy="2165261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5"/>
          <p:cNvSpPr txBox="1">
            <a:spLocks noGrp="1"/>
          </p:cNvSpPr>
          <p:nvPr>
            <p:ph type="ctrTitle" idx="4294967295"/>
          </p:nvPr>
        </p:nvSpPr>
        <p:spPr>
          <a:xfrm>
            <a:off x="5495981" y="714600"/>
            <a:ext cx="16553400" cy="2610000"/>
          </a:xfrm>
          <a:prstGeom prst="rect">
            <a:avLst/>
          </a:prstGeom>
          <a:noFill/>
          <a:ln>
            <a:noFill/>
          </a:ln>
        </p:spPr>
        <p:txBody>
          <a:bodyPr spcFirstLastPara="1" wrap="square" lIns="50800" tIns="50800" rIns="50800" bIns="50800" anchor="t" anchorCtr="0">
            <a:normAutofit fontScale="90000"/>
          </a:bodyPr>
          <a:lstStyle/>
          <a:p>
            <a:pPr marL="0" marR="0" lvl="0" indent="0" algn="l" rtl="0">
              <a:lnSpc>
                <a:spcPct val="100000"/>
              </a:lnSpc>
              <a:spcBef>
                <a:spcPts val="0"/>
              </a:spcBef>
              <a:spcAft>
                <a:spcPts val="0"/>
              </a:spcAft>
              <a:buClr>
                <a:srgbClr val="3A3285"/>
              </a:buClr>
              <a:buSzPts val="5280"/>
              <a:buFont typeface="Source Serif Pro"/>
              <a:buNone/>
            </a:pPr>
            <a:r>
              <a:rPr lang="en-US" sz="3222" b="1" i="0" u="none" strike="noStrike" cap="none">
                <a:solidFill>
                  <a:srgbClr val="3A3285"/>
                </a:solidFill>
                <a:latin typeface="Source Serif Pro"/>
                <a:ea typeface="Source Serif Pro"/>
                <a:cs typeface="Source Serif Pro"/>
                <a:sym typeface="Source Serif Pro"/>
              </a:rPr>
              <a:t>1.1 What concrete solutions to make EU policies and grants more accessible for commons and alternative cultural spaces? How can we establish methodologies and about who is legitimised “to speak on behalf of the sector” for a participatory cultural policy–making and grant co-creation together with the EU level?</a:t>
            </a:r>
            <a:br>
              <a:rPr lang="en-US" sz="3222" b="1" i="0" u="none" strike="noStrike" cap="none">
                <a:solidFill>
                  <a:srgbClr val="3A3285"/>
                </a:solidFill>
                <a:latin typeface="Source Serif Pro"/>
                <a:ea typeface="Source Serif Pro"/>
                <a:cs typeface="Source Serif Pro"/>
                <a:sym typeface="Source Serif Pro"/>
              </a:rPr>
            </a:br>
            <a:endParaRPr sz="8550" b="0" i="0" u="none" strike="noStrike" cap="none">
              <a:solidFill>
                <a:srgbClr val="000000"/>
              </a:solidFill>
              <a:latin typeface="Helvetica Neue"/>
              <a:ea typeface="Helvetica Neue"/>
              <a:cs typeface="Helvetica Neue"/>
              <a:sym typeface="Helvetica Neue"/>
            </a:endParaRPr>
          </a:p>
        </p:txBody>
      </p:sp>
      <p:sp>
        <p:nvSpPr>
          <p:cNvPr id="73" name="Google Shape;73;p5"/>
          <p:cNvSpPr txBox="1">
            <a:spLocks noGrp="1"/>
          </p:cNvSpPr>
          <p:nvPr>
            <p:ph type="subTitle" idx="4294967295"/>
          </p:nvPr>
        </p:nvSpPr>
        <p:spPr>
          <a:xfrm>
            <a:off x="5113867" y="3369733"/>
            <a:ext cx="17322800" cy="8703734"/>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en-US" sz="3200" b="0" i="1" u="sng" strike="noStrike" cap="none" dirty="0">
                <a:solidFill>
                  <a:schemeClr val="dk1"/>
                </a:solidFill>
                <a:latin typeface="Arial"/>
                <a:ea typeface="Arial"/>
                <a:cs typeface="Arial"/>
                <a:sym typeface="Arial"/>
              </a:rPr>
              <a:t>Analysis</a:t>
            </a:r>
            <a:endParaRPr sz="3200" dirty="0"/>
          </a:p>
          <a:p>
            <a:pPr marL="0" marR="0" lvl="0" indent="0" algn="l" rtl="0">
              <a:lnSpc>
                <a:spcPct val="100000"/>
              </a:lnSpc>
              <a:spcBef>
                <a:spcPts val="0"/>
              </a:spcBef>
              <a:spcAft>
                <a:spcPts val="0"/>
              </a:spcAft>
              <a:buClr>
                <a:schemeClr val="dk1"/>
              </a:buClr>
              <a:buSzPts val="1100"/>
              <a:buFont typeface="Arial"/>
              <a:buNone/>
            </a:pPr>
            <a:endParaRPr sz="3200" b="0" i="1" u="sng" strike="noStrike" cap="none" dirty="0">
              <a:solidFill>
                <a:schemeClr val="dk1"/>
              </a:solidFill>
              <a:latin typeface="Arial"/>
              <a:ea typeface="Arial"/>
              <a:cs typeface="Arial"/>
              <a:sym typeface="Arial"/>
            </a:endParaRPr>
          </a:p>
          <a:p>
            <a:pPr marL="457200" marR="0" lvl="0" indent="-425450" algn="l" rtl="0">
              <a:lnSpc>
                <a:spcPct val="100000"/>
              </a:lnSpc>
              <a:spcBef>
                <a:spcPts val="0"/>
              </a:spcBef>
              <a:spcAft>
                <a:spcPts val="0"/>
              </a:spcAft>
              <a:buClr>
                <a:schemeClr val="dk1"/>
              </a:buClr>
              <a:buSzPts val="3100"/>
              <a:buFont typeface="Arial"/>
              <a:buChar char="-"/>
            </a:pPr>
            <a:r>
              <a:rPr lang="en-US" sz="3200" dirty="0">
                <a:solidFill>
                  <a:schemeClr val="dk1"/>
                </a:solidFill>
                <a:latin typeface="Arial"/>
                <a:ea typeface="Arial"/>
                <a:cs typeface="Arial"/>
                <a:sym typeface="Arial"/>
              </a:rPr>
              <a:t>Too much</a:t>
            </a:r>
            <a:r>
              <a:rPr lang="en-US" sz="3200" b="1" dirty="0">
                <a:solidFill>
                  <a:schemeClr val="dk1"/>
                </a:solidFill>
                <a:latin typeface="Arial"/>
                <a:ea typeface="Arial"/>
                <a:cs typeface="Arial"/>
                <a:sym typeface="Arial"/>
              </a:rPr>
              <a:t> b</a:t>
            </a:r>
            <a:r>
              <a:rPr lang="en-US" sz="3200" b="1" i="0" u="none" strike="noStrike" cap="none" dirty="0">
                <a:solidFill>
                  <a:schemeClr val="dk1"/>
                </a:solidFill>
                <a:latin typeface="Arial"/>
                <a:ea typeface="Arial"/>
                <a:cs typeface="Arial"/>
                <a:sym typeface="Arial"/>
              </a:rPr>
              <a:t>ureaucracy </a:t>
            </a:r>
            <a:r>
              <a:rPr lang="en-US" sz="3200" b="0" i="0" u="none" strike="noStrike" cap="none" dirty="0">
                <a:solidFill>
                  <a:schemeClr val="dk1"/>
                </a:solidFill>
                <a:latin typeface="Arial"/>
                <a:ea typeface="Arial"/>
                <a:cs typeface="Arial"/>
                <a:sym typeface="Arial"/>
              </a:rPr>
              <a:t>and </a:t>
            </a:r>
            <a:r>
              <a:rPr lang="en-US" sz="3200" b="1" i="0" u="none" strike="noStrike" cap="none" dirty="0">
                <a:solidFill>
                  <a:schemeClr val="dk1"/>
                </a:solidFill>
                <a:latin typeface="Arial"/>
                <a:ea typeface="Arial"/>
                <a:cs typeface="Arial"/>
                <a:sym typeface="Arial"/>
              </a:rPr>
              <a:t>"administration poetry"</a:t>
            </a:r>
            <a:endParaRPr sz="3200" b="1" i="0" u="none" strike="noStrike" cap="none" dirty="0">
              <a:solidFill>
                <a:schemeClr val="dk1"/>
              </a:solidFill>
              <a:latin typeface="Arial"/>
              <a:ea typeface="Arial"/>
              <a:cs typeface="Arial"/>
              <a:sym typeface="Arial"/>
            </a:endParaRPr>
          </a:p>
          <a:p>
            <a:pPr marL="457200" marR="0" lvl="0" indent="-425450" algn="l" rtl="0">
              <a:lnSpc>
                <a:spcPct val="100000"/>
              </a:lnSpc>
              <a:spcBef>
                <a:spcPts val="0"/>
              </a:spcBef>
              <a:spcAft>
                <a:spcPts val="0"/>
              </a:spcAft>
              <a:buClr>
                <a:schemeClr val="dk1"/>
              </a:buClr>
              <a:buSzPts val="3100"/>
              <a:buFont typeface="Arial"/>
              <a:buChar char="-"/>
            </a:pPr>
            <a:r>
              <a:rPr lang="en-US" sz="3200" b="0" i="0" u="none" strike="noStrike" cap="none" dirty="0">
                <a:solidFill>
                  <a:schemeClr val="dk1"/>
                </a:solidFill>
                <a:latin typeface="Arial"/>
                <a:ea typeface="Arial"/>
                <a:cs typeface="Arial"/>
                <a:sym typeface="Arial"/>
              </a:rPr>
              <a:t>Mutual </a:t>
            </a:r>
            <a:r>
              <a:rPr lang="en-US" sz="3200" b="1" i="0" u="none" strike="noStrike" cap="none" dirty="0">
                <a:solidFill>
                  <a:schemeClr val="dk1"/>
                </a:solidFill>
                <a:latin typeface="Arial"/>
                <a:ea typeface="Arial"/>
                <a:cs typeface="Arial"/>
                <a:sym typeface="Arial"/>
              </a:rPr>
              <a:t>lack of trust </a:t>
            </a:r>
            <a:r>
              <a:rPr lang="en-US" sz="3200" b="0" i="0" u="none" strike="noStrike" cap="none" dirty="0">
                <a:solidFill>
                  <a:schemeClr val="dk1"/>
                </a:solidFill>
                <a:latin typeface="Arial"/>
                <a:ea typeface="Arial"/>
                <a:cs typeface="Arial"/>
                <a:sym typeface="Arial"/>
              </a:rPr>
              <a:t>between policy makers and the sector</a:t>
            </a:r>
            <a:endParaRPr sz="3200" b="0" i="0" u="none" strike="noStrike" cap="none" dirty="0">
              <a:solidFill>
                <a:schemeClr val="dk1"/>
              </a:solidFill>
              <a:latin typeface="Arial"/>
              <a:ea typeface="Arial"/>
              <a:cs typeface="Arial"/>
              <a:sym typeface="Arial"/>
            </a:endParaRPr>
          </a:p>
          <a:p>
            <a:pPr marL="457200" marR="0" lvl="0" indent="-425450" algn="l" rtl="0">
              <a:lnSpc>
                <a:spcPct val="100000"/>
              </a:lnSpc>
              <a:spcBef>
                <a:spcPts val="0"/>
              </a:spcBef>
              <a:spcAft>
                <a:spcPts val="0"/>
              </a:spcAft>
              <a:buClr>
                <a:schemeClr val="dk1"/>
              </a:buClr>
              <a:buSzPts val="3100"/>
              <a:buFont typeface="Arial"/>
              <a:buChar char="-"/>
            </a:pPr>
            <a:r>
              <a:rPr lang="en-US" sz="3200" b="1" i="0" u="none" strike="noStrike" cap="none" dirty="0">
                <a:solidFill>
                  <a:schemeClr val="dk1"/>
                </a:solidFill>
                <a:latin typeface="Arial"/>
                <a:ea typeface="Arial"/>
                <a:cs typeface="Arial"/>
                <a:sym typeface="Arial"/>
              </a:rPr>
              <a:t>Exhaustion and lack of resources </a:t>
            </a:r>
            <a:r>
              <a:rPr lang="en-US" sz="3200" b="0" i="0" u="none" strike="noStrike" cap="none" dirty="0">
                <a:solidFill>
                  <a:schemeClr val="dk1"/>
                </a:solidFill>
                <a:latin typeface="Arial"/>
                <a:ea typeface="Arial"/>
                <a:cs typeface="Arial"/>
                <a:sym typeface="Arial"/>
              </a:rPr>
              <a:t>to respond to EU grants</a:t>
            </a:r>
            <a:endParaRPr sz="3200" b="0" i="0" u="none" strike="noStrike" cap="none" dirty="0">
              <a:solidFill>
                <a:schemeClr val="dk1"/>
              </a:solidFill>
              <a:latin typeface="Arial"/>
              <a:ea typeface="Arial"/>
              <a:cs typeface="Arial"/>
              <a:sym typeface="Arial"/>
            </a:endParaRPr>
          </a:p>
          <a:p>
            <a:pPr marL="457200" marR="0" lvl="0" indent="-425450" algn="l" rtl="0">
              <a:lnSpc>
                <a:spcPct val="100000"/>
              </a:lnSpc>
              <a:spcBef>
                <a:spcPts val="0"/>
              </a:spcBef>
              <a:spcAft>
                <a:spcPts val="0"/>
              </a:spcAft>
              <a:buClr>
                <a:schemeClr val="dk1"/>
              </a:buClr>
              <a:buSzPts val="3100"/>
              <a:buFont typeface="Arial"/>
              <a:buChar char="-"/>
            </a:pPr>
            <a:r>
              <a:rPr lang="en-US" sz="3200" b="0" i="0" u="none" strike="noStrike" cap="none" dirty="0">
                <a:solidFill>
                  <a:schemeClr val="dk1"/>
                </a:solidFill>
                <a:latin typeface="Arial"/>
                <a:ea typeface="Arial"/>
                <a:cs typeface="Arial"/>
                <a:sym typeface="Arial"/>
              </a:rPr>
              <a:t>Dependency on a </a:t>
            </a:r>
            <a:r>
              <a:rPr lang="en-US" sz="3200" b="1" i="0" u="none" strike="noStrike" cap="none" dirty="0">
                <a:solidFill>
                  <a:schemeClr val="dk1"/>
                </a:solidFill>
                <a:latin typeface="Arial"/>
                <a:ea typeface="Arial"/>
                <a:cs typeface="Arial"/>
                <a:sym typeface="Arial"/>
              </a:rPr>
              <a:t>grants’ logic</a:t>
            </a:r>
            <a:endParaRPr sz="3200" b="1" i="0" u="none" strike="noStrike" cap="none" dirty="0">
              <a:solidFill>
                <a:schemeClr val="dk1"/>
              </a:solidFill>
              <a:latin typeface="Arial"/>
              <a:ea typeface="Arial"/>
              <a:cs typeface="Arial"/>
              <a:sym typeface="Arial"/>
            </a:endParaRPr>
          </a:p>
          <a:p>
            <a:pPr marL="457200" marR="0" lvl="0" indent="-425450" algn="l" rtl="0">
              <a:lnSpc>
                <a:spcPct val="100000"/>
              </a:lnSpc>
              <a:spcBef>
                <a:spcPts val="0"/>
              </a:spcBef>
              <a:spcAft>
                <a:spcPts val="0"/>
              </a:spcAft>
              <a:buClr>
                <a:schemeClr val="dk1"/>
              </a:buClr>
              <a:buSzPts val="3100"/>
              <a:buFont typeface="Arial"/>
              <a:buChar char="-"/>
            </a:pPr>
            <a:r>
              <a:rPr lang="en-US" sz="3200" b="1" i="0" u="none" strike="noStrike" cap="none" dirty="0">
                <a:solidFill>
                  <a:schemeClr val="dk1"/>
                </a:solidFill>
                <a:latin typeface="Arial"/>
                <a:ea typeface="Arial"/>
                <a:cs typeface="Arial"/>
                <a:sym typeface="Arial"/>
              </a:rPr>
              <a:t>Blocking</a:t>
            </a:r>
            <a:r>
              <a:rPr lang="en-US" sz="3200" b="0" i="0" u="none" strike="noStrike" cap="none" dirty="0">
                <a:solidFill>
                  <a:schemeClr val="dk1"/>
                </a:solidFill>
                <a:latin typeface="Arial"/>
                <a:ea typeface="Arial"/>
                <a:cs typeface="Arial"/>
                <a:sym typeface="Arial"/>
              </a:rPr>
              <a:t> local initiatives</a:t>
            </a:r>
            <a:endParaRPr sz="3200" b="0" i="0" u="none" strike="noStrike" cap="none" dirty="0">
              <a:solidFill>
                <a:schemeClr val="dk1"/>
              </a:solidFill>
              <a:latin typeface="Arial"/>
              <a:ea typeface="Arial"/>
              <a:cs typeface="Arial"/>
              <a:sym typeface="Arial"/>
            </a:endParaRPr>
          </a:p>
          <a:p>
            <a:pPr marL="457200" marR="0" lvl="0" indent="-425450" algn="l" rtl="0">
              <a:lnSpc>
                <a:spcPct val="100000"/>
              </a:lnSpc>
              <a:spcBef>
                <a:spcPts val="0"/>
              </a:spcBef>
              <a:spcAft>
                <a:spcPts val="0"/>
              </a:spcAft>
              <a:buClr>
                <a:schemeClr val="dk1"/>
              </a:buClr>
              <a:buSzPts val="3100"/>
              <a:buFont typeface="Arial"/>
              <a:buChar char="-"/>
            </a:pPr>
            <a:r>
              <a:rPr lang="en-US" sz="3200" b="0" i="0" u="none" strike="noStrike" cap="none" dirty="0">
                <a:solidFill>
                  <a:schemeClr val="dk1"/>
                </a:solidFill>
                <a:latin typeface="Arial"/>
                <a:ea typeface="Arial"/>
                <a:cs typeface="Arial"/>
                <a:sym typeface="Arial"/>
              </a:rPr>
              <a:t>Excess of information but </a:t>
            </a:r>
            <a:r>
              <a:rPr lang="en-US" sz="3200" b="1" i="0" u="none" strike="noStrike" cap="none" dirty="0">
                <a:solidFill>
                  <a:schemeClr val="dk1"/>
                </a:solidFill>
                <a:latin typeface="Arial"/>
                <a:ea typeface="Arial"/>
                <a:cs typeface="Arial"/>
                <a:sym typeface="Arial"/>
              </a:rPr>
              <a:t>lack of transparency and vision</a:t>
            </a:r>
            <a:endParaRPr sz="3200" b="1" dirty="0"/>
          </a:p>
          <a:p>
            <a:pPr marL="457200" marR="0" lvl="0" indent="-228600" algn="l" rtl="0">
              <a:lnSpc>
                <a:spcPct val="100000"/>
              </a:lnSpc>
              <a:spcBef>
                <a:spcPts val="0"/>
              </a:spcBef>
              <a:spcAft>
                <a:spcPts val="0"/>
              </a:spcAft>
              <a:buClr>
                <a:schemeClr val="dk1"/>
              </a:buClr>
              <a:buSzPts val="3100"/>
              <a:buFont typeface="Arial"/>
              <a:buNone/>
            </a:pPr>
            <a:endParaRPr sz="3100" b="0" i="0" u="none" strike="noStrike" cap="none" dirty="0">
              <a:solidFill>
                <a:schemeClr val="dk1"/>
              </a:solidFill>
              <a:latin typeface="Arial"/>
              <a:ea typeface="Arial"/>
              <a:cs typeface="Arial"/>
              <a:sym typeface="Arial"/>
            </a:endParaRPr>
          </a:p>
          <a:p>
            <a:pPr marL="31750" marR="0" lvl="0" indent="0" algn="l" rtl="0">
              <a:lnSpc>
                <a:spcPct val="100000"/>
              </a:lnSpc>
              <a:spcBef>
                <a:spcPts val="0"/>
              </a:spcBef>
              <a:spcAft>
                <a:spcPts val="0"/>
              </a:spcAft>
              <a:buClr>
                <a:schemeClr val="dk1"/>
              </a:buClr>
              <a:buSzPts val="3100"/>
              <a:buFont typeface="Helvetica Neue"/>
              <a:buNone/>
            </a:pPr>
            <a:endParaRPr sz="3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0" i="0" u="sng" strike="noStrike" cap="none" dirty="0">
              <a:solidFill>
                <a:schemeClr val="hlink"/>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100" b="0" i="0" u="none" strike="noStrike" cap="none" dirty="0">
                <a:solidFill>
                  <a:schemeClr val="dk1"/>
                </a:solidFill>
                <a:latin typeface="Arial"/>
                <a:ea typeface="Arial"/>
                <a:cs typeface="Arial"/>
                <a:sym typeface="Arial"/>
              </a:rPr>
              <a:t> </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3A3285"/>
              </a:buClr>
              <a:buSzPts val="4275"/>
              <a:buFont typeface="Source Serif Pro"/>
              <a:buNone/>
            </a:pPr>
            <a:endParaRPr sz="4800" b="0" i="0" u="none" strike="noStrike" cap="none" dirty="0">
              <a:solidFill>
                <a:srgbClr val="000000"/>
              </a:solidFill>
              <a:latin typeface="Helvetica Neue"/>
              <a:ea typeface="Helvetica Neue"/>
              <a:cs typeface="Helvetica Neue"/>
              <a:sym typeface="Helvetica Neue"/>
            </a:endParaRPr>
          </a:p>
        </p:txBody>
      </p:sp>
      <p:pic>
        <p:nvPicPr>
          <p:cNvPr id="74" name="Google Shape;74;p5"/>
          <p:cNvPicPr preferRelativeResize="0"/>
          <p:nvPr/>
        </p:nvPicPr>
        <p:blipFill rotWithShape="1">
          <a:blip r:embed="rId3">
            <a:alphaModFix/>
          </a:blip>
          <a:srcRect/>
          <a:stretch/>
        </p:blipFill>
        <p:spPr>
          <a:xfrm>
            <a:off x="7704668" y="7315200"/>
            <a:ext cx="6095999" cy="4572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7"/>
          <p:cNvSpPr txBox="1">
            <a:spLocks noGrp="1"/>
          </p:cNvSpPr>
          <p:nvPr>
            <p:ph type="ctrTitle" idx="4294967295"/>
          </p:nvPr>
        </p:nvSpPr>
        <p:spPr>
          <a:xfrm>
            <a:off x="5514372" y="1049468"/>
            <a:ext cx="17733524" cy="3193207"/>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5280"/>
              <a:buFont typeface="Source Serif Pro"/>
              <a:buNone/>
            </a:pPr>
            <a:r>
              <a:rPr lang="en-US" sz="3580" b="1" i="0" u="none" strike="noStrike" cap="none">
                <a:solidFill>
                  <a:srgbClr val="3A3285"/>
                </a:solidFill>
                <a:latin typeface="Source Serif Pro"/>
                <a:ea typeface="Source Serif Pro"/>
                <a:cs typeface="Source Serif Pro"/>
                <a:sym typeface="Source Serif Pro"/>
              </a:rPr>
              <a:t>1.1 What concrete solutions to make EU policies and grants more accessible for commons and alternative cultural spaces? How can we establish methodologies and about who is legitimised “to speak on behalf of the sector” for a participatory cultural policy–making and grant co-creation together with the EU level?</a:t>
            </a:r>
            <a:endParaRPr sz="11200" b="0" i="0" u="none" strike="noStrike" cap="none">
              <a:solidFill>
                <a:srgbClr val="000000"/>
              </a:solidFill>
              <a:latin typeface="Helvetica Neue"/>
              <a:ea typeface="Helvetica Neue"/>
              <a:cs typeface="Helvetica Neue"/>
              <a:sym typeface="Helvetica Neue"/>
            </a:endParaRPr>
          </a:p>
        </p:txBody>
      </p:sp>
      <p:sp>
        <p:nvSpPr>
          <p:cNvPr id="80" name="Google Shape;80;p7"/>
          <p:cNvSpPr txBox="1">
            <a:spLocks noGrp="1"/>
          </p:cNvSpPr>
          <p:nvPr>
            <p:ph type="subTitle" idx="4294967295"/>
          </p:nvPr>
        </p:nvSpPr>
        <p:spPr>
          <a:xfrm>
            <a:off x="5469467" y="3657600"/>
            <a:ext cx="16323732" cy="8957733"/>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3200" b="0" i="1" u="sng" strike="noStrike" cap="none" dirty="0">
                <a:solidFill>
                  <a:schemeClr val="dk1"/>
                </a:solidFill>
                <a:latin typeface="+mn-lt"/>
                <a:ea typeface="Arial"/>
                <a:cs typeface="Arial"/>
                <a:sym typeface="Arial"/>
              </a:rPr>
              <a:t>Solutions proposed</a:t>
            </a:r>
          </a:p>
          <a:p>
            <a:pPr marL="0" marR="0" lvl="0" indent="0" algn="l" rtl="0">
              <a:lnSpc>
                <a:spcPct val="100000"/>
              </a:lnSpc>
              <a:spcBef>
                <a:spcPts val="0"/>
              </a:spcBef>
              <a:spcAft>
                <a:spcPts val="0"/>
              </a:spcAft>
              <a:buClr>
                <a:schemeClr val="dk1"/>
              </a:buClr>
              <a:buSzPts val="1100"/>
              <a:buFont typeface="Arial"/>
              <a:buNone/>
            </a:pPr>
            <a:endParaRPr sz="3200" b="0" i="1" u="sng" strike="noStrike" cap="none" dirty="0">
              <a:solidFill>
                <a:schemeClr val="dk1"/>
              </a:solidFill>
              <a:latin typeface="+mn-lt"/>
              <a:ea typeface="Arial"/>
              <a:cs typeface="Arial"/>
              <a:sym typeface="Arial"/>
            </a:endParaRPr>
          </a:p>
          <a:p>
            <a:pPr marL="0" marR="0" lvl="0" indent="0" algn="l" rtl="0">
              <a:lnSpc>
                <a:spcPct val="100000"/>
              </a:lnSpc>
              <a:spcBef>
                <a:spcPts val="0"/>
              </a:spcBef>
              <a:spcAft>
                <a:spcPts val="0"/>
              </a:spcAft>
              <a:buClr>
                <a:schemeClr val="dk1"/>
              </a:buClr>
              <a:buSzPts val="1100"/>
              <a:buNone/>
            </a:pPr>
            <a:r>
              <a:rPr lang="en-US" sz="3200" b="0" i="0" u="none" strike="noStrike" cap="none" dirty="0">
                <a:solidFill>
                  <a:schemeClr val="dk1"/>
                </a:solidFill>
                <a:latin typeface="+mn-lt"/>
                <a:ea typeface="Arial"/>
                <a:cs typeface="Arial"/>
                <a:sym typeface="Arial"/>
              </a:rPr>
              <a:t>- Rise the </a:t>
            </a:r>
            <a:r>
              <a:rPr lang="en-US" sz="3200" b="1" i="0" u="none" strike="noStrike" cap="none" dirty="0">
                <a:solidFill>
                  <a:schemeClr val="dk1"/>
                </a:solidFill>
                <a:latin typeface="+mn-lt"/>
                <a:ea typeface="Arial"/>
                <a:cs typeface="Arial"/>
                <a:sym typeface="Arial"/>
              </a:rPr>
              <a:t>budget for culture</a:t>
            </a:r>
          </a:p>
          <a:p>
            <a:pPr marL="0" marR="0" lvl="0" indent="0" algn="l" rtl="0">
              <a:lnSpc>
                <a:spcPct val="100000"/>
              </a:lnSpc>
              <a:spcBef>
                <a:spcPts val="0"/>
              </a:spcBef>
              <a:spcAft>
                <a:spcPts val="0"/>
              </a:spcAft>
              <a:buClr>
                <a:schemeClr val="dk1"/>
              </a:buClr>
              <a:buSzPts val="1100"/>
              <a:buNone/>
            </a:pPr>
            <a:endParaRPr lang="en-US" sz="3200" b="1" dirty="0">
              <a:solidFill>
                <a:schemeClr val="dk1"/>
              </a:solidFill>
              <a:latin typeface="+mn-lt"/>
              <a:ea typeface="Arial"/>
              <a:cs typeface="Arial"/>
              <a:sym typeface="Arial"/>
            </a:endParaRPr>
          </a:p>
          <a:p>
            <a:pPr marL="0" marR="0" lvl="0" indent="0" algn="l" rtl="0">
              <a:lnSpc>
                <a:spcPct val="100000"/>
              </a:lnSpc>
              <a:spcBef>
                <a:spcPts val="0"/>
              </a:spcBef>
              <a:spcAft>
                <a:spcPts val="0"/>
              </a:spcAft>
              <a:buClr>
                <a:schemeClr val="dk1"/>
              </a:buClr>
              <a:buSzPts val="1100"/>
              <a:buNone/>
            </a:pPr>
            <a:r>
              <a:rPr lang="en-US" sz="3200" b="0" i="0" u="none" strike="noStrike" cap="none" dirty="0">
                <a:solidFill>
                  <a:schemeClr val="dk1"/>
                </a:solidFill>
                <a:latin typeface="+mn-lt"/>
                <a:ea typeface="Arial"/>
                <a:cs typeface="Arial"/>
                <a:sym typeface="Arial"/>
              </a:rPr>
              <a:t>- </a:t>
            </a:r>
            <a:r>
              <a:rPr lang="en-US" sz="3200" b="1" i="0" u="none" strike="noStrike" cap="none" dirty="0">
                <a:solidFill>
                  <a:schemeClr val="dk1"/>
                </a:solidFill>
                <a:latin typeface="+mn-lt"/>
                <a:ea typeface="Arial"/>
                <a:cs typeface="Arial"/>
                <a:sym typeface="Arial"/>
              </a:rPr>
              <a:t>Ease of the administrative process </a:t>
            </a:r>
            <a:r>
              <a:rPr lang="en-US" sz="3200" dirty="0">
                <a:solidFill>
                  <a:schemeClr val="dk1"/>
                </a:solidFill>
                <a:latin typeface="+mn-lt"/>
                <a:ea typeface="Arial"/>
                <a:cs typeface="Arial"/>
                <a:sym typeface="Arial"/>
              </a:rPr>
              <a:t>by simplified</a:t>
            </a:r>
            <a:r>
              <a:rPr lang="en-US" sz="3200" b="0" i="0" u="none" strike="noStrike" cap="none" dirty="0">
                <a:solidFill>
                  <a:schemeClr val="dk1"/>
                </a:solidFill>
                <a:latin typeface="+mn-lt"/>
                <a:ea typeface="Arial"/>
                <a:cs typeface="Arial"/>
                <a:sym typeface="Arial"/>
              </a:rPr>
              <a:t> application processes</a:t>
            </a:r>
          </a:p>
          <a:p>
            <a:pPr marL="0" marR="0" lvl="0" indent="0" algn="l" rtl="0">
              <a:lnSpc>
                <a:spcPct val="100000"/>
              </a:lnSpc>
              <a:spcBef>
                <a:spcPts val="0"/>
              </a:spcBef>
              <a:spcAft>
                <a:spcPts val="0"/>
              </a:spcAft>
              <a:buClr>
                <a:schemeClr val="dk1"/>
              </a:buClr>
              <a:buSzPts val="1100"/>
              <a:buNone/>
            </a:pPr>
            <a:endParaRPr sz="3200" b="0" i="0" u="none" strike="noStrike" cap="none" dirty="0">
              <a:solidFill>
                <a:schemeClr val="dk1"/>
              </a:solidFill>
              <a:latin typeface="+mn-lt"/>
              <a:ea typeface="Arial"/>
              <a:cs typeface="Arial"/>
              <a:sym typeface="Arial"/>
            </a:endParaRPr>
          </a:p>
          <a:p>
            <a:pPr marL="0" marR="0" lvl="0" indent="0" algn="l" rtl="0">
              <a:lnSpc>
                <a:spcPct val="100000"/>
              </a:lnSpc>
              <a:spcBef>
                <a:spcPts val="0"/>
              </a:spcBef>
              <a:spcAft>
                <a:spcPts val="0"/>
              </a:spcAft>
              <a:buClr>
                <a:schemeClr val="dk1"/>
              </a:buClr>
              <a:buSzPts val="1100"/>
              <a:buNone/>
            </a:pPr>
            <a:r>
              <a:rPr lang="en-US" sz="3200" b="0" i="0" u="none" strike="noStrike" cap="none" dirty="0">
                <a:solidFill>
                  <a:schemeClr val="dk1"/>
                </a:solidFill>
                <a:latin typeface="+mn-lt"/>
                <a:ea typeface="Arial"/>
                <a:cs typeface="Arial"/>
                <a:sym typeface="Arial"/>
              </a:rPr>
              <a:t>- Enabling small </a:t>
            </a:r>
            <a:r>
              <a:rPr lang="en-US" sz="3200" b="0" i="0" u="none" strike="noStrike" cap="none" dirty="0" err="1">
                <a:solidFill>
                  <a:schemeClr val="dk1"/>
                </a:solidFill>
                <a:latin typeface="+mn-lt"/>
                <a:ea typeface="Arial"/>
                <a:cs typeface="Arial"/>
                <a:sym typeface="Arial"/>
              </a:rPr>
              <a:t>organisations</a:t>
            </a:r>
            <a:r>
              <a:rPr lang="en-US" sz="3200" b="0" i="0" u="none" strike="noStrike" cap="none" dirty="0">
                <a:solidFill>
                  <a:schemeClr val="dk1"/>
                </a:solidFill>
                <a:latin typeface="+mn-lt"/>
                <a:ea typeface="Arial"/>
                <a:cs typeface="Arial"/>
                <a:sym typeface="Arial"/>
              </a:rPr>
              <a:t> to benefit from grants</a:t>
            </a:r>
          </a:p>
          <a:p>
            <a:pPr marR="0" lvl="0" indent="-457200" algn="l" rtl="0">
              <a:lnSpc>
                <a:spcPct val="100000"/>
              </a:lnSpc>
              <a:spcBef>
                <a:spcPts val="0"/>
              </a:spcBef>
              <a:spcAft>
                <a:spcPts val="0"/>
              </a:spcAft>
              <a:buClr>
                <a:schemeClr val="dk1"/>
              </a:buClr>
              <a:buSzPts val="1100"/>
              <a:buFontTx/>
              <a:buChar char="-"/>
            </a:pPr>
            <a:endParaRPr sz="3200" b="0" i="0" u="none" strike="noStrike" cap="none" dirty="0">
              <a:solidFill>
                <a:schemeClr val="dk1"/>
              </a:solidFill>
              <a:latin typeface="+mn-lt"/>
              <a:ea typeface="Arial"/>
              <a:cs typeface="Arial"/>
              <a:sym typeface="Arial"/>
            </a:endParaRPr>
          </a:p>
          <a:p>
            <a:pPr marL="0" marR="0" lvl="0" indent="0" algn="l" rtl="0">
              <a:lnSpc>
                <a:spcPct val="100000"/>
              </a:lnSpc>
              <a:spcBef>
                <a:spcPts val="0"/>
              </a:spcBef>
              <a:spcAft>
                <a:spcPts val="0"/>
              </a:spcAft>
              <a:buClr>
                <a:schemeClr val="dk1"/>
              </a:buClr>
              <a:buSzPts val="1100"/>
              <a:buNone/>
            </a:pPr>
            <a:r>
              <a:rPr lang="en-US" sz="3200" b="0" i="0" u="none" strike="noStrike" cap="none" dirty="0">
                <a:solidFill>
                  <a:schemeClr val="dk1"/>
                </a:solidFill>
                <a:latin typeface="+mn-lt"/>
                <a:ea typeface="Arial"/>
                <a:cs typeface="Arial"/>
                <a:sym typeface="Arial"/>
              </a:rPr>
              <a:t>- Make announcements clearer</a:t>
            </a:r>
          </a:p>
          <a:p>
            <a:pPr marL="0" marR="0" lvl="0" indent="0" algn="l" rtl="0">
              <a:lnSpc>
                <a:spcPct val="100000"/>
              </a:lnSpc>
              <a:spcBef>
                <a:spcPts val="0"/>
              </a:spcBef>
              <a:spcAft>
                <a:spcPts val="0"/>
              </a:spcAft>
              <a:buClr>
                <a:schemeClr val="dk1"/>
              </a:buClr>
              <a:buSzPts val="1100"/>
              <a:buNone/>
            </a:pPr>
            <a:endParaRPr sz="3200" b="0" i="0" u="none" strike="noStrike" cap="none" dirty="0">
              <a:solidFill>
                <a:schemeClr val="dk1"/>
              </a:solidFill>
              <a:latin typeface="+mn-lt"/>
              <a:ea typeface="Arial"/>
              <a:cs typeface="Arial"/>
              <a:sym typeface="Arial"/>
            </a:endParaRPr>
          </a:p>
          <a:p>
            <a:pPr marL="0" marR="0" lvl="0" indent="0" algn="l" rtl="0">
              <a:lnSpc>
                <a:spcPct val="100000"/>
              </a:lnSpc>
              <a:spcBef>
                <a:spcPts val="0"/>
              </a:spcBef>
              <a:spcAft>
                <a:spcPts val="0"/>
              </a:spcAft>
              <a:buClr>
                <a:schemeClr val="dk1"/>
              </a:buClr>
              <a:buSzPts val="1100"/>
              <a:buNone/>
            </a:pPr>
            <a:r>
              <a:rPr lang="en-US" sz="3200" b="0" i="0" u="none" strike="noStrike" cap="none" dirty="0">
                <a:solidFill>
                  <a:schemeClr val="dk1"/>
                </a:solidFill>
                <a:latin typeface="+mn-lt"/>
                <a:ea typeface="Arial"/>
                <a:cs typeface="Arial"/>
                <a:sym typeface="Arial"/>
              </a:rPr>
              <a:t>- More </a:t>
            </a:r>
            <a:r>
              <a:rPr lang="en-US" sz="3200" b="1" i="0" u="none" strike="noStrike" cap="none" dirty="0">
                <a:solidFill>
                  <a:schemeClr val="dk1"/>
                </a:solidFill>
                <a:latin typeface="+mn-lt"/>
                <a:ea typeface="Arial"/>
                <a:cs typeface="Arial"/>
                <a:sym typeface="Arial"/>
              </a:rPr>
              <a:t>trust and appreciation of methods </a:t>
            </a:r>
            <a:r>
              <a:rPr lang="en-US" sz="3200" b="1" dirty="0">
                <a:solidFill>
                  <a:schemeClr val="dk1"/>
                </a:solidFill>
                <a:latin typeface="+mn-lt"/>
                <a:ea typeface="Arial"/>
                <a:cs typeface="Arial"/>
                <a:sym typeface="Arial"/>
              </a:rPr>
              <a:t>versus</a:t>
            </a:r>
            <a:r>
              <a:rPr lang="en-US" sz="3200" b="1" i="0" u="none" strike="noStrike" cap="none" dirty="0">
                <a:solidFill>
                  <a:schemeClr val="dk1"/>
                </a:solidFill>
                <a:latin typeface="+mn-lt"/>
                <a:ea typeface="Arial"/>
                <a:cs typeface="Arial"/>
                <a:sym typeface="Arial"/>
              </a:rPr>
              <a:t> outco</a:t>
            </a:r>
            <a:r>
              <a:rPr lang="en-US" sz="3200" b="0" i="0" u="none" strike="noStrike" cap="none" dirty="0">
                <a:solidFill>
                  <a:schemeClr val="dk1"/>
                </a:solidFill>
                <a:latin typeface="+mn-lt"/>
                <a:ea typeface="Arial"/>
                <a:cs typeface="Arial"/>
                <a:sym typeface="Arial"/>
              </a:rPr>
              <a:t>mes (inclusivity, sustainability, charter of core values, awareness of discriminatory processes, etc.) </a:t>
            </a:r>
          </a:p>
          <a:p>
            <a:pPr marR="0" lvl="0" indent="-457200" algn="l" rtl="0">
              <a:lnSpc>
                <a:spcPct val="100000"/>
              </a:lnSpc>
              <a:spcBef>
                <a:spcPts val="0"/>
              </a:spcBef>
              <a:spcAft>
                <a:spcPts val="0"/>
              </a:spcAft>
              <a:buClr>
                <a:schemeClr val="dk1"/>
              </a:buClr>
              <a:buSzPts val="1100"/>
              <a:buFontTx/>
              <a:buChar char="-"/>
            </a:pPr>
            <a:endParaRPr sz="3200" b="0" i="0" u="none" strike="noStrike" cap="none" dirty="0">
              <a:solidFill>
                <a:schemeClr val="dk1"/>
              </a:solidFill>
              <a:latin typeface="+mn-lt"/>
              <a:ea typeface="Arial"/>
              <a:cs typeface="Arial"/>
              <a:sym typeface="Arial"/>
            </a:endParaRPr>
          </a:p>
          <a:p>
            <a:pPr marL="0" marR="0" lvl="0" indent="0" algn="l" rtl="0">
              <a:lnSpc>
                <a:spcPct val="100000"/>
              </a:lnSpc>
              <a:spcBef>
                <a:spcPts val="0"/>
              </a:spcBef>
              <a:spcAft>
                <a:spcPts val="0"/>
              </a:spcAft>
              <a:buClr>
                <a:schemeClr val="dk1"/>
              </a:buClr>
              <a:buSzPts val="1100"/>
              <a:buNone/>
            </a:pPr>
            <a:r>
              <a:rPr lang="en-US" sz="3200" b="0" i="0" u="none" strike="noStrike" cap="none" dirty="0">
                <a:solidFill>
                  <a:schemeClr val="dk1"/>
                </a:solidFill>
                <a:latin typeface="+mn-lt"/>
                <a:ea typeface="Arial"/>
                <a:cs typeface="Arial"/>
                <a:sym typeface="Arial"/>
              </a:rPr>
              <a:t>- Ensure </a:t>
            </a:r>
            <a:r>
              <a:rPr lang="en-US" sz="3200" b="1" i="0" u="none" strike="noStrike" cap="none" dirty="0">
                <a:solidFill>
                  <a:schemeClr val="dk1"/>
                </a:solidFill>
                <a:latin typeface="+mn-lt"/>
                <a:ea typeface="Arial"/>
                <a:cs typeface="Arial"/>
                <a:sym typeface="Arial"/>
              </a:rPr>
              <a:t>accessibility to people outside EU </a:t>
            </a:r>
            <a:r>
              <a:rPr lang="en-US" sz="3200" b="0" i="0" u="none" strike="noStrike" cap="none" dirty="0">
                <a:solidFill>
                  <a:schemeClr val="dk1"/>
                </a:solidFill>
                <a:latin typeface="+mn-lt"/>
                <a:ea typeface="Arial"/>
                <a:cs typeface="Arial"/>
                <a:sym typeface="Arial"/>
              </a:rPr>
              <a:t>through international cooperation programs: pre-accession countries or as part of international agreements</a:t>
            </a:r>
          </a:p>
          <a:p>
            <a:pPr marL="0" marR="0" lvl="0" indent="0" algn="l" rtl="0">
              <a:lnSpc>
                <a:spcPct val="100000"/>
              </a:lnSpc>
              <a:spcBef>
                <a:spcPts val="0"/>
              </a:spcBef>
              <a:spcAft>
                <a:spcPts val="0"/>
              </a:spcAft>
              <a:buClr>
                <a:schemeClr val="dk1"/>
              </a:buClr>
              <a:buSzPts val="1100"/>
              <a:buNone/>
            </a:pPr>
            <a:endParaRPr sz="3200" dirty="0">
              <a:latin typeface="+mn-lt"/>
            </a:endParaRPr>
          </a:p>
          <a:p>
            <a:pPr marL="0" marR="0" lvl="0" indent="0" algn="l" rtl="0">
              <a:lnSpc>
                <a:spcPct val="100000"/>
              </a:lnSpc>
              <a:spcBef>
                <a:spcPts val="0"/>
              </a:spcBef>
              <a:spcAft>
                <a:spcPts val="0"/>
              </a:spcAft>
              <a:buClr>
                <a:schemeClr val="dk1"/>
              </a:buClr>
              <a:buSzPts val="1100"/>
              <a:buNone/>
            </a:pPr>
            <a:r>
              <a:rPr lang="en-US" sz="3200" b="0" i="0" u="none" strike="noStrike" cap="none" dirty="0">
                <a:solidFill>
                  <a:schemeClr val="dk1"/>
                </a:solidFill>
                <a:latin typeface="+mn-lt"/>
                <a:ea typeface="Arial"/>
                <a:cs typeface="Arial"/>
                <a:sym typeface="Arial"/>
              </a:rPr>
              <a:t>- Empower </a:t>
            </a:r>
            <a:r>
              <a:rPr lang="en-US" sz="3200" b="1" i="0" u="none" strike="noStrike" cap="none" dirty="0">
                <a:solidFill>
                  <a:schemeClr val="dk1"/>
                </a:solidFill>
                <a:latin typeface="+mn-lt"/>
                <a:ea typeface="Arial"/>
                <a:cs typeface="Arial"/>
                <a:sym typeface="Arial"/>
              </a:rPr>
              <a:t>legitimate intermediary actors </a:t>
            </a:r>
            <a:r>
              <a:rPr lang="en-US" sz="3200" b="0" i="0" u="none" strike="noStrike" cap="none" dirty="0">
                <a:solidFill>
                  <a:schemeClr val="dk1"/>
                </a:solidFill>
                <a:latin typeface="+mn-lt"/>
                <a:ea typeface="Arial"/>
                <a:cs typeface="Arial"/>
                <a:sym typeface="Arial"/>
              </a:rPr>
              <a:t>from the cultural sector</a:t>
            </a:r>
          </a:p>
          <a:p>
            <a:pPr marR="0" lvl="0" indent="-457200" algn="l" rtl="0">
              <a:lnSpc>
                <a:spcPct val="100000"/>
              </a:lnSpc>
              <a:spcBef>
                <a:spcPts val="0"/>
              </a:spcBef>
              <a:spcAft>
                <a:spcPts val="0"/>
              </a:spcAft>
              <a:buClr>
                <a:schemeClr val="dk1"/>
              </a:buClr>
              <a:buSzPts val="1100"/>
              <a:buFontTx/>
              <a:buChar char="-"/>
            </a:pPr>
            <a:endParaRPr lang="en-US" sz="3200" dirty="0">
              <a:solidFill>
                <a:schemeClr val="dk1"/>
              </a:solidFill>
              <a:latin typeface="+mn-lt"/>
              <a:ea typeface="Arial"/>
              <a:cs typeface="Arial"/>
              <a:sym typeface="Arial"/>
            </a:endParaRPr>
          </a:p>
          <a:p>
            <a:pPr marL="0" marR="0" lvl="0" indent="0" algn="l" rtl="0">
              <a:lnSpc>
                <a:spcPct val="100000"/>
              </a:lnSpc>
              <a:spcBef>
                <a:spcPts val="0"/>
              </a:spcBef>
              <a:spcAft>
                <a:spcPts val="0"/>
              </a:spcAft>
              <a:buClr>
                <a:schemeClr val="dk1"/>
              </a:buClr>
              <a:buSzPts val="1100"/>
              <a:buNone/>
            </a:pPr>
            <a:r>
              <a:rPr lang="en-US" sz="3200" dirty="0">
                <a:solidFill>
                  <a:schemeClr val="dk1"/>
                </a:solidFill>
                <a:latin typeface="+mn-lt"/>
                <a:ea typeface="Arial"/>
                <a:cs typeface="Arial"/>
                <a:sym typeface="Arial"/>
              </a:rPr>
              <a:t>- Introduce </a:t>
            </a:r>
            <a:r>
              <a:rPr lang="en-US" sz="3200" b="1" dirty="0">
                <a:solidFill>
                  <a:schemeClr val="dk1"/>
                </a:solidFill>
                <a:latin typeface="+mn-lt"/>
                <a:ea typeface="Arial"/>
                <a:cs typeface="Arial"/>
                <a:sym typeface="Arial"/>
              </a:rPr>
              <a:t>a n</a:t>
            </a:r>
            <a:r>
              <a:rPr lang="en-US" sz="3200" b="1" i="0" u="none" strike="noStrike" cap="none" dirty="0">
                <a:solidFill>
                  <a:schemeClr val="dk1"/>
                </a:solidFill>
                <a:latin typeface="+mn-lt"/>
                <a:ea typeface="Arial"/>
                <a:cs typeface="Arial"/>
                <a:sym typeface="Arial"/>
              </a:rPr>
              <a:t>ew type of grant addressing specifically commons </a:t>
            </a:r>
            <a:r>
              <a:rPr lang="en-US" sz="3200" b="1" dirty="0">
                <a:solidFill>
                  <a:schemeClr val="dk1"/>
                </a:solidFill>
                <a:latin typeface="+mn-lt"/>
                <a:ea typeface="Arial"/>
                <a:cs typeface="Arial"/>
                <a:sym typeface="Arial"/>
              </a:rPr>
              <a:t>rooted initiatives and the arts</a:t>
            </a:r>
            <a:endParaRPr sz="3200" b="1" i="0" u="none" strike="noStrike" cap="none" dirty="0">
              <a:solidFill>
                <a:schemeClr val="dk1"/>
              </a:solidFill>
              <a:latin typeface="+mn-lt"/>
              <a:ea typeface="Arial"/>
              <a:cs typeface="Arial"/>
              <a:sym typeface="Arial"/>
            </a:endParaRPr>
          </a:p>
          <a:p>
            <a:pPr marL="571500" marR="0" lvl="0" indent="-571500" algn="l" rtl="0">
              <a:lnSpc>
                <a:spcPct val="100000"/>
              </a:lnSpc>
              <a:spcBef>
                <a:spcPts val="0"/>
              </a:spcBef>
              <a:spcAft>
                <a:spcPts val="0"/>
              </a:spcAft>
              <a:buClr>
                <a:schemeClr val="dk1"/>
              </a:buClr>
              <a:buSzPts val="1100"/>
              <a:buFontTx/>
              <a:buChar char="-"/>
            </a:pPr>
            <a:endParaRPr sz="3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3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3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3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3A3285"/>
              </a:buClr>
              <a:buSzPts val="3870"/>
              <a:buFont typeface="Source Serif Pro"/>
              <a:buNone/>
            </a:pPr>
            <a:endParaRPr sz="3600" b="0" i="0" u="none" strike="noStrike" cap="none" dirty="0">
              <a:solidFill>
                <a:srgbClr val="3A3285"/>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28"/>
          <p:cNvSpPr txBox="1">
            <a:spLocks noGrp="1"/>
          </p:cNvSpPr>
          <p:nvPr>
            <p:ph type="ctrTitle" idx="4294967295"/>
          </p:nvPr>
        </p:nvSpPr>
        <p:spPr>
          <a:xfrm>
            <a:off x="5514372" y="1049468"/>
            <a:ext cx="17733524" cy="3193207"/>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5280"/>
              <a:buFont typeface="Source Serif Pro"/>
              <a:buNone/>
            </a:pPr>
            <a:r>
              <a:rPr lang="en-US" sz="3580" b="1" i="0" u="none" strike="noStrike" cap="none">
                <a:solidFill>
                  <a:srgbClr val="3A3285"/>
                </a:solidFill>
                <a:latin typeface="Source Serif Pro"/>
                <a:ea typeface="Source Serif Pro"/>
                <a:cs typeface="Source Serif Pro"/>
                <a:sym typeface="Source Serif Pro"/>
              </a:rPr>
              <a:t>1.1 What concrete solutions to make EU policies and grants more accessible for commons and alternative cultural spaces? How can we establish methodologies and about who is legitimised “to speak on behalf of the sector” for a participatory cultural policy–making and grant co-creation together with the EU level?</a:t>
            </a:r>
            <a:endParaRPr sz="11200" b="0" i="0" u="none" strike="noStrike" cap="none">
              <a:solidFill>
                <a:srgbClr val="000000"/>
              </a:solidFill>
              <a:latin typeface="Helvetica Neue"/>
              <a:ea typeface="Helvetica Neue"/>
              <a:cs typeface="Helvetica Neue"/>
              <a:sym typeface="Helvetica Neue"/>
            </a:endParaRPr>
          </a:p>
        </p:txBody>
      </p:sp>
      <p:sp>
        <p:nvSpPr>
          <p:cNvPr id="86" name="Google Shape;86;p28"/>
          <p:cNvSpPr txBox="1">
            <a:spLocks noGrp="1"/>
          </p:cNvSpPr>
          <p:nvPr>
            <p:ph type="subTitle" idx="4294967295"/>
          </p:nvPr>
        </p:nvSpPr>
        <p:spPr>
          <a:xfrm>
            <a:off x="5469467" y="3657600"/>
            <a:ext cx="16255999" cy="8009467"/>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3200" b="0" i="1" u="sng" strike="noStrike" cap="none" dirty="0">
                <a:solidFill>
                  <a:schemeClr val="dk1"/>
                </a:solidFill>
                <a:latin typeface="+mn-lt"/>
                <a:ea typeface="Arial"/>
                <a:cs typeface="Arial"/>
                <a:sym typeface="Arial"/>
              </a:rPr>
              <a:t>Solutions proposed part 2</a:t>
            </a:r>
            <a:endParaRPr sz="3200" dirty="0">
              <a:latin typeface="+mn-lt"/>
            </a:endParaRPr>
          </a:p>
          <a:p>
            <a:pPr marL="0" marR="0" lvl="0" indent="0" algn="l" rtl="0">
              <a:lnSpc>
                <a:spcPct val="100000"/>
              </a:lnSpc>
              <a:spcBef>
                <a:spcPts val="0"/>
              </a:spcBef>
              <a:spcAft>
                <a:spcPts val="0"/>
              </a:spcAft>
              <a:buClr>
                <a:schemeClr val="dk1"/>
              </a:buClr>
              <a:buSzPts val="1100"/>
              <a:buFont typeface="Arial"/>
              <a:buNone/>
            </a:pPr>
            <a:endParaRPr sz="3600" b="0" i="0" u="none" strike="noStrike" cap="none" dirty="0">
              <a:solidFill>
                <a:schemeClr val="dk1"/>
              </a:solidFill>
              <a:latin typeface="+mn-lt"/>
              <a:ea typeface="Arial"/>
              <a:cs typeface="Arial"/>
              <a:sym typeface="Arial"/>
            </a:endParaRPr>
          </a:p>
          <a:p>
            <a:pPr marL="571500" marR="0" lvl="0" indent="-571500" algn="l" rtl="0">
              <a:lnSpc>
                <a:spcPct val="100000"/>
              </a:lnSpc>
              <a:spcBef>
                <a:spcPts val="0"/>
              </a:spcBef>
              <a:spcAft>
                <a:spcPts val="0"/>
              </a:spcAft>
              <a:buClr>
                <a:schemeClr val="dk1"/>
              </a:buClr>
              <a:buSzPts val="1100"/>
              <a:buFontTx/>
              <a:buChar char="-"/>
            </a:pPr>
            <a:r>
              <a:rPr lang="en-US" sz="3200" b="0" i="0" u="none" strike="noStrike" cap="none" dirty="0">
                <a:solidFill>
                  <a:schemeClr val="dk1"/>
                </a:solidFill>
                <a:latin typeface="+mn-lt"/>
                <a:ea typeface="Arial"/>
                <a:cs typeface="Arial"/>
                <a:sym typeface="Arial"/>
              </a:rPr>
              <a:t>- Networks like TEH, municipalities, NGOs should be consulted in order to check if criteria are met instead of asking the artists and grass root activists to write hundreds of pages of </a:t>
            </a:r>
            <a:r>
              <a:rPr lang="en-US" sz="3200" b="0" i="1" u="none" strike="noStrike" cap="none" dirty="0">
                <a:solidFill>
                  <a:schemeClr val="dk1"/>
                </a:solidFill>
                <a:latin typeface="+mn-lt"/>
                <a:ea typeface="Arial"/>
                <a:cs typeface="Arial"/>
                <a:sym typeface="Arial"/>
              </a:rPr>
              <a:t>administrative poetry </a:t>
            </a:r>
            <a:r>
              <a:rPr lang="en-US" sz="3200" b="0" i="0" u="none" strike="noStrike" cap="none" dirty="0">
                <a:solidFill>
                  <a:schemeClr val="dk1"/>
                </a:solidFill>
                <a:latin typeface="+mn-lt"/>
                <a:ea typeface="Arial"/>
                <a:cs typeface="Arial"/>
                <a:sym typeface="Arial"/>
              </a:rPr>
              <a:t>for fund-raising </a:t>
            </a:r>
          </a:p>
          <a:p>
            <a:pPr marL="571500" marR="0" lvl="0" indent="-571500" algn="l" rtl="0">
              <a:lnSpc>
                <a:spcPct val="100000"/>
              </a:lnSpc>
              <a:spcBef>
                <a:spcPts val="0"/>
              </a:spcBef>
              <a:spcAft>
                <a:spcPts val="0"/>
              </a:spcAft>
              <a:buClr>
                <a:schemeClr val="dk1"/>
              </a:buClr>
              <a:buSzPts val="1100"/>
              <a:buFontTx/>
              <a:buChar char="-"/>
            </a:pPr>
            <a:endParaRPr sz="3200" b="0" i="0" u="none" strike="noStrike" cap="none" dirty="0">
              <a:solidFill>
                <a:schemeClr val="dk1"/>
              </a:solidFill>
              <a:latin typeface="+mn-lt"/>
              <a:ea typeface="Arial"/>
              <a:cs typeface="Arial"/>
              <a:sym typeface="Arial"/>
            </a:endParaRPr>
          </a:p>
          <a:p>
            <a:pPr marL="571500" marR="0" lvl="0" indent="-571500" algn="l" rtl="0">
              <a:lnSpc>
                <a:spcPct val="100000"/>
              </a:lnSpc>
              <a:spcBef>
                <a:spcPts val="0"/>
              </a:spcBef>
              <a:spcAft>
                <a:spcPts val="0"/>
              </a:spcAft>
              <a:buClr>
                <a:schemeClr val="dk1"/>
              </a:buClr>
              <a:buSzPts val="1100"/>
              <a:buFontTx/>
              <a:buChar char="-"/>
            </a:pPr>
            <a:r>
              <a:rPr lang="en-US" sz="3200" b="0" i="0" u="none" strike="noStrike" cap="none" dirty="0">
                <a:solidFill>
                  <a:schemeClr val="dk1"/>
                </a:solidFill>
                <a:latin typeface="+mn-lt"/>
                <a:ea typeface="Arial"/>
                <a:cs typeface="Arial"/>
                <a:sym typeface="Arial"/>
              </a:rPr>
              <a:t>- </a:t>
            </a:r>
            <a:r>
              <a:rPr lang="en-US" sz="3200" dirty="0">
                <a:solidFill>
                  <a:schemeClr val="dk1"/>
                </a:solidFill>
                <a:latin typeface="+mn-lt"/>
                <a:ea typeface="Arial"/>
                <a:cs typeface="Arial"/>
                <a:sym typeface="Arial"/>
              </a:rPr>
              <a:t>L</a:t>
            </a:r>
            <a:r>
              <a:rPr lang="en-US" sz="3200" b="0" i="0" u="none" strike="noStrike" cap="none" dirty="0">
                <a:solidFill>
                  <a:schemeClr val="dk1"/>
                </a:solidFill>
                <a:latin typeface="+mn-lt"/>
                <a:ea typeface="Arial"/>
                <a:cs typeface="Arial"/>
                <a:sym typeface="Arial"/>
              </a:rPr>
              <a:t>ocal governments should be informed that there can be more cultural funding, if the creation of commons is being encouraged (meaning industrial </a:t>
            </a:r>
            <a:r>
              <a:rPr lang="en-US" sz="3200" b="0" i="0" u="none" strike="noStrike" cap="none" dirty="0" err="1">
                <a:solidFill>
                  <a:schemeClr val="dk1"/>
                </a:solidFill>
                <a:latin typeface="+mn-lt"/>
                <a:ea typeface="Arial"/>
                <a:cs typeface="Arial"/>
                <a:sym typeface="Arial"/>
              </a:rPr>
              <a:t>friches</a:t>
            </a:r>
            <a:r>
              <a:rPr lang="en-US" sz="3200" b="0" i="0" u="none" strike="noStrike" cap="none" dirty="0">
                <a:solidFill>
                  <a:schemeClr val="dk1"/>
                </a:solidFill>
                <a:latin typeface="+mn-lt"/>
                <a:ea typeface="Arial"/>
                <a:cs typeface="Arial"/>
                <a:sym typeface="Arial"/>
              </a:rPr>
              <a:t>, made legally accessible to the population, transformed into a common, can generate EU-sponsored local cultural benefit in a relatively short term) </a:t>
            </a:r>
          </a:p>
          <a:p>
            <a:pPr marL="571500" marR="0" lvl="0" indent="-571500" algn="l" rtl="0">
              <a:lnSpc>
                <a:spcPct val="100000"/>
              </a:lnSpc>
              <a:spcBef>
                <a:spcPts val="0"/>
              </a:spcBef>
              <a:spcAft>
                <a:spcPts val="0"/>
              </a:spcAft>
              <a:buClr>
                <a:schemeClr val="dk1"/>
              </a:buClr>
              <a:buSzPts val="1100"/>
              <a:buFontTx/>
              <a:buChar char="-"/>
            </a:pPr>
            <a:endParaRPr lang="en-US" sz="3200" dirty="0">
              <a:solidFill>
                <a:schemeClr val="dk1"/>
              </a:solidFill>
              <a:latin typeface="+mn-lt"/>
              <a:ea typeface="Arial"/>
              <a:cs typeface="Arial"/>
              <a:sym typeface="Arial"/>
            </a:endParaRPr>
          </a:p>
          <a:p>
            <a:pPr marL="571500" indent="-571500">
              <a:spcBef>
                <a:spcPts val="0"/>
              </a:spcBef>
              <a:buClr>
                <a:schemeClr val="dk1"/>
              </a:buClr>
              <a:buSzPts val="1100"/>
              <a:buFontTx/>
              <a:buChar char="-"/>
            </a:pPr>
            <a:r>
              <a:rPr lang="en-US" sz="3200" dirty="0">
                <a:solidFill>
                  <a:schemeClr val="dk1"/>
                </a:solidFill>
                <a:latin typeface="+mn-lt"/>
                <a:ea typeface="Arial"/>
                <a:cs typeface="Arial"/>
                <a:sym typeface="Arial"/>
              </a:rPr>
              <a:t>- Creation of a digital platform managed by representatives of DG EAC  + MEPs and an elected board (cultural sector actors elected by the European Parliament)</a:t>
            </a:r>
          </a:p>
          <a:p>
            <a:pPr marL="571500" marR="0" lvl="0" indent="-571500" algn="l" rtl="0">
              <a:lnSpc>
                <a:spcPct val="100000"/>
              </a:lnSpc>
              <a:spcBef>
                <a:spcPts val="0"/>
              </a:spcBef>
              <a:spcAft>
                <a:spcPts val="0"/>
              </a:spcAft>
              <a:buClr>
                <a:schemeClr val="dk1"/>
              </a:buClr>
              <a:buSzPts val="1100"/>
              <a:buFontTx/>
              <a:buChar char="-"/>
            </a:pPr>
            <a:endParaRPr sz="3200" b="0" i="0" u="none" strike="noStrike" cap="none" dirty="0">
              <a:solidFill>
                <a:schemeClr val="dk1"/>
              </a:solidFill>
              <a:latin typeface="+mn-lt"/>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3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3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3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3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3A3285"/>
              </a:buClr>
              <a:buSzPts val="3870"/>
              <a:buFont typeface="Source Serif Pro"/>
              <a:buNone/>
            </a:pPr>
            <a:endParaRPr sz="3600" b="0" i="0" u="none" strike="noStrike" cap="none" dirty="0">
              <a:solidFill>
                <a:srgbClr val="3A3285"/>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8"/>
          <p:cNvSpPr txBox="1">
            <a:spLocks noGrp="1"/>
          </p:cNvSpPr>
          <p:nvPr>
            <p:ph type="ctrTitle" idx="4294967295"/>
          </p:nvPr>
        </p:nvSpPr>
        <p:spPr>
          <a:xfrm>
            <a:off x="5918831" y="1049468"/>
            <a:ext cx="17329064" cy="3374588"/>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5160"/>
              <a:buFont typeface="Source Serif Pro"/>
              <a:buNone/>
            </a:pPr>
            <a:r>
              <a:rPr lang="en-US" sz="3582" b="1" i="0" u="none" strike="noStrike" cap="none" dirty="0">
                <a:solidFill>
                  <a:srgbClr val="3A3285"/>
                </a:solidFill>
                <a:latin typeface="Source Serif Pro"/>
                <a:ea typeface="Source Serif Pro"/>
                <a:cs typeface="Source Serif Pro"/>
                <a:sym typeface="Source Serif Pro"/>
              </a:rPr>
              <a:t>1. 2 How can cultural policies and grants activate new commons-based ecosystems that promote a sustainable creative work (i.e. allowing space and time for research and production, peer learning, income, and relationship with society)?</a:t>
            </a:r>
            <a:br>
              <a:rPr lang="en-US" sz="3222" b="1" i="0" u="none" strike="noStrike" cap="none" dirty="0">
                <a:solidFill>
                  <a:srgbClr val="3A3285"/>
                </a:solidFill>
                <a:latin typeface="Source Serif Pro"/>
                <a:ea typeface="Source Serif Pro"/>
                <a:cs typeface="Source Serif Pro"/>
                <a:sym typeface="Source Serif Pro"/>
              </a:rPr>
            </a:br>
            <a:endParaRPr sz="10080" b="0" i="0" u="none" strike="noStrike" cap="none" dirty="0">
              <a:solidFill>
                <a:srgbClr val="000000"/>
              </a:solidFill>
              <a:latin typeface="Helvetica Neue"/>
              <a:ea typeface="Helvetica Neue"/>
              <a:cs typeface="Helvetica Neue"/>
              <a:sym typeface="Helvetica Neue"/>
            </a:endParaRPr>
          </a:p>
        </p:txBody>
      </p:sp>
      <p:sp>
        <p:nvSpPr>
          <p:cNvPr id="92" name="Google Shape;92;p8"/>
          <p:cNvSpPr txBox="1">
            <a:spLocks noGrp="1"/>
          </p:cNvSpPr>
          <p:nvPr>
            <p:ph type="subTitle" idx="4294967295"/>
          </p:nvPr>
        </p:nvSpPr>
        <p:spPr>
          <a:xfrm>
            <a:off x="5334000" y="3403600"/>
            <a:ext cx="16933333" cy="8817688"/>
          </a:xfrm>
          <a:prstGeom prst="rect">
            <a:avLst/>
          </a:prstGeom>
          <a:noFill/>
          <a:ln>
            <a:noFill/>
          </a:ln>
        </p:spPr>
        <p:txBody>
          <a:bodyPr spcFirstLastPara="1" wrap="square" lIns="50800" tIns="50800" rIns="50800" bIns="50800" anchor="t" anchorCtr="0">
            <a:normAutofit fontScale="92500" lnSpcReduction="10000"/>
          </a:bodyPr>
          <a:lstStyle/>
          <a:p>
            <a:pPr marL="0" marR="0" lvl="0" indent="0" algn="l" rtl="0">
              <a:lnSpc>
                <a:spcPct val="80000"/>
              </a:lnSpc>
              <a:spcBef>
                <a:spcPts val="0"/>
              </a:spcBef>
              <a:spcAft>
                <a:spcPts val="0"/>
              </a:spcAft>
              <a:buClr>
                <a:schemeClr val="dk1"/>
              </a:buClr>
              <a:buSzPts val="1100"/>
              <a:buFont typeface="Helvetica Neue"/>
              <a:buNone/>
            </a:pPr>
            <a:r>
              <a:rPr lang="en-US" sz="3200" b="0" i="0" u="none" strike="noStrike" cap="none" dirty="0">
                <a:solidFill>
                  <a:schemeClr val="dk1"/>
                </a:solidFill>
                <a:latin typeface="+mn-lt"/>
                <a:ea typeface="Arial"/>
                <a:cs typeface="Arial"/>
                <a:sym typeface="Arial"/>
              </a:rPr>
              <a:t> </a:t>
            </a:r>
            <a:r>
              <a:rPr lang="en-US" sz="3200" b="0" i="1" u="sng" strike="noStrike" cap="none" dirty="0">
                <a:solidFill>
                  <a:schemeClr val="dk1"/>
                </a:solidFill>
                <a:latin typeface="+mn-lt"/>
                <a:ea typeface="Arial"/>
                <a:cs typeface="Arial"/>
                <a:sym typeface="Arial"/>
              </a:rPr>
              <a:t>Analysis</a:t>
            </a:r>
            <a:endParaRPr sz="3200" dirty="0">
              <a:latin typeface="+mn-lt"/>
            </a:endParaRPr>
          </a:p>
          <a:p>
            <a:pPr marL="0" marR="0" lvl="0" indent="0" algn="l" rtl="0">
              <a:lnSpc>
                <a:spcPct val="80000"/>
              </a:lnSpc>
              <a:spcBef>
                <a:spcPts val="0"/>
              </a:spcBef>
              <a:spcAft>
                <a:spcPts val="0"/>
              </a:spcAft>
              <a:buClr>
                <a:schemeClr val="dk1"/>
              </a:buClr>
              <a:buSzPts val="1100"/>
              <a:buFont typeface="Helvetica Neue"/>
              <a:buNone/>
            </a:pPr>
            <a:endParaRPr sz="3200" b="0" i="0" u="none" strike="noStrike" cap="none" dirty="0">
              <a:solidFill>
                <a:schemeClr val="dk1"/>
              </a:solidFill>
              <a:latin typeface="+mn-lt"/>
              <a:ea typeface="Arial"/>
              <a:cs typeface="Arial"/>
              <a:sym typeface="Arial"/>
            </a:endParaRPr>
          </a:p>
          <a:p>
            <a:pPr marL="0" marR="0" lvl="0" indent="0" algn="l" rtl="0">
              <a:lnSpc>
                <a:spcPct val="80000"/>
              </a:lnSpc>
              <a:spcBef>
                <a:spcPts val="0"/>
              </a:spcBef>
              <a:spcAft>
                <a:spcPts val="0"/>
              </a:spcAft>
              <a:buClr>
                <a:schemeClr val="dk1"/>
              </a:buClr>
              <a:buSzPts val="1100"/>
              <a:buNone/>
            </a:pPr>
            <a:r>
              <a:rPr lang="en-US" sz="3500" i="0" u="none" strike="noStrike" cap="none" dirty="0">
                <a:solidFill>
                  <a:schemeClr val="dk1"/>
                </a:solidFill>
                <a:latin typeface="+mn-lt"/>
                <a:ea typeface="Arial"/>
                <a:cs typeface="Arial"/>
                <a:sym typeface="Arial"/>
              </a:rPr>
              <a:t>- </a:t>
            </a:r>
            <a:r>
              <a:rPr lang="en-US" sz="3500" b="1" i="0" u="none" strike="noStrike" cap="none" dirty="0">
                <a:solidFill>
                  <a:schemeClr val="dk1"/>
                </a:solidFill>
                <a:latin typeface="+mn-lt"/>
                <a:ea typeface="Arial"/>
                <a:cs typeface="Arial"/>
                <a:sym typeface="Arial"/>
              </a:rPr>
              <a:t>Precarity</a:t>
            </a:r>
            <a:r>
              <a:rPr lang="en-US" sz="3500" b="0" i="0" u="none" strike="noStrike" cap="none" dirty="0">
                <a:solidFill>
                  <a:schemeClr val="dk1"/>
                </a:solidFill>
                <a:latin typeface="+mn-lt"/>
                <a:ea typeface="Arial"/>
                <a:cs typeface="Arial"/>
                <a:sym typeface="Arial"/>
              </a:rPr>
              <a:t> in the cultural and activist sector</a:t>
            </a:r>
          </a:p>
          <a:p>
            <a:pPr marL="0" marR="0" lvl="0" indent="0" algn="l" rtl="0">
              <a:lnSpc>
                <a:spcPct val="80000"/>
              </a:lnSpc>
              <a:spcBef>
                <a:spcPts val="0"/>
              </a:spcBef>
              <a:spcAft>
                <a:spcPts val="0"/>
              </a:spcAft>
              <a:buClr>
                <a:schemeClr val="dk1"/>
              </a:buClr>
              <a:buSzPts val="1100"/>
              <a:buNone/>
            </a:pPr>
            <a:endParaRPr sz="3500" dirty="0">
              <a:latin typeface="+mn-lt"/>
            </a:endParaRPr>
          </a:p>
          <a:p>
            <a:pPr marL="0" indent="0">
              <a:lnSpc>
                <a:spcPct val="80000"/>
              </a:lnSpc>
              <a:spcBef>
                <a:spcPts val="0"/>
              </a:spcBef>
              <a:buClr>
                <a:schemeClr val="dk1"/>
              </a:buClr>
              <a:buSzPts val="1100"/>
              <a:buNone/>
            </a:pPr>
            <a:r>
              <a:rPr lang="en-US" sz="3500" b="0" i="0" u="none" strike="noStrike" cap="none" dirty="0">
                <a:solidFill>
                  <a:schemeClr val="dk1"/>
                </a:solidFill>
                <a:latin typeface="+mn-lt"/>
                <a:ea typeface="Arial"/>
                <a:cs typeface="Arial"/>
                <a:sym typeface="Arial"/>
              </a:rPr>
              <a:t>- Disparity within the EU </a:t>
            </a:r>
            <a:r>
              <a:rPr lang="en-US" sz="3500" dirty="0">
                <a:solidFill>
                  <a:schemeClr val="dk1"/>
                </a:solidFill>
                <a:latin typeface="+mn-lt"/>
                <a:ea typeface="Arial"/>
                <a:cs typeface="Arial"/>
                <a:sym typeface="Arial"/>
              </a:rPr>
              <a:t>regarding </a:t>
            </a:r>
            <a:r>
              <a:rPr lang="en-US" sz="3500" b="1" dirty="0">
                <a:solidFill>
                  <a:schemeClr val="dk1"/>
                </a:solidFill>
                <a:latin typeface="+mn-lt"/>
                <a:ea typeface="Arial"/>
                <a:cs typeface="Arial"/>
                <a:sym typeface="Arial"/>
              </a:rPr>
              <a:t>social benefits </a:t>
            </a:r>
            <a:r>
              <a:rPr lang="en-US" sz="3500" dirty="0"/>
              <a:t>and a need for </a:t>
            </a:r>
            <a:r>
              <a:rPr lang="en-US" sz="3500" b="1" dirty="0"/>
              <a:t>efficient decision-making in EU on social policy </a:t>
            </a:r>
            <a:endParaRPr lang="en-US" sz="3500" b="1" dirty="0">
              <a:solidFill>
                <a:schemeClr val="dk1"/>
              </a:solidFill>
              <a:ea typeface="Arial"/>
              <a:cs typeface="Arial"/>
              <a:sym typeface="Arial"/>
            </a:endParaRPr>
          </a:p>
          <a:p>
            <a:pPr marL="0" marR="0" lvl="0" indent="0" algn="l" rtl="0">
              <a:lnSpc>
                <a:spcPct val="80000"/>
              </a:lnSpc>
              <a:spcBef>
                <a:spcPts val="0"/>
              </a:spcBef>
              <a:spcAft>
                <a:spcPts val="0"/>
              </a:spcAft>
              <a:buClr>
                <a:schemeClr val="dk1"/>
              </a:buClr>
              <a:buSzPts val="1100"/>
              <a:buNone/>
            </a:pPr>
            <a:endParaRPr lang="en-US" sz="3500" b="1" dirty="0">
              <a:solidFill>
                <a:schemeClr val="dk1"/>
              </a:solidFill>
              <a:latin typeface="+mn-lt"/>
              <a:ea typeface="Arial"/>
              <a:cs typeface="Arial"/>
              <a:sym typeface="Arial"/>
            </a:endParaRPr>
          </a:p>
          <a:p>
            <a:pPr marL="0" marR="0" lvl="0" indent="0" algn="l" rtl="0">
              <a:lnSpc>
                <a:spcPct val="80000"/>
              </a:lnSpc>
              <a:spcBef>
                <a:spcPts val="0"/>
              </a:spcBef>
              <a:spcAft>
                <a:spcPts val="0"/>
              </a:spcAft>
              <a:buClr>
                <a:schemeClr val="dk1"/>
              </a:buClr>
              <a:buSzPts val="1100"/>
              <a:buNone/>
            </a:pPr>
            <a:r>
              <a:rPr lang="en-US" sz="3500" b="0" i="0" u="none" strike="noStrike" cap="none" dirty="0">
                <a:solidFill>
                  <a:schemeClr val="dk1"/>
                </a:solidFill>
                <a:latin typeface="+mn-lt"/>
                <a:ea typeface="Arial"/>
                <a:cs typeface="Arial"/>
                <a:sym typeface="Arial"/>
              </a:rPr>
              <a:t>- Cultural organizations being used as </a:t>
            </a:r>
            <a:r>
              <a:rPr lang="en-US" sz="3500" b="1" i="0" u="none" strike="noStrike" cap="none" dirty="0">
                <a:solidFill>
                  <a:schemeClr val="dk1"/>
                </a:solidFill>
                <a:latin typeface="+mn-lt"/>
                <a:ea typeface="Arial"/>
                <a:cs typeface="Arial"/>
                <a:sym typeface="Arial"/>
              </a:rPr>
              <a:t>social service providers diverting them from their initial projects</a:t>
            </a:r>
          </a:p>
          <a:p>
            <a:pPr marR="0" lvl="0" indent="-457200" algn="l" rtl="0">
              <a:lnSpc>
                <a:spcPct val="80000"/>
              </a:lnSpc>
              <a:spcBef>
                <a:spcPts val="0"/>
              </a:spcBef>
              <a:spcAft>
                <a:spcPts val="0"/>
              </a:spcAft>
              <a:buClr>
                <a:schemeClr val="dk1"/>
              </a:buClr>
              <a:buSzPts val="1100"/>
              <a:buFontTx/>
              <a:buChar char="-"/>
            </a:pPr>
            <a:endParaRPr sz="3500" b="1" dirty="0">
              <a:latin typeface="+mn-lt"/>
            </a:endParaRPr>
          </a:p>
          <a:p>
            <a:pPr marL="0" marR="0" lvl="0" indent="0" algn="l" rtl="0">
              <a:lnSpc>
                <a:spcPct val="80000"/>
              </a:lnSpc>
              <a:spcBef>
                <a:spcPts val="0"/>
              </a:spcBef>
              <a:spcAft>
                <a:spcPts val="0"/>
              </a:spcAft>
              <a:buClr>
                <a:schemeClr val="dk1"/>
              </a:buClr>
              <a:buSzPts val="1100"/>
              <a:buNone/>
            </a:pPr>
            <a:r>
              <a:rPr lang="en-US" sz="3500" b="0" i="0" u="none" strike="noStrike" cap="none" dirty="0">
                <a:solidFill>
                  <a:schemeClr val="dk1"/>
                </a:solidFill>
                <a:latin typeface="+mn-lt"/>
                <a:ea typeface="Arial"/>
                <a:cs typeface="Arial"/>
                <a:sym typeface="Arial"/>
              </a:rPr>
              <a:t>- According to the Status of Artists in Europe, "artists and their activities are increasingly seen as entrepreneurs/entrepreneurial which contribute to economic development, their working practices and motivations must nevertheless be considered "atypical" in different ways“ (</a:t>
            </a:r>
            <a:r>
              <a:rPr lang="en-US" sz="3500" b="1" i="0" u="none" strike="noStrike" cap="none" dirty="0">
                <a:solidFill>
                  <a:schemeClr val="dk1"/>
                </a:solidFill>
                <a:latin typeface="+mn-lt"/>
                <a:ea typeface="Arial"/>
                <a:cs typeface="Arial"/>
                <a:sym typeface="Arial"/>
              </a:rPr>
              <a:t>atypical financing</a:t>
            </a:r>
            <a:r>
              <a:rPr lang="en-US" sz="3500" b="0" i="0" u="none" strike="noStrike" cap="none" dirty="0">
                <a:solidFill>
                  <a:schemeClr val="dk1"/>
                </a:solidFill>
                <a:latin typeface="+mn-lt"/>
                <a:ea typeface="Arial"/>
                <a:cs typeface="Arial"/>
                <a:sym typeface="Arial"/>
              </a:rPr>
              <a:t>)</a:t>
            </a:r>
          </a:p>
          <a:p>
            <a:pPr marR="0" lvl="0" indent="-457200" algn="l" rtl="0">
              <a:lnSpc>
                <a:spcPct val="80000"/>
              </a:lnSpc>
              <a:spcBef>
                <a:spcPts val="0"/>
              </a:spcBef>
              <a:spcAft>
                <a:spcPts val="0"/>
              </a:spcAft>
              <a:buClr>
                <a:schemeClr val="dk1"/>
              </a:buClr>
              <a:buSzPts val="1100"/>
              <a:buFontTx/>
              <a:buChar char="-"/>
            </a:pPr>
            <a:endParaRPr sz="3500" b="0" i="0" u="none" strike="noStrike" cap="none" dirty="0">
              <a:solidFill>
                <a:schemeClr val="dk1"/>
              </a:solidFill>
              <a:latin typeface="+mn-lt"/>
              <a:ea typeface="Arial"/>
              <a:cs typeface="Arial"/>
              <a:sym typeface="Arial"/>
            </a:endParaRPr>
          </a:p>
          <a:p>
            <a:pPr marL="0" marR="0" lvl="0" indent="0" algn="l" rtl="0">
              <a:lnSpc>
                <a:spcPct val="80000"/>
              </a:lnSpc>
              <a:spcBef>
                <a:spcPts val="0"/>
              </a:spcBef>
              <a:spcAft>
                <a:spcPts val="0"/>
              </a:spcAft>
              <a:buClr>
                <a:schemeClr val="dk1"/>
              </a:buClr>
              <a:buSzPts val="1100"/>
              <a:buFont typeface="Helvetica Neue"/>
              <a:buNone/>
            </a:pPr>
            <a:r>
              <a:rPr lang="en-US" sz="3500" b="0" i="0" u="none" strike="noStrike" cap="none" dirty="0">
                <a:solidFill>
                  <a:schemeClr val="dk1"/>
                </a:solidFill>
                <a:latin typeface="+mn-lt"/>
                <a:ea typeface="Arial"/>
                <a:cs typeface="Arial"/>
                <a:sym typeface="Arial"/>
              </a:rPr>
              <a:t>- Sustainability in terms of funding should mean that you can count on </a:t>
            </a:r>
            <a:r>
              <a:rPr lang="en-US" sz="3500" b="1" i="0" u="none" strike="noStrike" cap="none" dirty="0">
                <a:solidFill>
                  <a:schemeClr val="dk1"/>
                </a:solidFill>
                <a:latin typeface="+mn-lt"/>
                <a:ea typeface="Arial"/>
                <a:cs typeface="Arial"/>
                <a:sym typeface="Arial"/>
              </a:rPr>
              <a:t>a regular income </a:t>
            </a:r>
            <a:r>
              <a:rPr lang="en-US" sz="3500" b="0" i="0" u="none" strike="noStrike" cap="none" dirty="0">
                <a:solidFill>
                  <a:schemeClr val="dk1"/>
                </a:solidFill>
                <a:latin typeface="+mn-lt"/>
                <a:ea typeface="Arial"/>
                <a:cs typeface="Arial"/>
                <a:sym typeface="Arial"/>
              </a:rPr>
              <a:t>that enables you to develop. </a:t>
            </a:r>
            <a:r>
              <a:rPr lang="en-US" sz="3500" dirty="0">
                <a:solidFill>
                  <a:schemeClr val="dk1"/>
                </a:solidFill>
                <a:latin typeface="+mn-lt"/>
                <a:ea typeface="Arial"/>
                <a:cs typeface="Arial"/>
                <a:sym typeface="Arial"/>
              </a:rPr>
              <a:t>S</a:t>
            </a:r>
            <a:r>
              <a:rPr lang="en-US" sz="3500" b="0" i="0" u="none" strike="noStrike" cap="none" dirty="0">
                <a:solidFill>
                  <a:schemeClr val="dk1"/>
                </a:solidFill>
                <a:latin typeface="+mn-lt"/>
                <a:ea typeface="Arial"/>
                <a:cs typeface="Arial"/>
                <a:sym typeface="Arial"/>
              </a:rPr>
              <a:t>ustainable means working in secure conditions and without fear </a:t>
            </a:r>
            <a:endParaRPr sz="3500" dirty="0">
              <a:latin typeface="+mn-lt"/>
            </a:endParaRPr>
          </a:p>
          <a:p>
            <a:pPr marL="0" marR="0" lvl="0" indent="0" algn="l" rtl="0">
              <a:lnSpc>
                <a:spcPct val="80000"/>
              </a:lnSpc>
              <a:spcBef>
                <a:spcPts val="0"/>
              </a:spcBef>
              <a:spcAft>
                <a:spcPts val="0"/>
              </a:spcAft>
              <a:buClr>
                <a:schemeClr val="dk1"/>
              </a:buClr>
              <a:buSzPts val="1100"/>
              <a:buNone/>
            </a:pPr>
            <a:endParaRPr lang="en-US" sz="3500" b="0" i="0" u="none" strike="noStrike" cap="none" dirty="0">
              <a:solidFill>
                <a:schemeClr val="dk1"/>
              </a:solidFill>
              <a:latin typeface="+mn-lt"/>
              <a:ea typeface="Arial"/>
              <a:cs typeface="Arial"/>
              <a:sym typeface="Arial"/>
            </a:endParaRPr>
          </a:p>
          <a:p>
            <a:pPr marL="0" marR="0" lvl="0" indent="0" algn="l" rtl="0">
              <a:lnSpc>
                <a:spcPct val="80000"/>
              </a:lnSpc>
              <a:spcBef>
                <a:spcPts val="0"/>
              </a:spcBef>
              <a:spcAft>
                <a:spcPts val="0"/>
              </a:spcAft>
              <a:buClr>
                <a:schemeClr val="dk1"/>
              </a:buClr>
              <a:buSzPts val="1100"/>
              <a:buNone/>
            </a:pPr>
            <a:r>
              <a:rPr lang="en-US" sz="3500" dirty="0">
                <a:solidFill>
                  <a:schemeClr val="dk1"/>
                </a:solidFill>
                <a:latin typeface="+mn-lt"/>
                <a:ea typeface="Arial"/>
                <a:cs typeface="Arial"/>
                <a:sym typeface="Arial"/>
              </a:rPr>
              <a:t>- </a:t>
            </a:r>
            <a:r>
              <a:rPr lang="en-US" sz="3500" b="0" i="0" u="none" strike="noStrike" cap="none" dirty="0">
                <a:solidFill>
                  <a:schemeClr val="dk1"/>
                </a:solidFill>
                <a:latin typeface="+mn-lt"/>
                <a:ea typeface="Arial"/>
                <a:cs typeface="Arial"/>
                <a:sym typeface="Arial"/>
              </a:rPr>
              <a:t>Grants should be on </a:t>
            </a:r>
            <a:r>
              <a:rPr lang="en-US" sz="3500" b="1" i="0" u="none" strike="noStrike" cap="none" dirty="0">
                <a:solidFill>
                  <a:schemeClr val="dk1"/>
                </a:solidFill>
                <a:latin typeface="+mn-lt"/>
                <a:ea typeface="Arial"/>
                <a:cs typeface="Arial"/>
                <a:sym typeface="Arial"/>
              </a:rPr>
              <a:t>long-term basis </a:t>
            </a:r>
            <a:r>
              <a:rPr lang="en-US" sz="3500" b="0" i="0" u="none" strike="noStrike" cap="none" dirty="0">
                <a:solidFill>
                  <a:schemeClr val="dk1"/>
                </a:solidFill>
                <a:latin typeface="+mn-lt"/>
                <a:ea typeface="Arial"/>
                <a:cs typeface="Arial"/>
                <a:sym typeface="Arial"/>
              </a:rPr>
              <a:t>and not on a project-basis</a:t>
            </a:r>
          </a:p>
          <a:p>
            <a:pPr marR="0" lvl="0" indent="-457200" algn="l" rtl="0">
              <a:lnSpc>
                <a:spcPct val="80000"/>
              </a:lnSpc>
              <a:spcBef>
                <a:spcPts val="0"/>
              </a:spcBef>
              <a:spcAft>
                <a:spcPts val="0"/>
              </a:spcAft>
              <a:buClr>
                <a:schemeClr val="dk1"/>
              </a:buClr>
              <a:buSzPts val="1100"/>
              <a:buFontTx/>
              <a:buChar char="-"/>
            </a:pPr>
            <a:endParaRPr sz="3500" b="0" i="0" u="none" strike="noStrike" cap="none" dirty="0">
              <a:solidFill>
                <a:schemeClr val="dk1"/>
              </a:solidFill>
              <a:latin typeface="+mn-lt"/>
              <a:ea typeface="Arial"/>
              <a:cs typeface="Arial"/>
              <a:sym typeface="Arial"/>
            </a:endParaRPr>
          </a:p>
          <a:p>
            <a:pPr marL="0" marR="0" lvl="0" indent="0" algn="l" rtl="0">
              <a:lnSpc>
                <a:spcPct val="80000"/>
              </a:lnSpc>
              <a:spcBef>
                <a:spcPts val="0"/>
              </a:spcBef>
              <a:spcAft>
                <a:spcPts val="0"/>
              </a:spcAft>
              <a:buClr>
                <a:schemeClr val="dk1"/>
              </a:buClr>
              <a:buSzPts val="1100"/>
              <a:buNone/>
            </a:pPr>
            <a:r>
              <a:rPr lang="en-US" sz="3500" b="0" i="0" u="none" strike="noStrike" cap="none" dirty="0">
                <a:solidFill>
                  <a:schemeClr val="dk1"/>
                </a:solidFill>
                <a:latin typeface="+mn-lt"/>
                <a:ea typeface="Arial"/>
                <a:cs typeface="Arial"/>
                <a:sym typeface="Arial"/>
              </a:rPr>
              <a:t>- As with Covid-19, we are facing a huge economic crisis, expecting a tremendous rise of unemployment, a further </a:t>
            </a:r>
            <a:r>
              <a:rPr lang="en-US" sz="3500" b="0" i="0" u="none" strike="noStrike" cap="none" dirty="0" err="1">
                <a:solidFill>
                  <a:schemeClr val="dk1"/>
                </a:solidFill>
                <a:latin typeface="+mn-lt"/>
                <a:ea typeface="Arial"/>
                <a:cs typeface="Arial"/>
                <a:sym typeface="Arial"/>
              </a:rPr>
              <a:t>precarisation</a:t>
            </a:r>
            <a:r>
              <a:rPr lang="en-US" sz="3500" b="0" i="0" u="none" strike="noStrike" cap="none" dirty="0">
                <a:solidFill>
                  <a:schemeClr val="dk1"/>
                </a:solidFill>
                <a:latin typeface="+mn-lt"/>
                <a:ea typeface="Arial"/>
                <a:cs typeface="Arial"/>
                <a:sym typeface="Arial"/>
              </a:rPr>
              <a:t> of work and sinking wages, we should argue that </a:t>
            </a:r>
            <a:r>
              <a:rPr lang="en-US" sz="3500" b="1" i="0" u="none" strike="noStrike" cap="none" dirty="0">
                <a:solidFill>
                  <a:schemeClr val="dk1"/>
                </a:solidFill>
                <a:latin typeface="+mn-lt"/>
                <a:ea typeface="Arial"/>
                <a:cs typeface="Arial"/>
                <a:sym typeface="Arial"/>
              </a:rPr>
              <a:t>developing commons is an answer to this (or any other systemic) crisis</a:t>
            </a:r>
            <a:r>
              <a:rPr lang="en-US" sz="3500" b="0" i="0" u="none" strike="noStrike" cap="none" dirty="0">
                <a:solidFill>
                  <a:schemeClr val="dk1"/>
                </a:solidFill>
                <a:latin typeface="+mn-lt"/>
                <a:ea typeface="Arial"/>
                <a:cs typeface="Arial"/>
                <a:sym typeface="Arial"/>
              </a:rPr>
              <a:t>: creating jobs, creating dignity, rethinking our ways of living, working and creating together.  </a:t>
            </a:r>
            <a:endParaRPr sz="3500" b="0" i="0" u="none" strike="noStrike" cap="none" dirty="0">
              <a:solidFill>
                <a:schemeClr val="dk1"/>
              </a:solidFill>
              <a:latin typeface="+mn-lt"/>
              <a:ea typeface="Arial"/>
              <a:cs typeface="Arial"/>
              <a:sym typeface="Arial"/>
            </a:endParaRPr>
          </a:p>
          <a:p>
            <a:pPr marR="0" lvl="0" indent="-457200" algn="l" rtl="0">
              <a:lnSpc>
                <a:spcPct val="80000"/>
              </a:lnSpc>
              <a:spcBef>
                <a:spcPts val="0"/>
              </a:spcBef>
              <a:spcAft>
                <a:spcPts val="0"/>
              </a:spcAft>
              <a:buClr>
                <a:schemeClr val="dk1"/>
              </a:buClr>
              <a:buSzPts val="1100"/>
              <a:buFontTx/>
              <a:buChar char="-"/>
            </a:pPr>
            <a:endParaRPr sz="2960" b="0" i="0" u="none" strike="noStrike" cap="none" dirty="0">
              <a:solidFill>
                <a:schemeClr val="dk1"/>
              </a:solidFill>
              <a:latin typeface="Arial"/>
              <a:ea typeface="Arial"/>
              <a:cs typeface="Arial"/>
              <a:sym typeface="Arial"/>
            </a:endParaRPr>
          </a:p>
          <a:p>
            <a:pPr marL="0" marR="0" lvl="0" indent="0" algn="l" rtl="0">
              <a:lnSpc>
                <a:spcPct val="80000"/>
              </a:lnSpc>
              <a:spcBef>
                <a:spcPts val="0"/>
              </a:spcBef>
              <a:spcAft>
                <a:spcPts val="0"/>
              </a:spcAft>
              <a:buClr>
                <a:schemeClr val="dk1"/>
              </a:buClr>
              <a:buSzPts val="1100"/>
              <a:buFont typeface="Arial"/>
              <a:buNone/>
            </a:pPr>
            <a:endParaRPr sz="1017" b="0" i="0" u="none" strike="noStrike" cap="none" dirty="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9"/>
          <p:cNvSpPr txBox="1">
            <a:spLocks noGrp="1"/>
          </p:cNvSpPr>
          <p:nvPr>
            <p:ph type="ctrTitle" idx="4294967295"/>
          </p:nvPr>
        </p:nvSpPr>
        <p:spPr>
          <a:xfrm>
            <a:off x="5793900" y="1049468"/>
            <a:ext cx="17453997" cy="3460066"/>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5160"/>
              <a:buFont typeface="Source Serif Pro"/>
              <a:buNone/>
            </a:pPr>
            <a:r>
              <a:rPr lang="en-US" sz="4380" b="1" i="0" u="none" strike="noStrike" cap="none">
                <a:solidFill>
                  <a:srgbClr val="3A3285"/>
                </a:solidFill>
                <a:latin typeface="Source Serif Pro"/>
                <a:ea typeface="Source Serif Pro"/>
                <a:cs typeface="Source Serif Pro"/>
                <a:sym typeface="Source Serif Pro"/>
              </a:rPr>
              <a:t>1. 2 How can cultural policies and grants activate new commons-based ecosystems that promote a sustainable creative work (i.e. allowing space and time for research and production, peer learning, income, and relationship with society)?</a:t>
            </a:r>
            <a:endParaRPr sz="11600" b="0" i="0" u="none" strike="noStrike" cap="none">
              <a:solidFill>
                <a:srgbClr val="000000"/>
              </a:solidFill>
              <a:latin typeface="Helvetica Neue"/>
              <a:ea typeface="Helvetica Neue"/>
              <a:cs typeface="Helvetica Neue"/>
              <a:sym typeface="Helvetica Neue"/>
            </a:endParaRPr>
          </a:p>
        </p:txBody>
      </p:sp>
      <p:sp>
        <p:nvSpPr>
          <p:cNvPr id="98" name="Google Shape;98;p9"/>
          <p:cNvSpPr txBox="1">
            <a:spLocks noGrp="1"/>
          </p:cNvSpPr>
          <p:nvPr>
            <p:ph type="subTitle" idx="4294967295"/>
          </p:nvPr>
        </p:nvSpPr>
        <p:spPr>
          <a:xfrm>
            <a:off x="4470400" y="3843867"/>
            <a:ext cx="17559867" cy="8720666"/>
          </a:xfrm>
          <a:prstGeom prst="rect">
            <a:avLst/>
          </a:prstGeom>
          <a:noFill/>
          <a:ln>
            <a:noFill/>
          </a:ln>
        </p:spPr>
        <p:txBody>
          <a:bodyPr spcFirstLastPara="1" wrap="square" lIns="50800" tIns="50800" rIns="50800" bIns="50800" anchor="t" anchorCtr="0">
            <a:normAutofit/>
          </a:bodyPr>
          <a:lstStyle/>
          <a:p>
            <a:pPr marL="0" marR="0" lvl="0" indent="0" algn="l" rtl="0">
              <a:lnSpc>
                <a:spcPct val="80000"/>
              </a:lnSpc>
              <a:spcBef>
                <a:spcPts val="0"/>
              </a:spcBef>
              <a:spcAft>
                <a:spcPts val="0"/>
              </a:spcAft>
              <a:buClr>
                <a:schemeClr val="dk1"/>
              </a:buClr>
              <a:buSzPts val="1100"/>
              <a:buFont typeface="Helvetica Neue"/>
              <a:buNone/>
            </a:pPr>
            <a:r>
              <a:rPr lang="en-US" sz="3200" b="1" i="0" u="sng" strike="noStrike" cap="none" dirty="0">
                <a:solidFill>
                  <a:schemeClr val="dk1"/>
                </a:solidFill>
                <a:latin typeface="Arial"/>
                <a:ea typeface="Arial"/>
                <a:cs typeface="Arial"/>
                <a:sym typeface="Arial"/>
              </a:rPr>
              <a:t>Solutions proposed</a:t>
            </a:r>
            <a:endParaRPr dirty="0"/>
          </a:p>
          <a:p>
            <a:pPr marL="0" marR="0" lvl="0" indent="0" algn="l" rtl="0">
              <a:lnSpc>
                <a:spcPct val="80000"/>
              </a:lnSpc>
              <a:spcBef>
                <a:spcPts val="0"/>
              </a:spcBef>
              <a:spcAft>
                <a:spcPts val="0"/>
              </a:spcAft>
              <a:buClr>
                <a:srgbClr val="3A3285"/>
              </a:buClr>
              <a:buSzPts val="4005"/>
              <a:buFont typeface="Helvetica Neue"/>
              <a:buNone/>
            </a:pPr>
            <a:endParaRPr sz="3200" b="0" i="0" u="none" strike="noStrike" cap="none" dirty="0">
              <a:solidFill>
                <a:schemeClr val="dk1"/>
              </a:solidFill>
              <a:latin typeface="Arial"/>
              <a:ea typeface="Arial"/>
              <a:cs typeface="Arial"/>
              <a:sym typeface="Arial"/>
            </a:endParaRPr>
          </a:p>
          <a:p>
            <a:pPr marL="0" marR="0" lvl="0" indent="0" algn="l" rtl="0">
              <a:lnSpc>
                <a:spcPct val="80000"/>
              </a:lnSpc>
              <a:spcBef>
                <a:spcPts val="0"/>
              </a:spcBef>
              <a:spcAft>
                <a:spcPts val="0"/>
              </a:spcAft>
              <a:buClr>
                <a:schemeClr val="dk1"/>
              </a:buClr>
              <a:buSzPts val="1100"/>
              <a:buFont typeface="Helvetica Neue"/>
              <a:buNone/>
            </a:pPr>
            <a:r>
              <a:rPr lang="en-US" sz="3200" b="0" i="0" u="none" strike="noStrike" cap="none" dirty="0">
                <a:solidFill>
                  <a:schemeClr val="dk1"/>
                </a:solidFill>
                <a:latin typeface="Arial"/>
                <a:ea typeface="Arial"/>
                <a:cs typeface="Arial"/>
                <a:sym typeface="Arial"/>
              </a:rPr>
              <a:t>- Europeanization of the French </a:t>
            </a:r>
            <a:r>
              <a:rPr lang="en-US" sz="3200" b="1" i="0" u="none" strike="noStrike" cap="none" dirty="0">
                <a:solidFill>
                  <a:schemeClr val="dk1"/>
                </a:solidFill>
                <a:latin typeface="Arial"/>
                <a:ea typeface="Arial"/>
                <a:cs typeface="Arial"/>
                <a:sym typeface="Arial"/>
              </a:rPr>
              <a:t>“</a:t>
            </a:r>
            <a:r>
              <a:rPr lang="en-US" sz="3200" b="1" i="0" u="none" strike="noStrike" cap="none" dirty="0" err="1">
                <a:solidFill>
                  <a:schemeClr val="dk1"/>
                </a:solidFill>
                <a:latin typeface="Arial"/>
                <a:ea typeface="Arial"/>
                <a:cs typeface="Arial"/>
                <a:sym typeface="Arial"/>
              </a:rPr>
              <a:t>l’intermittents</a:t>
            </a:r>
            <a:r>
              <a:rPr lang="en-US" sz="3200" b="1" i="0" u="none" strike="noStrike" cap="none" dirty="0">
                <a:solidFill>
                  <a:schemeClr val="dk1"/>
                </a:solidFill>
                <a:latin typeface="Arial"/>
                <a:ea typeface="Arial"/>
                <a:cs typeface="Arial"/>
                <a:sym typeface="Arial"/>
              </a:rPr>
              <a:t> du spectacle” </a:t>
            </a:r>
            <a:r>
              <a:rPr lang="en-US" sz="3200" b="1" dirty="0">
                <a:solidFill>
                  <a:schemeClr val="dk1"/>
                </a:solidFill>
                <a:latin typeface="Arial"/>
                <a:ea typeface="Arial"/>
                <a:cs typeface="Arial"/>
                <a:sym typeface="Arial"/>
              </a:rPr>
              <a:t>model </a:t>
            </a:r>
            <a:r>
              <a:rPr lang="en-US" sz="3200" dirty="0">
                <a:solidFill>
                  <a:schemeClr val="dk1"/>
                </a:solidFill>
                <a:latin typeface="Arial"/>
                <a:ea typeface="Arial"/>
                <a:cs typeface="Arial"/>
                <a:sym typeface="Arial"/>
              </a:rPr>
              <a:t>or the Belgian system of the artist status </a:t>
            </a:r>
            <a:r>
              <a:rPr lang="en-US" sz="3200" b="0" i="0" u="none" strike="noStrike" cap="none" dirty="0">
                <a:solidFill>
                  <a:schemeClr val="dk1"/>
                </a:solidFill>
                <a:latin typeface="Arial"/>
                <a:ea typeface="Arial"/>
                <a:cs typeface="Arial"/>
                <a:sym typeface="Arial"/>
              </a:rPr>
              <a:t>and extension to all actors from the cultural sector </a:t>
            </a:r>
            <a:endParaRPr lang="en-US" sz="3200" dirty="0">
              <a:solidFill>
                <a:schemeClr val="dk1"/>
              </a:solidFill>
              <a:latin typeface="Arial"/>
              <a:ea typeface="Arial"/>
              <a:cs typeface="Arial"/>
              <a:sym typeface="Arial"/>
            </a:endParaRPr>
          </a:p>
          <a:p>
            <a:pPr marL="0" marR="0" lvl="0" indent="0" algn="l" rtl="0">
              <a:lnSpc>
                <a:spcPct val="80000"/>
              </a:lnSpc>
              <a:spcBef>
                <a:spcPts val="0"/>
              </a:spcBef>
              <a:spcAft>
                <a:spcPts val="0"/>
              </a:spcAft>
              <a:buClr>
                <a:schemeClr val="dk1"/>
              </a:buClr>
              <a:buSzPts val="1100"/>
              <a:buFont typeface="Helvetica Neue"/>
              <a:buNone/>
            </a:pPr>
            <a:endParaRPr sz="3200" dirty="0"/>
          </a:p>
          <a:p>
            <a:pPr marL="0" marR="0" lvl="0" indent="0" algn="l" rtl="0">
              <a:lnSpc>
                <a:spcPct val="80000"/>
              </a:lnSpc>
              <a:spcBef>
                <a:spcPts val="0"/>
              </a:spcBef>
              <a:spcAft>
                <a:spcPts val="0"/>
              </a:spcAft>
              <a:buClr>
                <a:schemeClr val="dk1"/>
              </a:buClr>
              <a:buSzPts val="1100"/>
              <a:buNone/>
            </a:pPr>
            <a:r>
              <a:rPr lang="en-US" sz="3200" dirty="0">
                <a:latin typeface="Arial"/>
                <a:ea typeface="Arial"/>
                <a:cs typeface="Arial"/>
                <a:sym typeface="Arial"/>
              </a:rPr>
              <a:t>- G</a:t>
            </a:r>
            <a:r>
              <a:rPr lang="en-US" sz="3200" b="0" i="0" u="none" strike="noStrike" cap="none" dirty="0">
                <a:solidFill>
                  <a:srgbClr val="000000"/>
                </a:solidFill>
                <a:latin typeface="Arial"/>
                <a:ea typeface="Arial"/>
                <a:cs typeface="Arial"/>
                <a:sym typeface="Arial"/>
              </a:rPr>
              <a:t>rants for functioning on the long run before grants to add new projects</a:t>
            </a:r>
          </a:p>
          <a:p>
            <a:pPr marR="0" lvl="0" indent="-457200" algn="l" rtl="0">
              <a:lnSpc>
                <a:spcPct val="80000"/>
              </a:lnSpc>
              <a:spcBef>
                <a:spcPts val="0"/>
              </a:spcBef>
              <a:spcAft>
                <a:spcPts val="0"/>
              </a:spcAft>
              <a:buClr>
                <a:schemeClr val="dk1"/>
              </a:buClr>
              <a:buSzPts val="1100"/>
              <a:buFontTx/>
              <a:buChar char="-"/>
            </a:pPr>
            <a:endParaRPr sz="3200" b="0" i="0" u="none" strike="noStrike" cap="none" dirty="0">
              <a:solidFill>
                <a:schemeClr val="dk1"/>
              </a:solidFill>
              <a:latin typeface="Arial"/>
              <a:ea typeface="Arial"/>
              <a:cs typeface="Arial"/>
              <a:sym typeface="Arial"/>
            </a:endParaRPr>
          </a:p>
          <a:p>
            <a:pPr marL="0" marR="0" lvl="0" indent="0" algn="l" rtl="0">
              <a:lnSpc>
                <a:spcPct val="80000"/>
              </a:lnSpc>
              <a:spcBef>
                <a:spcPts val="0"/>
              </a:spcBef>
              <a:spcAft>
                <a:spcPts val="0"/>
              </a:spcAft>
              <a:buClr>
                <a:schemeClr val="dk1"/>
              </a:buClr>
              <a:buSzPts val="1100"/>
              <a:buFont typeface="Helvetica Neue"/>
              <a:buNone/>
            </a:pPr>
            <a:r>
              <a:rPr lang="en-US" sz="3200" b="0" i="0" u="none" strike="noStrike" cap="none" dirty="0">
                <a:solidFill>
                  <a:schemeClr val="dk1"/>
                </a:solidFill>
                <a:latin typeface="Arial"/>
                <a:ea typeface="Arial"/>
                <a:cs typeface="Arial"/>
                <a:sym typeface="Arial"/>
              </a:rPr>
              <a:t> -</a:t>
            </a:r>
            <a:r>
              <a:rPr lang="en-US" sz="3200" dirty="0">
                <a:solidFill>
                  <a:schemeClr val="dk1"/>
                </a:solidFill>
                <a:latin typeface="Arial"/>
                <a:ea typeface="Arial"/>
                <a:cs typeface="Arial"/>
                <a:sym typeface="Arial"/>
              </a:rPr>
              <a:t> </a:t>
            </a:r>
            <a:r>
              <a:rPr lang="en-US" sz="3200" b="1" dirty="0">
                <a:solidFill>
                  <a:schemeClr val="dk1"/>
                </a:solidFill>
                <a:latin typeface="Arial"/>
                <a:ea typeface="Arial"/>
                <a:cs typeface="Arial"/>
                <a:sym typeface="Arial"/>
              </a:rPr>
              <a:t>C</a:t>
            </a:r>
            <a:r>
              <a:rPr lang="en-US" sz="3200" b="1" i="0" u="none" strike="noStrike" cap="none" dirty="0">
                <a:solidFill>
                  <a:schemeClr val="dk1"/>
                </a:solidFill>
                <a:latin typeface="Arial"/>
                <a:ea typeface="Arial"/>
                <a:cs typeface="Arial"/>
                <a:sym typeface="Arial"/>
              </a:rPr>
              <a:t>ommunity funds</a:t>
            </a:r>
            <a:r>
              <a:rPr lang="en-US" sz="3200" b="0" i="0" u="none" strike="noStrike" cap="none" dirty="0">
                <a:solidFill>
                  <a:schemeClr val="dk1"/>
                </a:solidFill>
                <a:latin typeface="Arial"/>
                <a:ea typeface="Arial"/>
                <a:cs typeface="Arial"/>
                <a:sym typeface="Arial"/>
              </a:rPr>
              <a:t>, where the allocation of funds is decided in a collective way</a:t>
            </a:r>
          </a:p>
          <a:p>
            <a:pPr marL="0" marR="0" lvl="0" indent="0" algn="l" rtl="0">
              <a:lnSpc>
                <a:spcPct val="80000"/>
              </a:lnSpc>
              <a:spcBef>
                <a:spcPts val="0"/>
              </a:spcBef>
              <a:spcAft>
                <a:spcPts val="0"/>
              </a:spcAft>
              <a:buClr>
                <a:schemeClr val="dk1"/>
              </a:buClr>
              <a:buSzPts val="1100"/>
              <a:buFont typeface="Helvetica Neue"/>
              <a:buNone/>
            </a:pPr>
            <a:endParaRPr sz="3200" b="0" i="0" u="none" strike="noStrike" cap="none" dirty="0">
              <a:solidFill>
                <a:schemeClr val="dk1"/>
              </a:solidFill>
              <a:latin typeface="Arial"/>
              <a:ea typeface="Arial"/>
              <a:cs typeface="Arial"/>
              <a:sym typeface="Arial"/>
            </a:endParaRPr>
          </a:p>
          <a:p>
            <a:pPr marL="0" marR="0" lvl="0" indent="0" algn="l" rtl="0">
              <a:lnSpc>
                <a:spcPct val="80000"/>
              </a:lnSpc>
              <a:spcBef>
                <a:spcPts val="0"/>
              </a:spcBef>
              <a:spcAft>
                <a:spcPts val="0"/>
              </a:spcAft>
              <a:buClr>
                <a:schemeClr val="dk1"/>
              </a:buClr>
              <a:buSzPts val="1100"/>
              <a:buFont typeface="Helvetica Neue"/>
              <a:buNone/>
            </a:pPr>
            <a:r>
              <a:rPr lang="en-US" sz="3200" b="0" i="0" u="none" strike="noStrike" cap="none" dirty="0">
                <a:solidFill>
                  <a:schemeClr val="dk1"/>
                </a:solidFill>
                <a:latin typeface="Arial"/>
                <a:ea typeface="Arial"/>
                <a:cs typeface="Arial"/>
                <a:sym typeface="Arial"/>
              </a:rPr>
              <a:t>- </a:t>
            </a:r>
            <a:r>
              <a:rPr lang="en-US" sz="3200" b="1" dirty="0">
                <a:solidFill>
                  <a:schemeClr val="dk1"/>
                </a:solidFill>
                <a:latin typeface="Arial"/>
                <a:ea typeface="Arial"/>
                <a:cs typeface="Arial"/>
                <a:sym typeface="Arial"/>
              </a:rPr>
              <a:t>Re-</a:t>
            </a:r>
            <a:r>
              <a:rPr lang="en-US" sz="3200" b="1" i="0" u="none" strike="noStrike" cap="none" dirty="0">
                <a:solidFill>
                  <a:schemeClr val="dk1"/>
                </a:solidFill>
                <a:latin typeface="Arial"/>
                <a:ea typeface="Arial"/>
                <a:cs typeface="Arial"/>
                <a:sym typeface="Arial"/>
              </a:rPr>
              <a:t> purposing </a:t>
            </a:r>
            <a:r>
              <a:rPr lang="en-US" sz="3200" b="0" i="0" u="none" strike="noStrike" cap="none" dirty="0">
                <a:solidFill>
                  <a:schemeClr val="dk1"/>
                </a:solidFill>
                <a:latin typeface="Arial"/>
                <a:ea typeface="Arial"/>
                <a:cs typeface="Arial"/>
                <a:sym typeface="Arial"/>
              </a:rPr>
              <a:t>of existing financial infrastructures</a:t>
            </a:r>
          </a:p>
          <a:p>
            <a:pPr marL="0" marR="0" lvl="0" indent="0" algn="l" rtl="0">
              <a:lnSpc>
                <a:spcPct val="80000"/>
              </a:lnSpc>
              <a:spcBef>
                <a:spcPts val="0"/>
              </a:spcBef>
              <a:spcAft>
                <a:spcPts val="0"/>
              </a:spcAft>
              <a:buClr>
                <a:schemeClr val="dk1"/>
              </a:buClr>
              <a:buSzPts val="1100"/>
              <a:buFont typeface="Helvetica Neue"/>
              <a:buNone/>
            </a:pPr>
            <a:endParaRPr sz="3200" dirty="0"/>
          </a:p>
          <a:p>
            <a:pPr marL="0" marR="0" lvl="0" indent="0" algn="l" rtl="0">
              <a:lnSpc>
                <a:spcPct val="80000"/>
              </a:lnSpc>
              <a:spcBef>
                <a:spcPts val="0"/>
              </a:spcBef>
              <a:spcAft>
                <a:spcPts val="0"/>
              </a:spcAft>
              <a:buClr>
                <a:schemeClr val="dk1"/>
              </a:buClr>
              <a:buSzPts val="1100"/>
              <a:buNone/>
            </a:pPr>
            <a:r>
              <a:rPr lang="en-US" sz="3200" b="0" i="0" u="none" strike="noStrike" cap="none" dirty="0">
                <a:solidFill>
                  <a:schemeClr val="dk1"/>
                </a:solidFill>
                <a:latin typeface="Arial"/>
                <a:ea typeface="Arial"/>
                <a:cs typeface="Arial"/>
                <a:sym typeface="Arial"/>
              </a:rPr>
              <a:t>- Developing </a:t>
            </a:r>
            <a:r>
              <a:rPr lang="en-US" sz="3200" b="1" i="0" u="none" strike="noStrike" cap="none" dirty="0">
                <a:solidFill>
                  <a:schemeClr val="dk1"/>
                </a:solidFill>
                <a:latin typeface="Arial"/>
                <a:ea typeface="Arial"/>
                <a:cs typeface="Arial"/>
                <a:sym typeface="Arial"/>
              </a:rPr>
              <a:t>awareness tools for artists</a:t>
            </a:r>
            <a:r>
              <a:rPr lang="en-US" sz="3200" b="0" i="0" u="none" strike="noStrike" cap="none" dirty="0">
                <a:solidFill>
                  <a:schemeClr val="dk1"/>
                </a:solidFill>
                <a:latin typeface="Arial"/>
                <a:ea typeface="Arial"/>
                <a:cs typeface="Arial"/>
                <a:sym typeface="Arial"/>
              </a:rPr>
              <a:t> in terms of assuming their status</a:t>
            </a:r>
          </a:p>
          <a:p>
            <a:pPr marL="685800" marR="0" lvl="0" indent="-685800" algn="l" rtl="0">
              <a:lnSpc>
                <a:spcPct val="80000"/>
              </a:lnSpc>
              <a:spcBef>
                <a:spcPts val="0"/>
              </a:spcBef>
              <a:spcAft>
                <a:spcPts val="0"/>
              </a:spcAft>
              <a:buClr>
                <a:schemeClr val="dk1"/>
              </a:buClr>
              <a:buSzPts val="1100"/>
              <a:buFontTx/>
              <a:buChar char="-"/>
            </a:pPr>
            <a:endParaRPr sz="3200" dirty="0"/>
          </a:p>
          <a:p>
            <a:pPr marL="0" lvl="0" indent="0">
              <a:lnSpc>
                <a:spcPct val="80000"/>
              </a:lnSpc>
              <a:spcBef>
                <a:spcPts val="0"/>
              </a:spcBef>
              <a:buClr>
                <a:schemeClr val="dk1"/>
              </a:buClr>
              <a:buSzPts val="1100"/>
              <a:buNone/>
            </a:pPr>
            <a:r>
              <a:rPr lang="en-US" sz="3200" dirty="0">
                <a:solidFill>
                  <a:schemeClr val="dk1"/>
                </a:solidFill>
                <a:latin typeface="Arial"/>
                <a:ea typeface="Arial"/>
                <a:cs typeface="Arial"/>
                <a:sym typeface="Arial"/>
              </a:rPr>
              <a:t>- C</a:t>
            </a:r>
            <a:r>
              <a:rPr lang="en-US" sz="3200" b="0" i="0" u="none" strike="noStrike" cap="none" dirty="0">
                <a:solidFill>
                  <a:schemeClr val="dk1"/>
                </a:solidFill>
                <a:latin typeface="Arial"/>
                <a:ea typeface="Arial"/>
                <a:cs typeface="Arial"/>
                <a:sym typeface="Arial"/>
              </a:rPr>
              <a:t>reating a platform with the status of the artist on the labor market in different EU countries,</a:t>
            </a:r>
          </a:p>
          <a:p>
            <a:pPr lvl="0" indent="-457200">
              <a:lnSpc>
                <a:spcPct val="80000"/>
              </a:lnSpc>
              <a:spcBef>
                <a:spcPts val="0"/>
              </a:spcBef>
              <a:buClr>
                <a:schemeClr val="dk1"/>
              </a:buClr>
              <a:buSzPts val="1100"/>
              <a:buFontTx/>
              <a:buChar char="-"/>
            </a:pPr>
            <a:r>
              <a:rPr lang="en-US" sz="3200" b="0" i="0" u="none" strike="noStrike" cap="none" dirty="0">
                <a:solidFill>
                  <a:schemeClr val="dk1"/>
                </a:solidFill>
                <a:latin typeface="Arial"/>
                <a:ea typeface="Arial"/>
                <a:cs typeface="Arial"/>
                <a:sym typeface="Arial"/>
              </a:rPr>
              <a:t> fiscal </a:t>
            </a:r>
            <a:r>
              <a:rPr lang="en-US" sz="3200" dirty="0">
                <a:solidFill>
                  <a:schemeClr val="dk1"/>
                </a:solidFill>
                <a:latin typeface="Arial"/>
                <a:ea typeface="Arial"/>
                <a:cs typeface="Arial"/>
                <a:sym typeface="Arial"/>
              </a:rPr>
              <a:t>obligations. -&gt; tax union/ social union (but certainly a different discussion: rebuilding the EU)</a:t>
            </a:r>
            <a:endParaRPr lang="en-US" sz="3200" b="0" i="0" u="none" strike="noStrike" cap="none" dirty="0">
              <a:solidFill>
                <a:schemeClr val="dk1"/>
              </a:solidFill>
              <a:latin typeface="Arial"/>
              <a:ea typeface="Arial"/>
              <a:cs typeface="Arial"/>
              <a:sym typeface="Arial"/>
            </a:endParaRPr>
          </a:p>
          <a:p>
            <a:pPr marR="0" lvl="0" indent="-457200" algn="l" rtl="0">
              <a:lnSpc>
                <a:spcPct val="80000"/>
              </a:lnSpc>
              <a:spcBef>
                <a:spcPts val="0"/>
              </a:spcBef>
              <a:spcAft>
                <a:spcPts val="0"/>
              </a:spcAft>
              <a:buClr>
                <a:schemeClr val="dk1"/>
              </a:buClr>
              <a:buSzPts val="1100"/>
              <a:buFontTx/>
              <a:buChar char="-"/>
            </a:pPr>
            <a:endParaRPr sz="3200" dirty="0"/>
          </a:p>
          <a:p>
            <a:pPr marL="0" marR="0" lvl="0" indent="0" algn="l" rtl="0">
              <a:lnSpc>
                <a:spcPct val="80000"/>
              </a:lnSpc>
              <a:spcBef>
                <a:spcPts val="0"/>
              </a:spcBef>
              <a:spcAft>
                <a:spcPts val="0"/>
              </a:spcAft>
              <a:buClr>
                <a:schemeClr val="dk1"/>
              </a:buClr>
              <a:buSzPts val="1100"/>
              <a:buNone/>
            </a:pPr>
            <a:r>
              <a:rPr lang="en-US" sz="3200" b="0" i="0" u="none" strike="noStrike" cap="none" dirty="0">
                <a:solidFill>
                  <a:schemeClr val="dk1"/>
                </a:solidFill>
                <a:latin typeface="Arial"/>
                <a:ea typeface="Arial"/>
                <a:cs typeface="Arial"/>
                <a:sym typeface="Arial"/>
              </a:rPr>
              <a:t>- Increase lobby activities for ensure the </a:t>
            </a:r>
            <a:r>
              <a:rPr lang="en-US" sz="3200" b="1" i="0" u="none" strike="noStrike" cap="none" dirty="0">
                <a:solidFill>
                  <a:schemeClr val="dk1"/>
                </a:solidFill>
                <a:latin typeface="Arial"/>
                <a:ea typeface="Arial"/>
                <a:cs typeface="Arial"/>
                <a:sym typeface="Arial"/>
              </a:rPr>
              <a:t>social protection of artists</a:t>
            </a:r>
          </a:p>
          <a:p>
            <a:pPr marR="0" lvl="0" indent="-457200" algn="l" rtl="0">
              <a:lnSpc>
                <a:spcPct val="80000"/>
              </a:lnSpc>
              <a:spcBef>
                <a:spcPts val="0"/>
              </a:spcBef>
              <a:spcAft>
                <a:spcPts val="0"/>
              </a:spcAft>
              <a:buClr>
                <a:schemeClr val="dk1"/>
              </a:buClr>
              <a:buSzPts val="1100"/>
              <a:buFontTx/>
              <a:buChar char="-"/>
            </a:pPr>
            <a:endParaRPr lang="en-US" sz="3200" dirty="0"/>
          </a:p>
          <a:p>
            <a:pPr marL="0" marR="0" lvl="0" indent="0" algn="l" rtl="0">
              <a:lnSpc>
                <a:spcPct val="80000"/>
              </a:lnSpc>
              <a:spcBef>
                <a:spcPts val="0"/>
              </a:spcBef>
              <a:spcAft>
                <a:spcPts val="0"/>
              </a:spcAft>
              <a:buClr>
                <a:schemeClr val="dk1"/>
              </a:buClr>
              <a:buSzPts val="1100"/>
              <a:buNone/>
            </a:pPr>
            <a:r>
              <a:rPr lang="en-US" sz="3200" b="0" i="0" u="none" strike="noStrike" cap="none" dirty="0">
                <a:solidFill>
                  <a:schemeClr val="dk1"/>
                </a:solidFill>
                <a:latin typeface="Arial"/>
                <a:ea typeface="Arial"/>
                <a:cs typeface="Arial"/>
                <a:sym typeface="Arial"/>
              </a:rPr>
              <a:t>- Advocacy to </a:t>
            </a:r>
            <a:r>
              <a:rPr lang="en-US" sz="3200" b="1" i="0" u="none" strike="noStrike" cap="none" dirty="0">
                <a:solidFill>
                  <a:schemeClr val="dk1"/>
                </a:solidFill>
                <a:latin typeface="Arial"/>
                <a:ea typeface="Arial"/>
                <a:cs typeface="Arial"/>
                <a:sym typeface="Arial"/>
              </a:rPr>
              <a:t>change perception of public authorities </a:t>
            </a:r>
            <a:r>
              <a:rPr lang="en-US" sz="3200" b="0" i="0" u="none" strike="noStrike" cap="none" dirty="0">
                <a:solidFill>
                  <a:schemeClr val="dk1"/>
                </a:solidFill>
                <a:latin typeface="Arial"/>
                <a:ea typeface="Arial"/>
                <a:cs typeface="Arial"/>
                <a:sym typeface="Arial"/>
              </a:rPr>
              <a:t>regarding the work of artists as a positive expense</a:t>
            </a:r>
            <a:endParaRPr sz="3200" dirty="0"/>
          </a:p>
          <a:p>
            <a:pPr marR="0" lvl="0" indent="-457200" algn="l" rtl="0">
              <a:lnSpc>
                <a:spcPct val="80000"/>
              </a:lnSpc>
              <a:spcBef>
                <a:spcPts val="0"/>
              </a:spcBef>
              <a:spcAft>
                <a:spcPts val="0"/>
              </a:spcAft>
              <a:buClr>
                <a:schemeClr val="dk1"/>
              </a:buClr>
              <a:buSzPts val="1100"/>
              <a:buFontTx/>
              <a:buChar char="-"/>
            </a:pPr>
            <a:endParaRPr sz="2775" b="0" i="0" u="none" strike="noStrike" cap="none" dirty="0">
              <a:solidFill>
                <a:schemeClr val="dk1"/>
              </a:solidFill>
              <a:latin typeface="Arial"/>
              <a:ea typeface="Arial"/>
              <a:cs typeface="Arial"/>
              <a:sym typeface="Arial"/>
            </a:endParaRPr>
          </a:p>
          <a:p>
            <a:pPr marL="0" marR="0" lvl="0" indent="0" algn="l" rtl="0">
              <a:lnSpc>
                <a:spcPct val="80000"/>
              </a:lnSpc>
              <a:spcBef>
                <a:spcPts val="0"/>
              </a:spcBef>
              <a:spcAft>
                <a:spcPts val="0"/>
              </a:spcAft>
              <a:buClr>
                <a:srgbClr val="3A3285"/>
              </a:buClr>
              <a:buSzPts val="4050"/>
              <a:buFont typeface="Source Serif Pro"/>
              <a:buNone/>
            </a:pPr>
            <a:endParaRPr sz="2450" b="0"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9"/>
          <p:cNvSpPr txBox="1">
            <a:spLocks noGrp="1"/>
          </p:cNvSpPr>
          <p:nvPr>
            <p:ph type="ctrTitle" idx="4294967295"/>
          </p:nvPr>
        </p:nvSpPr>
        <p:spPr>
          <a:xfrm>
            <a:off x="5793900" y="1049468"/>
            <a:ext cx="17453997" cy="3460066"/>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5160"/>
              <a:buFont typeface="Source Serif Pro"/>
              <a:buNone/>
            </a:pPr>
            <a:r>
              <a:rPr lang="en-US" sz="4380" b="1" i="0" u="none" strike="noStrike" cap="none">
                <a:solidFill>
                  <a:srgbClr val="3A3285"/>
                </a:solidFill>
                <a:latin typeface="Source Serif Pro"/>
                <a:ea typeface="Source Serif Pro"/>
                <a:cs typeface="Source Serif Pro"/>
                <a:sym typeface="Source Serif Pro"/>
              </a:rPr>
              <a:t>1. 2 How can cultural policies and grants activate new commons-based ecosystems that promote a sustainable creative work (i.e. allowing space and time for research and production, peer learning, income, and relationship with society)?</a:t>
            </a:r>
            <a:endParaRPr sz="11600" b="0" i="0" u="none" strike="noStrike" cap="none">
              <a:solidFill>
                <a:srgbClr val="000000"/>
              </a:solidFill>
              <a:latin typeface="Helvetica Neue"/>
              <a:ea typeface="Helvetica Neue"/>
              <a:cs typeface="Helvetica Neue"/>
              <a:sym typeface="Helvetica Neue"/>
            </a:endParaRPr>
          </a:p>
        </p:txBody>
      </p:sp>
      <p:sp>
        <p:nvSpPr>
          <p:cNvPr id="98" name="Google Shape;98;p9"/>
          <p:cNvSpPr txBox="1">
            <a:spLocks noGrp="1"/>
          </p:cNvSpPr>
          <p:nvPr>
            <p:ph type="subTitle" idx="4294967295"/>
          </p:nvPr>
        </p:nvSpPr>
        <p:spPr>
          <a:xfrm>
            <a:off x="4470400" y="3843867"/>
            <a:ext cx="17559867" cy="8720666"/>
          </a:xfrm>
          <a:prstGeom prst="rect">
            <a:avLst/>
          </a:prstGeom>
          <a:noFill/>
          <a:ln>
            <a:noFill/>
          </a:ln>
        </p:spPr>
        <p:txBody>
          <a:bodyPr spcFirstLastPara="1" wrap="square" lIns="50800" tIns="50800" rIns="50800" bIns="50800" anchor="t" anchorCtr="0">
            <a:normAutofit/>
          </a:bodyPr>
          <a:lstStyle/>
          <a:p>
            <a:pPr marL="0" marR="0" lvl="0" indent="0" algn="l" rtl="0">
              <a:lnSpc>
                <a:spcPct val="80000"/>
              </a:lnSpc>
              <a:spcBef>
                <a:spcPts val="0"/>
              </a:spcBef>
              <a:spcAft>
                <a:spcPts val="0"/>
              </a:spcAft>
              <a:buClr>
                <a:schemeClr val="dk1"/>
              </a:buClr>
              <a:buSzPts val="1100"/>
              <a:buFont typeface="Helvetica Neue"/>
              <a:buNone/>
            </a:pPr>
            <a:r>
              <a:rPr lang="en-US" sz="3200" b="1" i="0" u="sng" strike="noStrike" cap="none" dirty="0">
                <a:solidFill>
                  <a:schemeClr val="dk1"/>
                </a:solidFill>
                <a:latin typeface="Arial"/>
                <a:ea typeface="Arial"/>
                <a:cs typeface="Arial"/>
                <a:sym typeface="Arial"/>
              </a:rPr>
              <a:t>Solutions proposed</a:t>
            </a:r>
            <a:endParaRPr dirty="0"/>
          </a:p>
          <a:p>
            <a:pPr marL="0" marR="0" lvl="0" indent="0" algn="l" rtl="0">
              <a:lnSpc>
                <a:spcPct val="80000"/>
              </a:lnSpc>
              <a:spcBef>
                <a:spcPts val="0"/>
              </a:spcBef>
              <a:spcAft>
                <a:spcPts val="0"/>
              </a:spcAft>
              <a:buClr>
                <a:srgbClr val="3A3285"/>
              </a:buClr>
              <a:buSzPts val="4005"/>
              <a:buFont typeface="Helvetica Neue"/>
              <a:buNone/>
            </a:pPr>
            <a:endParaRPr sz="2775" b="0" i="0" u="none" strike="noStrike" cap="none" dirty="0">
              <a:solidFill>
                <a:schemeClr val="dk1"/>
              </a:solidFill>
              <a:latin typeface="Arial"/>
              <a:ea typeface="Arial"/>
              <a:cs typeface="Arial"/>
              <a:sym typeface="Arial"/>
            </a:endParaRPr>
          </a:p>
          <a:p>
            <a:pPr marL="0" marR="0" lvl="0" indent="0" algn="l" rtl="0">
              <a:lnSpc>
                <a:spcPct val="80000"/>
              </a:lnSpc>
              <a:spcBef>
                <a:spcPts val="0"/>
              </a:spcBef>
              <a:spcAft>
                <a:spcPts val="0"/>
              </a:spcAft>
              <a:buClr>
                <a:schemeClr val="dk1"/>
              </a:buClr>
              <a:buSzPts val="1100"/>
              <a:buNone/>
            </a:pPr>
            <a:r>
              <a:rPr lang="en-US" sz="3200" b="0" i="0" u="none" strike="noStrike" cap="none" dirty="0">
                <a:solidFill>
                  <a:schemeClr val="dk1"/>
                </a:solidFill>
                <a:latin typeface="Arial"/>
                <a:ea typeface="Arial"/>
                <a:cs typeface="Arial"/>
                <a:sym typeface="Arial"/>
              </a:rPr>
              <a:t>- Public-private partnerships, CSR</a:t>
            </a:r>
          </a:p>
          <a:p>
            <a:pPr marL="685800" marR="0" lvl="0" indent="-685800" algn="l" rtl="0">
              <a:lnSpc>
                <a:spcPct val="80000"/>
              </a:lnSpc>
              <a:spcBef>
                <a:spcPts val="0"/>
              </a:spcBef>
              <a:spcAft>
                <a:spcPts val="0"/>
              </a:spcAft>
              <a:buClr>
                <a:schemeClr val="dk1"/>
              </a:buClr>
              <a:buSzPts val="1100"/>
              <a:buFontTx/>
              <a:buChar char="-"/>
            </a:pPr>
            <a:endParaRPr sz="3200" dirty="0"/>
          </a:p>
          <a:p>
            <a:pPr marL="0" marR="0" lvl="0" indent="0" algn="l" rtl="0">
              <a:lnSpc>
                <a:spcPct val="80000"/>
              </a:lnSpc>
              <a:spcBef>
                <a:spcPts val="0"/>
              </a:spcBef>
              <a:spcAft>
                <a:spcPts val="0"/>
              </a:spcAft>
              <a:buClr>
                <a:schemeClr val="dk1"/>
              </a:buClr>
              <a:buSzPts val="1100"/>
              <a:buNone/>
            </a:pPr>
            <a:r>
              <a:rPr lang="en-US" sz="3200" b="0" i="0" u="none" strike="noStrike" cap="none" dirty="0">
                <a:solidFill>
                  <a:schemeClr val="dk1"/>
                </a:solidFill>
                <a:latin typeface="Arial"/>
                <a:ea typeface="Arial"/>
                <a:cs typeface="Arial"/>
                <a:sym typeface="Arial"/>
              </a:rPr>
              <a:t>- “Social impact"  (qualifications like numbers of visitors, numbers of clicks on social networks </a:t>
            </a:r>
            <a:r>
              <a:rPr lang="en-US" sz="3200" b="0" i="0" u="none" strike="noStrike" cap="none" dirty="0" err="1">
                <a:solidFill>
                  <a:schemeClr val="dk1"/>
                </a:solidFill>
                <a:latin typeface="Arial"/>
                <a:ea typeface="Arial"/>
                <a:cs typeface="Arial"/>
                <a:sym typeface="Arial"/>
              </a:rPr>
              <a:t>etc</a:t>
            </a:r>
            <a:r>
              <a:rPr lang="en-US" sz="3200" b="0" i="0" u="none" strike="noStrike" cap="none" dirty="0">
                <a:solidFill>
                  <a:schemeClr val="dk1"/>
                </a:solidFill>
                <a:latin typeface="Arial"/>
                <a:ea typeface="Arial"/>
                <a:cs typeface="Arial"/>
                <a:sym typeface="Arial"/>
              </a:rPr>
              <a:t>) mustn't be a criteria for funding. </a:t>
            </a:r>
            <a:r>
              <a:rPr lang="en-US" sz="3200" dirty="0">
                <a:solidFill>
                  <a:schemeClr val="dk1"/>
                </a:solidFill>
                <a:latin typeface="Arial"/>
                <a:ea typeface="Arial"/>
                <a:cs typeface="Arial"/>
                <a:sym typeface="Arial"/>
              </a:rPr>
              <a:t>We need alternative narratives to social impact, based also on a values approach</a:t>
            </a:r>
            <a:endParaRPr lang="en-US" sz="3200" b="0" i="0" u="none" strike="noStrike" cap="none" dirty="0">
              <a:solidFill>
                <a:schemeClr val="dk1"/>
              </a:solidFill>
              <a:latin typeface="Arial"/>
              <a:ea typeface="Arial"/>
              <a:cs typeface="Arial"/>
              <a:sym typeface="Arial"/>
            </a:endParaRPr>
          </a:p>
          <a:p>
            <a:pPr marR="0" lvl="0" indent="-457200" algn="l" rtl="0">
              <a:lnSpc>
                <a:spcPct val="80000"/>
              </a:lnSpc>
              <a:spcBef>
                <a:spcPts val="0"/>
              </a:spcBef>
              <a:spcAft>
                <a:spcPts val="0"/>
              </a:spcAft>
              <a:buClr>
                <a:schemeClr val="dk1"/>
              </a:buClr>
              <a:buSzPts val="1100"/>
              <a:buFontTx/>
              <a:buChar char="-"/>
            </a:pPr>
            <a:endParaRPr lang="en-US" sz="3200" dirty="0">
              <a:solidFill>
                <a:schemeClr val="dk1"/>
              </a:solidFill>
              <a:latin typeface="Arial"/>
              <a:ea typeface="Arial"/>
              <a:cs typeface="Arial"/>
              <a:sym typeface="Wingdings"/>
            </a:endParaRPr>
          </a:p>
          <a:p>
            <a:pPr marL="0" marR="0" lvl="0" indent="0" algn="l" rtl="0">
              <a:lnSpc>
                <a:spcPct val="80000"/>
              </a:lnSpc>
              <a:spcBef>
                <a:spcPts val="0"/>
              </a:spcBef>
              <a:spcAft>
                <a:spcPts val="0"/>
              </a:spcAft>
              <a:buClr>
                <a:schemeClr val="dk1"/>
              </a:buClr>
              <a:buSzPts val="1100"/>
              <a:buNone/>
            </a:pPr>
            <a:r>
              <a:rPr lang="en-US" sz="3200" dirty="0">
                <a:solidFill>
                  <a:schemeClr val="dk1"/>
                </a:solidFill>
                <a:latin typeface="Arial"/>
                <a:ea typeface="Arial"/>
                <a:cs typeface="Arial"/>
                <a:sym typeface="Arial"/>
              </a:rPr>
              <a:t>- N</a:t>
            </a:r>
            <a:r>
              <a:rPr lang="en-US" sz="3200" b="0" i="0" u="none" strike="noStrike" cap="none" dirty="0">
                <a:solidFill>
                  <a:schemeClr val="dk1"/>
                </a:solidFill>
                <a:latin typeface="Arial"/>
                <a:ea typeface="Arial"/>
                <a:cs typeface="Arial"/>
                <a:sym typeface="Arial"/>
              </a:rPr>
              <a:t>ew grant schemes are needed dedicated to experimentation/ learning by failing</a:t>
            </a:r>
          </a:p>
          <a:p>
            <a:pPr marL="685800" marR="0" lvl="0" indent="-685800" algn="l" rtl="0">
              <a:lnSpc>
                <a:spcPct val="80000"/>
              </a:lnSpc>
              <a:spcBef>
                <a:spcPts val="0"/>
              </a:spcBef>
              <a:spcAft>
                <a:spcPts val="0"/>
              </a:spcAft>
              <a:buClr>
                <a:schemeClr val="dk1"/>
              </a:buClr>
              <a:buSzPts val="1100"/>
              <a:buFontTx/>
              <a:buChar char="-"/>
            </a:pPr>
            <a:endParaRPr sz="3200" dirty="0"/>
          </a:p>
          <a:p>
            <a:pPr marL="0" marR="0" lvl="0" indent="0" algn="l" rtl="0">
              <a:lnSpc>
                <a:spcPct val="80000"/>
              </a:lnSpc>
              <a:spcBef>
                <a:spcPts val="0"/>
              </a:spcBef>
              <a:spcAft>
                <a:spcPts val="0"/>
              </a:spcAft>
              <a:buClr>
                <a:schemeClr val="dk1"/>
              </a:buClr>
              <a:buSzPts val="1100"/>
              <a:buNone/>
            </a:pPr>
            <a:r>
              <a:rPr lang="en-US" sz="3200" b="0" i="0" u="none" strike="noStrike" cap="none" dirty="0">
                <a:solidFill>
                  <a:schemeClr val="dk1"/>
                </a:solidFill>
                <a:latin typeface="Arial"/>
                <a:ea typeface="Arial"/>
                <a:cs typeface="Arial"/>
                <a:sym typeface="Arial"/>
              </a:rPr>
              <a:t>- New grant schemes open to collectives/ not necessarily established </a:t>
            </a:r>
            <a:r>
              <a:rPr lang="en-US" sz="3200" b="0" i="0" u="none" strike="noStrike" cap="none" dirty="0" err="1">
                <a:solidFill>
                  <a:schemeClr val="dk1"/>
                </a:solidFill>
                <a:latin typeface="Arial"/>
                <a:ea typeface="Arial"/>
                <a:cs typeface="Arial"/>
                <a:sym typeface="Arial"/>
              </a:rPr>
              <a:t>organisations</a:t>
            </a:r>
            <a:r>
              <a:rPr lang="en-US" sz="3200" b="0" i="0" u="none" strike="noStrike" cap="none" dirty="0">
                <a:solidFill>
                  <a:schemeClr val="dk1"/>
                </a:solidFill>
                <a:latin typeface="Arial"/>
                <a:ea typeface="Arial"/>
                <a:cs typeface="Arial"/>
                <a:sym typeface="Arial"/>
              </a:rPr>
              <a:t> for research and development </a:t>
            </a:r>
          </a:p>
          <a:p>
            <a:pPr marR="0" lvl="0" indent="-457200" algn="l" rtl="0">
              <a:lnSpc>
                <a:spcPct val="80000"/>
              </a:lnSpc>
              <a:spcBef>
                <a:spcPts val="0"/>
              </a:spcBef>
              <a:spcAft>
                <a:spcPts val="0"/>
              </a:spcAft>
              <a:buClr>
                <a:schemeClr val="dk1"/>
              </a:buClr>
              <a:buSzPts val="1100"/>
              <a:buFontTx/>
              <a:buChar char="-"/>
            </a:pPr>
            <a:endParaRPr lang="en-US" sz="3200" b="0" i="0" u="none" strike="noStrike" cap="none" dirty="0">
              <a:solidFill>
                <a:schemeClr val="dk1"/>
              </a:solidFill>
              <a:latin typeface="Arial"/>
              <a:ea typeface="Arial"/>
              <a:cs typeface="Arial"/>
              <a:sym typeface="Arial"/>
            </a:endParaRPr>
          </a:p>
          <a:p>
            <a:pPr marL="0" marR="0" lvl="0" indent="0" algn="l" rtl="0">
              <a:lnSpc>
                <a:spcPct val="80000"/>
              </a:lnSpc>
              <a:spcBef>
                <a:spcPts val="0"/>
              </a:spcBef>
              <a:spcAft>
                <a:spcPts val="0"/>
              </a:spcAft>
              <a:buClr>
                <a:schemeClr val="dk1"/>
              </a:buClr>
              <a:buSzPts val="1100"/>
              <a:buNone/>
            </a:pPr>
            <a:r>
              <a:rPr lang="en-US" sz="3200" dirty="0">
                <a:solidFill>
                  <a:schemeClr val="dk1"/>
                </a:solidFill>
                <a:latin typeface="Arial"/>
                <a:ea typeface="Arial"/>
                <a:cs typeface="Arial"/>
                <a:sym typeface="Arial"/>
              </a:rPr>
              <a:t>- More systems and opportunities for </a:t>
            </a:r>
            <a:r>
              <a:rPr lang="en-US" sz="3200" b="0" i="0" u="none" strike="noStrike" cap="none" dirty="0">
                <a:solidFill>
                  <a:schemeClr val="dk1"/>
                </a:solidFill>
                <a:latin typeface="Arial"/>
                <a:ea typeface="Arial"/>
                <a:cs typeface="Arial"/>
                <a:sym typeface="Arial"/>
              </a:rPr>
              <a:t>peer advice. Peer selection processes need to be introduced in funding </a:t>
            </a:r>
            <a:r>
              <a:rPr lang="en-US" sz="3200" b="0" i="0" u="none" strike="noStrike" cap="none" dirty="0" err="1">
                <a:solidFill>
                  <a:schemeClr val="dk1"/>
                </a:solidFill>
                <a:latin typeface="Arial"/>
                <a:ea typeface="Arial"/>
                <a:cs typeface="Arial"/>
                <a:sym typeface="Arial"/>
              </a:rPr>
              <a:t>programmes</a:t>
            </a:r>
            <a:r>
              <a:rPr lang="en-US" sz="3200" b="0" i="0" u="none" strike="noStrike" cap="none" dirty="0">
                <a:solidFill>
                  <a:schemeClr val="dk1"/>
                </a:solidFill>
                <a:latin typeface="Arial"/>
                <a:ea typeface="Arial"/>
                <a:cs typeface="Arial"/>
                <a:sym typeface="Arial"/>
              </a:rPr>
              <a:t>.</a:t>
            </a:r>
            <a:endParaRPr sz="3200" dirty="0"/>
          </a:p>
          <a:p>
            <a:pPr marL="1143000" marR="0" lvl="0" indent="-1073150" algn="l" rtl="0">
              <a:lnSpc>
                <a:spcPct val="80000"/>
              </a:lnSpc>
              <a:spcBef>
                <a:spcPts val="0"/>
              </a:spcBef>
              <a:spcAft>
                <a:spcPts val="0"/>
              </a:spcAft>
              <a:buClr>
                <a:schemeClr val="dk1"/>
              </a:buClr>
              <a:buSzPts val="1100"/>
              <a:buFont typeface="Helvetica Neue"/>
              <a:buNone/>
            </a:pPr>
            <a:endParaRPr sz="2775" b="0" i="0" u="none" strike="noStrike" cap="none" dirty="0">
              <a:solidFill>
                <a:schemeClr val="dk1"/>
              </a:solidFill>
              <a:latin typeface="Arial"/>
              <a:ea typeface="Arial"/>
              <a:cs typeface="Arial"/>
              <a:sym typeface="Arial"/>
            </a:endParaRPr>
          </a:p>
          <a:p>
            <a:pPr marL="0" marR="0" lvl="0" indent="0" algn="l" rtl="0">
              <a:lnSpc>
                <a:spcPct val="80000"/>
              </a:lnSpc>
              <a:spcBef>
                <a:spcPts val="0"/>
              </a:spcBef>
              <a:spcAft>
                <a:spcPts val="0"/>
              </a:spcAft>
              <a:buClr>
                <a:srgbClr val="3A3285"/>
              </a:buClr>
              <a:buSzPts val="4050"/>
              <a:buFont typeface="Source Serif Pro"/>
              <a:buNone/>
            </a:pPr>
            <a:endParaRPr sz="245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922897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1"/>
          <p:cNvSpPr txBox="1">
            <a:spLocks noGrp="1"/>
          </p:cNvSpPr>
          <p:nvPr>
            <p:ph type="ctrTitle" idx="4294967295"/>
          </p:nvPr>
        </p:nvSpPr>
        <p:spPr>
          <a:xfrm>
            <a:off x="5593114" y="1049468"/>
            <a:ext cx="17654782" cy="3480593"/>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6000"/>
              <a:buFont typeface="Source Serif Pro"/>
              <a:buNone/>
            </a:pPr>
            <a:r>
              <a:rPr lang="en-US" sz="4450" b="1" i="0" u="none" strike="noStrike" cap="none">
                <a:solidFill>
                  <a:srgbClr val="322B80"/>
                </a:solidFill>
                <a:highlight>
                  <a:srgbClr val="FFFFFF"/>
                </a:highlight>
                <a:latin typeface="Lato"/>
                <a:ea typeface="Lato"/>
                <a:cs typeface="Lato"/>
                <a:sym typeface="Lato"/>
              </a:rPr>
              <a:t>1.3 How can cultural and creative work be made more sustainable, in particular linked to/ after Covid-19, as well as from a green perspective: going beyond the logic of ‘big events’ and hypermobility?</a:t>
            </a:r>
            <a:endParaRPr sz="14300" b="1" i="0" u="none" strike="noStrike" cap="none">
              <a:solidFill>
                <a:srgbClr val="000000"/>
              </a:solidFill>
              <a:latin typeface="Helvetica Neue"/>
              <a:ea typeface="Helvetica Neue"/>
              <a:cs typeface="Helvetica Neue"/>
              <a:sym typeface="Helvetica Neue"/>
            </a:endParaRPr>
          </a:p>
        </p:txBody>
      </p:sp>
      <p:sp>
        <p:nvSpPr>
          <p:cNvPr id="104" name="Google Shape;104;p11"/>
          <p:cNvSpPr txBox="1">
            <a:spLocks noGrp="1"/>
          </p:cNvSpPr>
          <p:nvPr>
            <p:ph type="subTitle" idx="4294967295"/>
          </p:nvPr>
        </p:nvSpPr>
        <p:spPr>
          <a:xfrm>
            <a:off x="5308763" y="4875266"/>
            <a:ext cx="16137465" cy="6858000"/>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3200" b="0" i="1" u="sng" strike="noStrike" cap="none" dirty="0">
                <a:solidFill>
                  <a:schemeClr val="dk1"/>
                </a:solidFill>
                <a:latin typeface="Helvetica Neue"/>
                <a:ea typeface="Helvetica Neue"/>
                <a:cs typeface="Helvetica Neue"/>
                <a:sym typeface="Helvetica Neue"/>
              </a:rPr>
              <a:t>Analysis</a:t>
            </a:r>
          </a:p>
          <a:p>
            <a:pPr marL="0" marR="0" lvl="0" indent="0" algn="l" rtl="0">
              <a:lnSpc>
                <a:spcPct val="100000"/>
              </a:lnSpc>
              <a:spcBef>
                <a:spcPts val="0"/>
              </a:spcBef>
              <a:spcAft>
                <a:spcPts val="0"/>
              </a:spcAft>
              <a:buClr>
                <a:schemeClr val="dk1"/>
              </a:buClr>
              <a:buSzPts val="1100"/>
              <a:buFont typeface="Arial"/>
              <a:buNone/>
            </a:pPr>
            <a:endParaRPr sz="3200" b="0" i="1" u="sng" strike="noStrike" cap="none" dirty="0">
              <a:solidFill>
                <a:schemeClr val="dk1"/>
              </a:solidFill>
              <a:latin typeface="Helvetica Neue"/>
              <a:ea typeface="Helvetica Neue"/>
              <a:cs typeface="Helvetica Neue"/>
              <a:sym typeface="Helvetica Neue"/>
            </a:endParaRPr>
          </a:p>
          <a:p>
            <a:pPr marR="0" lvl="0" indent="-457200" algn="l" rtl="0">
              <a:lnSpc>
                <a:spcPct val="100000"/>
              </a:lnSpc>
              <a:spcBef>
                <a:spcPts val="0"/>
              </a:spcBef>
              <a:spcAft>
                <a:spcPts val="0"/>
              </a:spcAft>
              <a:buClr>
                <a:schemeClr val="dk1"/>
              </a:buClr>
              <a:buSzPts val="1100"/>
              <a:buFontTx/>
              <a:buChar char="-"/>
            </a:pPr>
            <a:r>
              <a:rPr lang="en-US" sz="3200" b="0" i="0" u="none" strike="noStrike" cap="none" dirty="0">
                <a:solidFill>
                  <a:schemeClr val="dk1"/>
                </a:solidFill>
                <a:latin typeface="Helvetica Neue"/>
                <a:ea typeface="Helvetica Neue"/>
                <a:cs typeface="Helvetica Neue"/>
                <a:sym typeface="Helvetica Neue"/>
              </a:rPr>
              <a:t>- </a:t>
            </a:r>
            <a:r>
              <a:rPr lang="en-US" sz="3200" b="1" i="0" u="none" strike="noStrike" cap="none" dirty="0">
                <a:solidFill>
                  <a:schemeClr val="dk1"/>
                </a:solidFill>
                <a:latin typeface="Helvetica Neue"/>
                <a:ea typeface="Helvetica Neue"/>
                <a:cs typeface="Helvetica Neue"/>
                <a:sym typeface="Helvetica Neue"/>
              </a:rPr>
              <a:t>Difficulty accessing buildings </a:t>
            </a:r>
            <a:r>
              <a:rPr lang="en-US" sz="3200" b="0" i="0" u="none" strike="noStrike" cap="none" dirty="0">
                <a:solidFill>
                  <a:schemeClr val="dk1"/>
                </a:solidFill>
                <a:latin typeface="Helvetica Neue"/>
                <a:ea typeface="Helvetica Neue"/>
                <a:cs typeface="Helvetica Neue"/>
                <a:sym typeface="Helvetica Neue"/>
              </a:rPr>
              <a:t>by commons and arts communities</a:t>
            </a:r>
          </a:p>
          <a:p>
            <a:pPr marR="0" lvl="0" indent="-457200" algn="l" rtl="0">
              <a:lnSpc>
                <a:spcPct val="100000"/>
              </a:lnSpc>
              <a:spcBef>
                <a:spcPts val="0"/>
              </a:spcBef>
              <a:spcAft>
                <a:spcPts val="0"/>
              </a:spcAft>
              <a:buClr>
                <a:schemeClr val="dk1"/>
              </a:buClr>
              <a:buSzPts val="1100"/>
              <a:buFontTx/>
              <a:buChar char="-"/>
            </a:pPr>
            <a:endParaRPr lang="en-US" sz="3200" b="0" i="0" u="none" strike="noStrike" cap="none" dirty="0">
              <a:solidFill>
                <a:schemeClr val="dk1"/>
              </a:solidFill>
              <a:latin typeface="Helvetica Neue"/>
              <a:ea typeface="Helvetica Neue"/>
              <a:cs typeface="Helvetica Neue"/>
              <a:sym typeface="Helvetica Neue"/>
            </a:endParaRPr>
          </a:p>
          <a:p>
            <a:pPr marR="0" lvl="0" indent="-457200" algn="l" rtl="0">
              <a:lnSpc>
                <a:spcPct val="100000"/>
              </a:lnSpc>
              <a:spcBef>
                <a:spcPts val="0"/>
              </a:spcBef>
              <a:spcAft>
                <a:spcPts val="0"/>
              </a:spcAft>
              <a:buClr>
                <a:schemeClr val="dk1"/>
              </a:buClr>
              <a:buSzPts val="1100"/>
              <a:buFontTx/>
              <a:buChar char="-"/>
            </a:pPr>
            <a:r>
              <a:rPr lang="en-US" sz="3200" dirty="0">
                <a:solidFill>
                  <a:schemeClr val="dk1"/>
                </a:solidFill>
              </a:rPr>
              <a:t>- I</a:t>
            </a:r>
            <a:r>
              <a:rPr lang="en-US" sz="3200" b="0" i="0" u="none" strike="noStrike" cap="none" dirty="0">
                <a:solidFill>
                  <a:schemeClr val="dk1"/>
                </a:solidFill>
                <a:latin typeface="Helvetica Neue"/>
                <a:ea typeface="Helvetica Neue"/>
                <a:cs typeface="Helvetica Neue"/>
                <a:sym typeface="Helvetica Neue"/>
              </a:rPr>
              <a:t>ssues relating to </a:t>
            </a:r>
            <a:r>
              <a:rPr lang="en-US" sz="3200" b="1" i="0" u="none" strike="noStrike" cap="none" dirty="0">
                <a:solidFill>
                  <a:schemeClr val="dk1"/>
                </a:solidFill>
                <a:sym typeface="Helvetica Neue"/>
              </a:rPr>
              <a:t>real esta</a:t>
            </a:r>
            <a:r>
              <a:rPr lang="en-US" sz="3200" b="1" dirty="0">
                <a:solidFill>
                  <a:schemeClr val="dk1"/>
                </a:solidFill>
              </a:rPr>
              <a:t>te and capital</a:t>
            </a:r>
          </a:p>
          <a:p>
            <a:pPr marR="0" lvl="0" indent="-457200" algn="l" rtl="0">
              <a:lnSpc>
                <a:spcPct val="100000"/>
              </a:lnSpc>
              <a:spcBef>
                <a:spcPts val="0"/>
              </a:spcBef>
              <a:spcAft>
                <a:spcPts val="0"/>
              </a:spcAft>
              <a:buClr>
                <a:schemeClr val="dk1"/>
              </a:buClr>
              <a:buSzPts val="1100"/>
              <a:buFontTx/>
              <a:buChar char="-"/>
            </a:pPr>
            <a:endParaRPr lang="en-US" sz="3200" b="1" i="0" u="none" strike="noStrike" cap="none" dirty="0">
              <a:solidFill>
                <a:schemeClr val="dk1"/>
              </a:solidFill>
              <a:sym typeface="Helvetica Neue"/>
            </a:endParaRPr>
          </a:p>
          <a:p>
            <a:pPr marR="0" lvl="0" indent="-457200" algn="l" rtl="0">
              <a:lnSpc>
                <a:spcPct val="100000"/>
              </a:lnSpc>
              <a:spcBef>
                <a:spcPts val="0"/>
              </a:spcBef>
              <a:spcAft>
                <a:spcPts val="0"/>
              </a:spcAft>
              <a:buClr>
                <a:schemeClr val="dk1"/>
              </a:buClr>
              <a:buSzPts val="1100"/>
              <a:buFontTx/>
              <a:buChar char="-"/>
            </a:pPr>
            <a:r>
              <a:rPr lang="en-US" sz="3200" dirty="0">
                <a:solidFill>
                  <a:schemeClr val="dk1"/>
                </a:solidFill>
              </a:rPr>
              <a:t>- Threat that c</a:t>
            </a:r>
            <a:r>
              <a:rPr lang="en-US" sz="3200" b="0" i="0" u="none" strike="noStrike" cap="none" dirty="0">
                <a:solidFill>
                  <a:schemeClr val="dk1"/>
                </a:solidFill>
                <a:latin typeface="Helvetica Neue"/>
                <a:ea typeface="Helvetica Neue"/>
                <a:cs typeface="Helvetica Neue"/>
                <a:sym typeface="Helvetica Neue"/>
              </a:rPr>
              <a:t>ultural spaces </a:t>
            </a:r>
            <a:r>
              <a:rPr lang="en-US" sz="3200" dirty="0">
                <a:solidFill>
                  <a:schemeClr val="dk1"/>
                </a:solidFill>
              </a:rPr>
              <a:t>are </a:t>
            </a:r>
            <a:r>
              <a:rPr lang="en-US" sz="3200" b="0" i="0" u="none" strike="noStrike" cap="none" dirty="0">
                <a:solidFill>
                  <a:schemeClr val="dk1"/>
                </a:solidFill>
                <a:latin typeface="Helvetica Neue"/>
                <a:ea typeface="Helvetica Neue"/>
                <a:cs typeface="Helvetica Neue"/>
                <a:sym typeface="Helvetica Neue"/>
              </a:rPr>
              <a:t>being used for </a:t>
            </a:r>
            <a:r>
              <a:rPr lang="en-US" sz="3200" b="1" i="0" u="none" strike="noStrike" cap="none" dirty="0">
                <a:solidFill>
                  <a:schemeClr val="dk1"/>
                </a:solidFill>
                <a:sym typeface="Helvetica Neue"/>
              </a:rPr>
              <a:t>gentrification purposes</a:t>
            </a:r>
            <a:endParaRPr b="1" dirty="0"/>
          </a:p>
          <a:p>
            <a:pPr marL="0" marR="0" lvl="0" indent="0" algn="l" rtl="0">
              <a:lnSpc>
                <a:spcPct val="100000"/>
              </a:lnSpc>
              <a:spcBef>
                <a:spcPts val="0"/>
              </a:spcBef>
              <a:spcAft>
                <a:spcPts val="0"/>
              </a:spcAft>
              <a:buClr>
                <a:schemeClr val="dk1"/>
              </a:buClr>
              <a:buSzPts val="1100"/>
              <a:buFont typeface="Arial"/>
              <a:buNone/>
            </a:pPr>
            <a:endParaRPr sz="32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3200" b="0" i="0" u="none" strike="noStrike" cap="none" dirty="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1684</Words>
  <Application>Microsoft Office PowerPoint</Application>
  <PresentationFormat>Custom</PresentationFormat>
  <Paragraphs>184</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Lato Light</vt:lpstr>
      <vt:lpstr>Lato</vt:lpstr>
      <vt:lpstr>Arial</vt:lpstr>
      <vt:lpstr>Wingdings</vt:lpstr>
      <vt:lpstr>Source Serif Pro</vt:lpstr>
      <vt:lpstr>Avenir Book</vt:lpstr>
      <vt:lpstr>Helvetica Neue</vt:lpstr>
      <vt:lpstr>Helvetica Neue Light</vt:lpstr>
      <vt:lpstr>White</vt:lpstr>
      <vt:lpstr>PowerPoint Presentation</vt:lpstr>
      <vt:lpstr>PowerPoint Presentation</vt:lpstr>
      <vt:lpstr>1.1 What concrete solutions to make EU policies and grants more accessible for commons and alternative cultural spaces? How can we establish methodologies and about who is legitimised “to speak on behalf of the sector” for a participatory cultural policy–making and grant co-creation together with the EU level? </vt:lpstr>
      <vt:lpstr>1.1 What concrete solutions to make EU policies and grants more accessible for commons and alternative cultural spaces? How can we establish methodologies and about who is legitimised “to speak on behalf of the sector” for a participatory cultural policy–making and grant co-creation together with the EU level?</vt:lpstr>
      <vt:lpstr>1.1 What concrete solutions to make EU policies and grants more accessible for commons and alternative cultural spaces? How can we establish methodologies and about who is legitimised “to speak on behalf of the sector” for a participatory cultural policy–making and grant co-creation together with the EU level?</vt:lpstr>
      <vt:lpstr>1. 2 How can cultural policies and grants activate new commons-based ecosystems that promote a sustainable creative work (i.e. allowing space and time for research and production, peer learning, income, and relationship with society)? </vt:lpstr>
      <vt:lpstr>1. 2 How can cultural policies and grants activate new commons-based ecosystems that promote a sustainable creative work (i.e. allowing space and time for research and production, peer learning, income, and relationship with society)?</vt:lpstr>
      <vt:lpstr>1. 2 How can cultural policies and grants activate new commons-based ecosystems that promote a sustainable creative work (i.e. allowing space and time for research and production, peer learning, income, and relationship with society)?</vt:lpstr>
      <vt:lpstr>1.3 How can cultural and creative work be made more sustainable, in particular linked to/ after Covid-19, as well as from a green perspective: going beyond the logic of ‘big events’ and hypermobility?</vt:lpstr>
      <vt:lpstr>1.3 How can cultural and creative work be made more sustainable, in particular linked to/ after Covid-19, as well as from a green perspective: going beyond the logic of ‘big events’ and hypermobility?</vt:lpstr>
      <vt:lpstr>1.3 How can cultural and creative work be made more sustainable, in particular linked to/ after Covid-19, as well as from a green perspective: going beyond the logic of ‘big events’ and hypermobility?</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Aiste Baronaite</dc:creator>
  <cp:lastModifiedBy>Aiste Baronaite</cp:lastModifiedBy>
  <cp:revision>14</cp:revision>
  <dcterms:modified xsi:type="dcterms:W3CDTF">2020-07-02T10:55:21Z</dcterms:modified>
</cp:coreProperties>
</file>