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24384000" cy="13716000"/>
  <p:notesSz cx="6858000" cy="9144000"/>
  <p:embeddedFontLst>
    <p:embeddedFont>
      <p:font typeface="Helvetica Neue" panose="020B0604020202020204" charset="0"/>
      <p:regular r:id="rId15"/>
      <p:bold r:id="rId16"/>
      <p:italic r:id="rId17"/>
      <p:boldItalic r:id="rId18"/>
    </p:embeddedFont>
    <p:embeddedFont>
      <p:font typeface="Helvetica Neue Light" panose="020B0604020202020204" charset="0"/>
      <p:regular r:id="rId19"/>
      <p:bold r:id="rId20"/>
      <p:italic r:id="rId21"/>
      <p:boldItalic r:id="rId22"/>
    </p:embeddedFont>
    <p:embeddedFont>
      <p:font typeface="Lato" panose="020B0604020202020204" charset="0"/>
      <p:regular r:id="rId23"/>
      <p:bold r:id="rId24"/>
      <p:italic r:id="rId25"/>
      <p:boldItalic r:id="rId26"/>
    </p:embeddedFont>
    <p:embeddedFont>
      <p:font typeface="Lato Light" panose="020F0302020204030203" charset="0"/>
      <p:regular r:id="rId27"/>
      <p:bold r:id="rId28"/>
      <p:italic r:id="rId29"/>
      <p:boldItalic r:id="rId30"/>
    </p:embeddedFont>
    <p:embeddedFont>
      <p:font typeface="Roboto" panose="020B0604020202020204" charset="0"/>
      <p:regular r:id="rId31"/>
      <p:bold r:id="rId32"/>
      <p:italic r:id="rId33"/>
      <p:boldItalic r:id="rId34"/>
    </p:embeddedFont>
    <p:embeddedFont>
      <p:font typeface="Source Sans Pro" panose="020B0503030403020204" pitchFamily="34" charset="0"/>
      <p:regular r:id="rId35"/>
      <p:bold r:id="rId36"/>
      <p:italic r:id="rId37"/>
      <p:boldItalic r:id="rId38"/>
    </p:embeddedFont>
    <p:embeddedFont>
      <p:font typeface="Source Sans Pro SemiBold" panose="020B0603030403020204" pitchFamily="34" charset="0"/>
      <p:regular r:id="rId39"/>
      <p:bold r:id="rId40"/>
      <p:italic r:id="rId41"/>
      <p:boldItalic r:id="rId42"/>
    </p:embeddedFont>
    <p:embeddedFont>
      <p:font typeface="Source Serif Pro" panose="020B0604020202020204" charset="0"/>
      <p:regular r:id="rId43"/>
      <p:bold r:id="rId44"/>
    </p:embeddedFont>
    <p:embeddedFont>
      <p:font typeface="Source Serif Pro Semibold" panose="020B0604020202020204" charset="0"/>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9" roundtripDataSignature="AMtx7mh32wzkPxE2X5HDbCiQDy4jgD352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0" d="100"/>
          <a:sy n="40" d="100"/>
        </p:scale>
        <p:origin x="1483" y="60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font" Target="fonts/font25.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font" Target="fonts/font20.fntdata"/><Relationship Id="rId42" Type="http://schemas.openxmlformats.org/officeDocument/2006/relationships/font" Target="fonts/font28.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font" Target="fonts/font24.fntdata"/><Relationship Id="rId46" Type="http://schemas.openxmlformats.org/officeDocument/2006/relationships/font" Target="fonts/font32.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41" Type="http://schemas.openxmlformats.org/officeDocument/2006/relationships/font" Target="fonts/font27.fntdata"/><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font" Target="fonts/font23.fntdata"/><Relationship Id="rId40" Type="http://schemas.openxmlformats.org/officeDocument/2006/relationships/font" Target="fonts/font26.fntdata"/><Relationship Id="rId45" Type="http://schemas.openxmlformats.org/officeDocument/2006/relationships/font" Target="fonts/font31.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font" Target="fonts/font22.fntdata"/><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4" Type="http://schemas.openxmlformats.org/officeDocument/2006/relationships/font" Target="fonts/font30.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 Id="rId43" Type="http://schemas.openxmlformats.org/officeDocument/2006/relationships/font" Target="fonts/font29.fntdata"/><Relationship Id="rId8" Type="http://schemas.openxmlformats.org/officeDocument/2006/relationships/slide" Target="slides/slide7.xml"/><Relationship Id="rId5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ste Baronaite" userId="c4c8f108f4cc60d8" providerId="LiveId" clId="{A4406BC9-3CD5-4855-BCBF-02283C6A74A4}"/>
    <pc:docChg chg="undo custSel modSld">
      <pc:chgData name="Aiste Baronaite" userId="c4c8f108f4cc60d8" providerId="LiveId" clId="{A4406BC9-3CD5-4855-BCBF-02283C6A74A4}" dt="2020-07-02T11:03:56.410" v="21" actId="478"/>
      <pc:docMkLst>
        <pc:docMk/>
      </pc:docMkLst>
      <pc:sldChg chg="addSp delSp mod">
        <pc:chgData name="Aiste Baronaite" userId="c4c8f108f4cc60d8" providerId="LiveId" clId="{A4406BC9-3CD5-4855-BCBF-02283C6A74A4}" dt="2020-07-02T11:03:51.882" v="20" actId="478"/>
        <pc:sldMkLst>
          <pc:docMk/>
          <pc:sldMk cId="0" sldId="256"/>
        </pc:sldMkLst>
        <pc:picChg chg="add del">
          <ac:chgData name="Aiste Baronaite" userId="c4c8f108f4cc60d8" providerId="LiveId" clId="{A4406BC9-3CD5-4855-BCBF-02283C6A74A4}" dt="2020-07-02T11:03:51.882" v="20" actId="478"/>
          <ac:picMkLst>
            <pc:docMk/>
            <pc:sldMk cId="0" sldId="256"/>
            <ac:picMk id="61" creationId="{00000000-0000-0000-0000-000000000000}"/>
          </ac:picMkLst>
        </pc:picChg>
      </pc:sldChg>
      <pc:sldChg chg="delSp mod">
        <pc:chgData name="Aiste Baronaite" userId="c4c8f108f4cc60d8" providerId="LiveId" clId="{A4406BC9-3CD5-4855-BCBF-02283C6A74A4}" dt="2020-07-02T11:03:56.410" v="21" actId="478"/>
        <pc:sldMkLst>
          <pc:docMk/>
          <pc:sldMk cId="0" sldId="257"/>
        </pc:sldMkLst>
        <pc:picChg chg="del">
          <ac:chgData name="Aiste Baronaite" userId="c4c8f108f4cc60d8" providerId="LiveId" clId="{A4406BC9-3CD5-4855-BCBF-02283C6A74A4}" dt="2020-07-02T11:03:56.410" v="21" actId="478"/>
          <ac:picMkLst>
            <pc:docMk/>
            <pc:sldMk cId="0" sldId="257"/>
            <ac:picMk id="71" creationId="{00000000-0000-0000-0000-000000000000}"/>
          </ac:picMkLst>
        </pc:picChg>
      </pc:sldChg>
      <pc:sldChg chg="modSp mod">
        <pc:chgData name="Aiste Baronaite" userId="c4c8f108f4cc60d8" providerId="LiveId" clId="{A4406BC9-3CD5-4855-BCBF-02283C6A74A4}" dt="2020-07-02T11:01:03.763" v="1" actId="313"/>
        <pc:sldMkLst>
          <pc:docMk/>
          <pc:sldMk cId="0" sldId="258"/>
        </pc:sldMkLst>
        <pc:spChg chg="mod">
          <ac:chgData name="Aiste Baronaite" userId="c4c8f108f4cc60d8" providerId="LiveId" clId="{A4406BC9-3CD5-4855-BCBF-02283C6A74A4}" dt="2020-07-02T11:01:03.763" v="1" actId="313"/>
          <ac:spMkLst>
            <pc:docMk/>
            <pc:sldMk cId="0" sldId="258"/>
            <ac:spMk id="77" creationId="{00000000-0000-0000-0000-000000000000}"/>
          </ac:spMkLst>
        </pc:spChg>
      </pc:sldChg>
      <pc:sldChg chg="modSp mod">
        <pc:chgData name="Aiste Baronaite" userId="c4c8f108f4cc60d8" providerId="LiveId" clId="{A4406BC9-3CD5-4855-BCBF-02283C6A74A4}" dt="2020-07-02T11:01:51.297" v="7" actId="313"/>
        <pc:sldMkLst>
          <pc:docMk/>
          <pc:sldMk cId="0" sldId="261"/>
        </pc:sldMkLst>
        <pc:spChg chg="mod">
          <ac:chgData name="Aiste Baronaite" userId="c4c8f108f4cc60d8" providerId="LiveId" clId="{A4406BC9-3CD5-4855-BCBF-02283C6A74A4}" dt="2020-07-02T11:01:51.297" v="7" actId="313"/>
          <ac:spMkLst>
            <pc:docMk/>
            <pc:sldMk cId="0" sldId="261"/>
            <ac:spMk id="118" creationId="{00000000-0000-0000-0000-000000000000}"/>
          </ac:spMkLst>
        </pc:spChg>
      </pc:sldChg>
      <pc:sldChg chg="modSp mod">
        <pc:chgData name="Aiste Baronaite" userId="c4c8f108f4cc60d8" providerId="LiveId" clId="{A4406BC9-3CD5-4855-BCBF-02283C6A74A4}" dt="2020-07-02T11:02:04.521" v="8" actId="33524"/>
        <pc:sldMkLst>
          <pc:docMk/>
          <pc:sldMk cId="0" sldId="264"/>
        </pc:sldMkLst>
        <pc:spChg chg="mod">
          <ac:chgData name="Aiste Baronaite" userId="c4c8f108f4cc60d8" providerId="LiveId" clId="{A4406BC9-3CD5-4855-BCBF-02283C6A74A4}" dt="2020-07-02T11:02:04.521" v="8" actId="33524"/>
          <ac:spMkLst>
            <pc:docMk/>
            <pc:sldMk cId="0" sldId="264"/>
            <ac:spMk id="136" creationId="{00000000-0000-0000-0000-000000000000}"/>
          </ac:spMkLst>
        </pc:spChg>
      </pc:sldChg>
      <pc:sldChg chg="modSp mod">
        <pc:chgData name="Aiste Baronaite" userId="c4c8f108f4cc60d8" providerId="LiveId" clId="{A4406BC9-3CD5-4855-BCBF-02283C6A74A4}" dt="2020-07-02T11:02:41.802" v="17" actId="20577"/>
        <pc:sldMkLst>
          <pc:docMk/>
          <pc:sldMk cId="0" sldId="265"/>
        </pc:sldMkLst>
        <pc:spChg chg="mod">
          <ac:chgData name="Aiste Baronaite" userId="c4c8f108f4cc60d8" providerId="LiveId" clId="{A4406BC9-3CD5-4855-BCBF-02283C6A74A4}" dt="2020-07-02T11:02:41.802" v="17" actId="20577"/>
          <ac:spMkLst>
            <pc:docMk/>
            <pc:sldMk cId="0" sldId="265"/>
            <ac:spMk id="14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40" name="Google Shape;14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af2a05d4e_3_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46" name="Google Shape;146;g8af2a05d4e_3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56" name="Google Shape;15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68" name="Google Shape;6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74" name="Google Shape;7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92" name="Google Shape;9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8ae15a31a2_1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98" name="Google Shape;98;g8ae15a31a2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15" name="Google Shape;11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21" name="Google Shape;12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27" name="Google Shape;12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34" name="Google Shape;13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om" type="tx">
  <p:cSld name="TITLE_AND_BODY">
    <p:spTree>
      <p:nvGrpSpPr>
        <p:cNvPr id="1" name="Shape 9"/>
        <p:cNvGrpSpPr/>
        <p:nvPr/>
      </p:nvGrpSpPr>
      <p:grpSpPr>
        <a:xfrm>
          <a:off x="0" y="0"/>
          <a:ext cx="0" cy="0"/>
          <a:chOff x="0" y="0"/>
          <a:chExt cx="0" cy="0"/>
        </a:xfrm>
      </p:grpSpPr>
      <p:sp>
        <p:nvSpPr>
          <p:cNvPr id="10" name="Google Shape;10;p16"/>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oto - 3 per sida">
  <p:cSld name="Foto - 3 per sida">
    <p:spTree>
      <p:nvGrpSpPr>
        <p:cNvPr id="1" name="Shape 45"/>
        <p:cNvGrpSpPr/>
        <p:nvPr/>
      </p:nvGrpSpPr>
      <p:grpSpPr>
        <a:xfrm>
          <a:off x="0" y="0"/>
          <a:ext cx="0" cy="0"/>
          <a:chOff x="0" y="0"/>
          <a:chExt cx="0" cy="0"/>
        </a:xfrm>
      </p:grpSpPr>
      <p:sp>
        <p:nvSpPr>
          <p:cNvPr id="46" name="Google Shape;46;p25"/>
          <p:cNvSpPr>
            <a:spLocks noGrp="1"/>
          </p:cNvSpPr>
          <p:nvPr>
            <p:ph type="pic" idx="2"/>
          </p:nvPr>
        </p:nvSpPr>
        <p:spPr>
          <a:xfrm>
            <a:off x="15760700" y="7048500"/>
            <a:ext cx="7404100" cy="5549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47" name="Google Shape;47;p25"/>
          <p:cNvSpPr>
            <a:spLocks noGrp="1"/>
          </p:cNvSpPr>
          <p:nvPr>
            <p:ph type="pic" idx="3"/>
          </p:nvPr>
        </p:nvSpPr>
        <p:spPr>
          <a:xfrm>
            <a:off x="15760700" y="1130300"/>
            <a:ext cx="7404100" cy="5549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48" name="Google Shape;48;p25"/>
          <p:cNvSpPr>
            <a:spLocks noGrp="1"/>
          </p:cNvSpPr>
          <p:nvPr>
            <p:ph type="pic" idx="4"/>
          </p:nvPr>
        </p:nvSpPr>
        <p:spPr>
          <a:xfrm>
            <a:off x="1206500" y="1130300"/>
            <a:ext cx="14173200" cy="11468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49" name="Google Shape;49;p25"/>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itat">
  <p:cSld name="Citat">
    <p:spTree>
      <p:nvGrpSpPr>
        <p:cNvPr id="1" name="Shape 50"/>
        <p:cNvGrpSpPr/>
        <p:nvPr/>
      </p:nvGrpSpPr>
      <p:grpSpPr>
        <a:xfrm>
          <a:off x="0" y="0"/>
          <a:ext cx="0" cy="0"/>
          <a:chOff x="0" y="0"/>
          <a:chExt cx="0" cy="0"/>
        </a:xfrm>
      </p:grpSpPr>
      <p:sp>
        <p:nvSpPr>
          <p:cNvPr id="51" name="Google Shape;51;p26"/>
          <p:cNvSpPr txBox="1">
            <a:spLocks noGrp="1"/>
          </p:cNvSpPr>
          <p:nvPr>
            <p:ph type="body" idx="1"/>
          </p:nvPr>
        </p:nvSpPr>
        <p:spPr>
          <a:xfrm>
            <a:off x="2387600" y="8953500"/>
            <a:ext cx="19621500" cy="585521"/>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3200"/>
              <a:buFont typeface="Helvetica Neue"/>
              <a:buNone/>
              <a:defRPr sz="3200" i="1"/>
            </a:lvl1pPr>
            <a:lvl2pPr marL="914400" lvl="1" indent="-482600" algn="ctr">
              <a:lnSpc>
                <a:spcPct val="100000"/>
              </a:lnSpc>
              <a:spcBef>
                <a:spcPts val="0"/>
              </a:spcBef>
              <a:spcAft>
                <a:spcPts val="0"/>
              </a:spcAft>
              <a:buClr>
                <a:srgbClr val="000000"/>
              </a:buClr>
              <a:buSzPts val="4000"/>
              <a:buFont typeface="Helvetica Neue"/>
              <a:buChar char="•"/>
              <a:defRPr sz="3200" i="1"/>
            </a:lvl2pPr>
            <a:lvl3pPr marL="1371600" lvl="2" indent="-482600" algn="ctr">
              <a:lnSpc>
                <a:spcPct val="100000"/>
              </a:lnSpc>
              <a:spcBef>
                <a:spcPts val="0"/>
              </a:spcBef>
              <a:spcAft>
                <a:spcPts val="0"/>
              </a:spcAft>
              <a:buClr>
                <a:srgbClr val="000000"/>
              </a:buClr>
              <a:buSzPts val="4000"/>
              <a:buFont typeface="Helvetica Neue"/>
              <a:buChar char="•"/>
              <a:defRPr sz="3200" i="1"/>
            </a:lvl3pPr>
            <a:lvl4pPr marL="1828800" lvl="3" indent="-482600" algn="ctr">
              <a:lnSpc>
                <a:spcPct val="100000"/>
              </a:lnSpc>
              <a:spcBef>
                <a:spcPts val="0"/>
              </a:spcBef>
              <a:spcAft>
                <a:spcPts val="0"/>
              </a:spcAft>
              <a:buClr>
                <a:srgbClr val="000000"/>
              </a:buClr>
              <a:buSzPts val="4000"/>
              <a:buFont typeface="Helvetica Neue"/>
              <a:buChar char="•"/>
              <a:defRPr sz="3200" i="1"/>
            </a:lvl4pPr>
            <a:lvl5pPr marL="2286000" lvl="4" indent="-482600" algn="ctr">
              <a:lnSpc>
                <a:spcPct val="100000"/>
              </a:lnSpc>
              <a:spcBef>
                <a:spcPts val="0"/>
              </a:spcBef>
              <a:spcAft>
                <a:spcPts val="0"/>
              </a:spcAft>
              <a:buClr>
                <a:srgbClr val="000000"/>
              </a:buClr>
              <a:buSzPts val="4000"/>
              <a:buFont typeface="Helvetica Neue"/>
              <a:buChar char="•"/>
              <a:defRPr sz="3200" i="1"/>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52" name="Google Shape;52;p26"/>
          <p:cNvSpPr txBox="1">
            <a:spLocks noGrp="1"/>
          </p:cNvSpPr>
          <p:nvPr>
            <p:ph type="body" idx="2"/>
          </p:nvPr>
        </p:nvSpPr>
        <p:spPr>
          <a:xfrm>
            <a:off x="2387600" y="6076950"/>
            <a:ext cx="19621500" cy="825500"/>
          </a:xfrm>
          <a:prstGeom prst="rect">
            <a:avLst/>
          </a:prstGeom>
          <a:noFill/>
          <a:ln>
            <a:noFill/>
          </a:ln>
        </p:spPr>
        <p:txBody>
          <a:bodyPr spcFirstLastPara="1" wrap="square" lIns="50800" tIns="50800" rIns="50800" bIns="50800" anchor="ctr" anchorCtr="0">
            <a:normAutofit/>
          </a:bodyPr>
          <a:lstStyle>
            <a:lvl1pPr marL="457200" lvl="0" indent="-371475" algn="l">
              <a:lnSpc>
                <a:spcPct val="100000"/>
              </a:lnSpc>
              <a:spcBef>
                <a:spcPts val="5900"/>
              </a:spcBef>
              <a:spcAft>
                <a:spcPts val="0"/>
              </a:spcAft>
              <a:buClr>
                <a:srgbClr val="000000"/>
              </a:buClr>
              <a:buSzPts val="2250"/>
              <a:buChar char="•"/>
              <a:defRPr/>
            </a:lvl1pPr>
            <a:lvl2pPr marL="914400" lvl="1" indent="-371475" algn="l">
              <a:lnSpc>
                <a:spcPct val="100000"/>
              </a:lnSpc>
              <a:spcBef>
                <a:spcPts val="5900"/>
              </a:spcBef>
              <a:spcAft>
                <a:spcPts val="0"/>
              </a:spcAft>
              <a:buClr>
                <a:srgbClr val="000000"/>
              </a:buClr>
              <a:buSzPts val="2250"/>
              <a:buChar char="•"/>
              <a:defRPr/>
            </a:lvl2pPr>
            <a:lvl3pPr marL="1371600" lvl="2" indent="-371475" algn="l">
              <a:lnSpc>
                <a:spcPct val="100000"/>
              </a:lnSpc>
              <a:spcBef>
                <a:spcPts val="5900"/>
              </a:spcBef>
              <a:spcAft>
                <a:spcPts val="0"/>
              </a:spcAft>
              <a:buClr>
                <a:srgbClr val="000000"/>
              </a:buClr>
              <a:buSzPts val="2250"/>
              <a:buChar char="•"/>
              <a:defRPr/>
            </a:lvl3pPr>
            <a:lvl4pPr marL="1828800" lvl="3" indent="-371475" algn="l">
              <a:lnSpc>
                <a:spcPct val="100000"/>
              </a:lnSpc>
              <a:spcBef>
                <a:spcPts val="5900"/>
              </a:spcBef>
              <a:spcAft>
                <a:spcPts val="0"/>
              </a:spcAft>
              <a:buClr>
                <a:srgbClr val="000000"/>
              </a:buClr>
              <a:buSzPts val="2250"/>
              <a:buChar char="•"/>
              <a:defRPr/>
            </a:lvl4pPr>
            <a:lvl5pPr marL="2286000" lvl="4" indent="-371475" algn="l">
              <a:lnSpc>
                <a:spcPct val="100000"/>
              </a:lnSpc>
              <a:spcBef>
                <a:spcPts val="5900"/>
              </a:spcBef>
              <a:spcAft>
                <a:spcPts val="0"/>
              </a:spcAft>
              <a:buClr>
                <a:srgbClr val="000000"/>
              </a:buClr>
              <a:buSzPts val="2250"/>
              <a:buChar char="•"/>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53" name="Google Shape;53;p26"/>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to">
  <p:cSld name="Foto">
    <p:spTree>
      <p:nvGrpSpPr>
        <p:cNvPr id="1" name="Shape 54"/>
        <p:cNvGrpSpPr/>
        <p:nvPr/>
      </p:nvGrpSpPr>
      <p:grpSpPr>
        <a:xfrm>
          <a:off x="0" y="0"/>
          <a:ext cx="0" cy="0"/>
          <a:chOff x="0" y="0"/>
          <a:chExt cx="0" cy="0"/>
        </a:xfrm>
      </p:grpSpPr>
      <p:sp>
        <p:nvSpPr>
          <p:cNvPr id="55" name="Google Shape;55;p27"/>
          <p:cNvSpPr>
            <a:spLocks noGrp="1"/>
          </p:cNvSpPr>
          <p:nvPr>
            <p:ph type="pic" idx="2"/>
          </p:nvPr>
        </p:nvSpPr>
        <p:spPr>
          <a:xfrm>
            <a:off x="0" y="0"/>
            <a:ext cx="24384001" cy="13716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56" name="Google Shape;56;p27"/>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och undertitel" type="title">
  <p:cSld name="TITLE">
    <p:spTree>
      <p:nvGrpSpPr>
        <p:cNvPr id="1" name="Shape 11"/>
        <p:cNvGrpSpPr/>
        <p:nvPr/>
      </p:nvGrpSpPr>
      <p:grpSpPr>
        <a:xfrm>
          <a:off x="0" y="0"/>
          <a:ext cx="0" cy="0"/>
          <a:chOff x="0" y="0"/>
          <a:chExt cx="0" cy="0"/>
        </a:xfrm>
      </p:grpSpPr>
      <p:sp>
        <p:nvSpPr>
          <p:cNvPr id="12" name="Google Shape;12;p17"/>
          <p:cNvSpPr txBox="1">
            <a:spLocks noGrp="1"/>
          </p:cNvSpPr>
          <p:nvPr>
            <p:ph type="title"/>
          </p:nvPr>
        </p:nvSpPr>
        <p:spPr>
          <a:xfrm>
            <a:off x="1778000" y="2298700"/>
            <a:ext cx="20828000" cy="46482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3" name="Google Shape;13;p17"/>
          <p:cNvSpPr txBox="1">
            <a:spLocks noGrp="1"/>
          </p:cNvSpPr>
          <p:nvPr>
            <p:ph type="body" idx="1"/>
          </p:nvPr>
        </p:nvSpPr>
        <p:spPr>
          <a:xfrm>
            <a:off x="1778000" y="7073900"/>
            <a:ext cx="20828000" cy="15875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5400"/>
              <a:buFont typeface="Helvetica Neue"/>
              <a:buNone/>
              <a:defRPr sz="5400"/>
            </a:lvl1pPr>
            <a:lvl2pPr marL="914400" lvl="1" indent="-228600" algn="ctr">
              <a:lnSpc>
                <a:spcPct val="100000"/>
              </a:lnSpc>
              <a:spcBef>
                <a:spcPts val="0"/>
              </a:spcBef>
              <a:spcAft>
                <a:spcPts val="0"/>
              </a:spcAft>
              <a:buClr>
                <a:srgbClr val="000000"/>
              </a:buClr>
              <a:buSzPts val="5400"/>
              <a:buFont typeface="Helvetica Neue"/>
              <a:buNone/>
              <a:defRPr sz="5400"/>
            </a:lvl2pPr>
            <a:lvl3pPr marL="1371600" lvl="2" indent="-228600" algn="ctr">
              <a:lnSpc>
                <a:spcPct val="100000"/>
              </a:lnSpc>
              <a:spcBef>
                <a:spcPts val="0"/>
              </a:spcBef>
              <a:spcAft>
                <a:spcPts val="0"/>
              </a:spcAft>
              <a:buClr>
                <a:srgbClr val="000000"/>
              </a:buClr>
              <a:buSzPts val="5400"/>
              <a:buFont typeface="Helvetica Neue"/>
              <a:buNone/>
              <a:defRPr sz="5400"/>
            </a:lvl3pPr>
            <a:lvl4pPr marL="1828800" lvl="3" indent="-228600" algn="ctr">
              <a:lnSpc>
                <a:spcPct val="100000"/>
              </a:lnSpc>
              <a:spcBef>
                <a:spcPts val="0"/>
              </a:spcBef>
              <a:spcAft>
                <a:spcPts val="0"/>
              </a:spcAft>
              <a:buClr>
                <a:srgbClr val="000000"/>
              </a:buClr>
              <a:buSzPts val="5400"/>
              <a:buFont typeface="Helvetica Neue"/>
              <a:buNone/>
              <a:defRPr sz="5400"/>
            </a:lvl4pPr>
            <a:lvl5pPr marL="2286000" lvl="4" indent="-228600" algn="ctr">
              <a:lnSpc>
                <a:spcPct val="100000"/>
              </a:lnSpc>
              <a:spcBef>
                <a:spcPts val="0"/>
              </a:spcBef>
              <a:spcAft>
                <a:spcPts val="0"/>
              </a:spcAft>
              <a:buClr>
                <a:srgbClr val="000000"/>
              </a:buClr>
              <a:buSzPts val="5400"/>
              <a:buFont typeface="Helvetica Neue"/>
              <a:buNone/>
              <a:defRPr sz="54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pic>
        <p:nvPicPr>
          <p:cNvPr id="14" name="Google Shape;14;p17" descr="Bild"/>
          <p:cNvPicPr preferRelativeResize="0"/>
          <p:nvPr/>
        </p:nvPicPr>
        <p:blipFill rotWithShape="1">
          <a:blip r:embed="rId2">
            <a:alphaModFix/>
          </a:blip>
          <a:srcRect/>
          <a:stretch/>
        </p:blipFill>
        <p:spPr>
          <a:xfrm>
            <a:off x="22096705" y="11048763"/>
            <a:ext cx="1756607" cy="2208774"/>
          </a:xfrm>
          <a:prstGeom prst="rect">
            <a:avLst/>
          </a:prstGeom>
          <a:noFill/>
          <a:ln>
            <a:noFill/>
          </a:ln>
        </p:spPr>
      </p:pic>
      <p:pic>
        <p:nvPicPr>
          <p:cNvPr id="15" name="Google Shape;15;p17" descr="Bild"/>
          <p:cNvPicPr preferRelativeResize="0"/>
          <p:nvPr/>
        </p:nvPicPr>
        <p:blipFill rotWithShape="1">
          <a:blip r:embed="rId2">
            <a:alphaModFix/>
          </a:blip>
          <a:srcRect/>
          <a:stretch/>
        </p:blipFill>
        <p:spPr>
          <a:xfrm>
            <a:off x="-10826283" y="-3563604"/>
            <a:ext cx="17220015" cy="21652616"/>
          </a:xfrm>
          <a:prstGeom prst="rect">
            <a:avLst/>
          </a:prstGeom>
          <a:noFill/>
          <a:ln>
            <a:noFill/>
          </a:ln>
        </p:spPr>
      </p:pic>
      <p:sp>
        <p:nvSpPr>
          <p:cNvPr id="16" name="Google Shape;16;p17"/>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oto - Horisontellt">
  <p:cSld name="Foto - Horisontellt">
    <p:spTree>
      <p:nvGrpSpPr>
        <p:cNvPr id="1" name="Shape 17"/>
        <p:cNvGrpSpPr/>
        <p:nvPr/>
      </p:nvGrpSpPr>
      <p:grpSpPr>
        <a:xfrm>
          <a:off x="0" y="0"/>
          <a:ext cx="0" cy="0"/>
          <a:chOff x="0" y="0"/>
          <a:chExt cx="0" cy="0"/>
        </a:xfrm>
      </p:grpSpPr>
      <p:sp>
        <p:nvSpPr>
          <p:cNvPr id="18" name="Google Shape;18;p18"/>
          <p:cNvSpPr>
            <a:spLocks noGrp="1"/>
          </p:cNvSpPr>
          <p:nvPr>
            <p:ph type="pic" idx="2"/>
          </p:nvPr>
        </p:nvSpPr>
        <p:spPr>
          <a:xfrm>
            <a:off x="3125967" y="673100"/>
            <a:ext cx="18135602" cy="8737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9" name="Google Shape;19;p18"/>
          <p:cNvSpPr txBox="1">
            <a:spLocks noGrp="1"/>
          </p:cNvSpPr>
          <p:nvPr>
            <p:ph type="title"/>
          </p:nvPr>
        </p:nvSpPr>
        <p:spPr>
          <a:xfrm>
            <a:off x="635000" y="9512300"/>
            <a:ext cx="23114000" cy="20066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0" name="Google Shape;20;p18"/>
          <p:cNvSpPr txBox="1">
            <a:spLocks noGrp="1"/>
          </p:cNvSpPr>
          <p:nvPr>
            <p:ph type="body" idx="1"/>
          </p:nvPr>
        </p:nvSpPr>
        <p:spPr>
          <a:xfrm>
            <a:off x="635000" y="11442700"/>
            <a:ext cx="23114000" cy="15875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5400"/>
              <a:buFont typeface="Helvetica Neue"/>
              <a:buNone/>
              <a:defRPr sz="5400"/>
            </a:lvl1pPr>
            <a:lvl2pPr marL="914400" lvl="1" indent="-228600" algn="ctr">
              <a:lnSpc>
                <a:spcPct val="100000"/>
              </a:lnSpc>
              <a:spcBef>
                <a:spcPts val="0"/>
              </a:spcBef>
              <a:spcAft>
                <a:spcPts val="0"/>
              </a:spcAft>
              <a:buClr>
                <a:srgbClr val="000000"/>
              </a:buClr>
              <a:buSzPts val="5400"/>
              <a:buFont typeface="Helvetica Neue"/>
              <a:buNone/>
              <a:defRPr sz="5400"/>
            </a:lvl2pPr>
            <a:lvl3pPr marL="1371600" lvl="2" indent="-228600" algn="ctr">
              <a:lnSpc>
                <a:spcPct val="100000"/>
              </a:lnSpc>
              <a:spcBef>
                <a:spcPts val="0"/>
              </a:spcBef>
              <a:spcAft>
                <a:spcPts val="0"/>
              </a:spcAft>
              <a:buClr>
                <a:srgbClr val="000000"/>
              </a:buClr>
              <a:buSzPts val="5400"/>
              <a:buFont typeface="Helvetica Neue"/>
              <a:buNone/>
              <a:defRPr sz="5400"/>
            </a:lvl3pPr>
            <a:lvl4pPr marL="1828800" lvl="3" indent="-228600" algn="ctr">
              <a:lnSpc>
                <a:spcPct val="100000"/>
              </a:lnSpc>
              <a:spcBef>
                <a:spcPts val="0"/>
              </a:spcBef>
              <a:spcAft>
                <a:spcPts val="0"/>
              </a:spcAft>
              <a:buClr>
                <a:srgbClr val="000000"/>
              </a:buClr>
              <a:buSzPts val="5400"/>
              <a:buFont typeface="Helvetica Neue"/>
              <a:buNone/>
              <a:defRPr sz="5400"/>
            </a:lvl4pPr>
            <a:lvl5pPr marL="2286000" lvl="4" indent="-228600" algn="ctr">
              <a:lnSpc>
                <a:spcPct val="100000"/>
              </a:lnSpc>
              <a:spcBef>
                <a:spcPts val="0"/>
              </a:spcBef>
              <a:spcAft>
                <a:spcPts val="0"/>
              </a:spcAft>
              <a:buClr>
                <a:srgbClr val="000000"/>
              </a:buClr>
              <a:buSzPts val="5400"/>
              <a:buFont typeface="Helvetica Neue"/>
              <a:buNone/>
              <a:defRPr sz="54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21" name="Google Shape;21;p18"/>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 Centrerad">
  <p:cSld name="Titel - Centrerad">
    <p:spTree>
      <p:nvGrpSpPr>
        <p:cNvPr id="1" name="Shape 22"/>
        <p:cNvGrpSpPr/>
        <p:nvPr/>
      </p:nvGrpSpPr>
      <p:grpSpPr>
        <a:xfrm>
          <a:off x="0" y="0"/>
          <a:ext cx="0" cy="0"/>
          <a:chOff x="0" y="0"/>
          <a:chExt cx="0" cy="0"/>
        </a:xfrm>
      </p:grpSpPr>
      <p:sp>
        <p:nvSpPr>
          <p:cNvPr id="23" name="Google Shape;23;p19"/>
          <p:cNvSpPr txBox="1">
            <a:spLocks noGrp="1"/>
          </p:cNvSpPr>
          <p:nvPr>
            <p:ph type="title"/>
          </p:nvPr>
        </p:nvSpPr>
        <p:spPr>
          <a:xfrm>
            <a:off x="1778000" y="4533900"/>
            <a:ext cx="20828000" cy="46482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4" name="Google Shape;24;p19"/>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oto - Vertikalt">
  <p:cSld name="Foto - Vertikalt">
    <p:spTree>
      <p:nvGrpSpPr>
        <p:cNvPr id="1" name="Shape 25"/>
        <p:cNvGrpSpPr/>
        <p:nvPr/>
      </p:nvGrpSpPr>
      <p:grpSpPr>
        <a:xfrm>
          <a:off x="0" y="0"/>
          <a:ext cx="0" cy="0"/>
          <a:chOff x="0" y="0"/>
          <a:chExt cx="0" cy="0"/>
        </a:xfrm>
      </p:grpSpPr>
      <p:sp>
        <p:nvSpPr>
          <p:cNvPr id="26" name="Google Shape;26;p20"/>
          <p:cNvSpPr>
            <a:spLocks noGrp="1"/>
          </p:cNvSpPr>
          <p:nvPr>
            <p:ph type="pic" idx="2"/>
          </p:nvPr>
        </p:nvSpPr>
        <p:spPr>
          <a:xfrm>
            <a:off x="13165980" y="952500"/>
            <a:ext cx="9525002" cy="11468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7" name="Google Shape;27;p20"/>
          <p:cNvSpPr txBox="1">
            <a:spLocks noGrp="1"/>
          </p:cNvSpPr>
          <p:nvPr>
            <p:ph type="title"/>
          </p:nvPr>
        </p:nvSpPr>
        <p:spPr>
          <a:xfrm>
            <a:off x="1651000" y="952500"/>
            <a:ext cx="10223500" cy="55499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8400"/>
              <a:buFont typeface="Helvetica Neue"/>
              <a:buNone/>
              <a:defRPr sz="84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8" name="Google Shape;28;p20"/>
          <p:cNvSpPr txBox="1">
            <a:spLocks noGrp="1"/>
          </p:cNvSpPr>
          <p:nvPr>
            <p:ph type="body" idx="1"/>
          </p:nvPr>
        </p:nvSpPr>
        <p:spPr>
          <a:xfrm>
            <a:off x="1651000" y="6527800"/>
            <a:ext cx="10223500" cy="57277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5400"/>
              <a:buFont typeface="Helvetica Neue"/>
              <a:buNone/>
              <a:defRPr sz="5400"/>
            </a:lvl1pPr>
            <a:lvl2pPr marL="914400" lvl="1" indent="-228600" algn="ctr">
              <a:lnSpc>
                <a:spcPct val="100000"/>
              </a:lnSpc>
              <a:spcBef>
                <a:spcPts val="0"/>
              </a:spcBef>
              <a:spcAft>
                <a:spcPts val="0"/>
              </a:spcAft>
              <a:buClr>
                <a:srgbClr val="000000"/>
              </a:buClr>
              <a:buSzPts val="5400"/>
              <a:buFont typeface="Helvetica Neue"/>
              <a:buNone/>
              <a:defRPr sz="5400"/>
            </a:lvl2pPr>
            <a:lvl3pPr marL="1371600" lvl="2" indent="-228600" algn="ctr">
              <a:lnSpc>
                <a:spcPct val="100000"/>
              </a:lnSpc>
              <a:spcBef>
                <a:spcPts val="0"/>
              </a:spcBef>
              <a:spcAft>
                <a:spcPts val="0"/>
              </a:spcAft>
              <a:buClr>
                <a:srgbClr val="000000"/>
              </a:buClr>
              <a:buSzPts val="5400"/>
              <a:buFont typeface="Helvetica Neue"/>
              <a:buNone/>
              <a:defRPr sz="5400"/>
            </a:lvl3pPr>
            <a:lvl4pPr marL="1828800" lvl="3" indent="-228600" algn="ctr">
              <a:lnSpc>
                <a:spcPct val="100000"/>
              </a:lnSpc>
              <a:spcBef>
                <a:spcPts val="0"/>
              </a:spcBef>
              <a:spcAft>
                <a:spcPts val="0"/>
              </a:spcAft>
              <a:buClr>
                <a:srgbClr val="000000"/>
              </a:buClr>
              <a:buSzPts val="5400"/>
              <a:buFont typeface="Helvetica Neue"/>
              <a:buNone/>
              <a:defRPr sz="5400"/>
            </a:lvl4pPr>
            <a:lvl5pPr marL="2286000" lvl="4" indent="-228600" algn="ctr">
              <a:lnSpc>
                <a:spcPct val="100000"/>
              </a:lnSpc>
              <a:spcBef>
                <a:spcPts val="0"/>
              </a:spcBef>
              <a:spcAft>
                <a:spcPts val="0"/>
              </a:spcAft>
              <a:buClr>
                <a:srgbClr val="000000"/>
              </a:buClr>
              <a:buSzPts val="5400"/>
              <a:buFont typeface="Helvetica Neue"/>
              <a:buNone/>
              <a:defRPr sz="54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29" name="Google Shape;29;p20"/>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 Upptill">
  <p:cSld name="Titel - Upptill">
    <p:spTree>
      <p:nvGrpSpPr>
        <p:cNvPr id="1" name="Shape 30"/>
        <p:cNvGrpSpPr/>
        <p:nvPr/>
      </p:nvGrpSpPr>
      <p:grpSpPr>
        <a:xfrm>
          <a:off x="0" y="0"/>
          <a:ext cx="0" cy="0"/>
          <a:chOff x="0" y="0"/>
          <a:chExt cx="0" cy="0"/>
        </a:xfrm>
      </p:grpSpPr>
      <p:sp>
        <p:nvSpPr>
          <p:cNvPr id="31" name="Google Shape;31;p21"/>
          <p:cNvSpPr txBox="1">
            <a:spLocks noGrp="1"/>
          </p:cNvSpPr>
          <p:nvPr>
            <p:ph type="title"/>
          </p:nvPr>
        </p:nvSpPr>
        <p:spPr>
          <a:xfrm>
            <a:off x="1689100" y="355600"/>
            <a:ext cx="21005799" cy="2286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2" name="Google Shape;32;p21"/>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och punkter">
  <p:cSld name="Titel och punkter">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1689100" y="355600"/>
            <a:ext cx="21005799" cy="2286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5" name="Google Shape;35;p22"/>
          <p:cNvSpPr txBox="1">
            <a:spLocks noGrp="1"/>
          </p:cNvSpPr>
          <p:nvPr>
            <p:ph type="body" idx="1"/>
          </p:nvPr>
        </p:nvSpPr>
        <p:spPr>
          <a:xfrm>
            <a:off x="1689100" y="3149600"/>
            <a:ext cx="21005799" cy="9296400"/>
          </a:xfrm>
          <a:prstGeom prst="rect">
            <a:avLst/>
          </a:prstGeom>
          <a:noFill/>
          <a:ln>
            <a:noFill/>
          </a:ln>
        </p:spPr>
        <p:txBody>
          <a:bodyPr spcFirstLastPara="1" wrap="square" lIns="50800" tIns="50800" rIns="50800" bIns="50800" anchor="ctr" anchorCtr="0">
            <a:normAutofit/>
          </a:bodyPr>
          <a:lstStyle>
            <a:lvl1pPr marL="457200" lvl="0" indent="-371475" algn="l">
              <a:lnSpc>
                <a:spcPct val="100000"/>
              </a:lnSpc>
              <a:spcBef>
                <a:spcPts val="5900"/>
              </a:spcBef>
              <a:spcAft>
                <a:spcPts val="0"/>
              </a:spcAft>
              <a:buClr>
                <a:srgbClr val="000000"/>
              </a:buClr>
              <a:buSzPts val="2250"/>
              <a:buChar char="•"/>
              <a:defRPr/>
            </a:lvl1pPr>
            <a:lvl2pPr marL="914400" lvl="1" indent="-371475" algn="l">
              <a:lnSpc>
                <a:spcPct val="100000"/>
              </a:lnSpc>
              <a:spcBef>
                <a:spcPts val="5900"/>
              </a:spcBef>
              <a:spcAft>
                <a:spcPts val="0"/>
              </a:spcAft>
              <a:buClr>
                <a:srgbClr val="000000"/>
              </a:buClr>
              <a:buSzPts val="2250"/>
              <a:buChar char="•"/>
              <a:defRPr/>
            </a:lvl2pPr>
            <a:lvl3pPr marL="1371600" lvl="2" indent="-371475" algn="l">
              <a:lnSpc>
                <a:spcPct val="100000"/>
              </a:lnSpc>
              <a:spcBef>
                <a:spcPts val="5900"/>
              </a:spcBef>
              <a:spcAft>
                <a:spcPts val="0"/>
              </a:spcAft>
              <a:buClr>
                <a:srgbClr val="000000"/>
              </a:buClr>
              <a:buSzPts val="2250"/>
              <a:buChar char="•"/>
              <a:defRPr/>
            </a:lvl3pPr>
            <a:lvl4pPr marL="1828800" lvl="3" indent="-371475" algn="l">
              <a:lnSpc>
                <a:spcPct val="100000"/>
              </a:lnSpc>
              <a:spcBef>
                <a:spcPts val="5900"/>
              </a:spcBef>
              <a:spcAft>
                <a:spcPts val="0"/>
              </a:spcAft>
              <a:buClr>
                <a:srgbClr val="000000"/>
              </a:buClr>
              <a:buSzPts val="2250"/>
              <a:buChar char="•"/>
              <a:defRPr/>
            </a:lvl4pPr>
            <a:lvl5pPr marL="2286000" lvl="4" indent="-371475" algn="l">
              <a:lnSpc>
                <a:spcPct val="100000"/>
              </a:lnSpc>
              <a:spcBef>
                <a:spcPts val="5900"/>
              </a:spcBef>
              <a:spcAft>
                <a:spcPts val="0"/>
              </a:spcAft>
              <a:buClr>
                <a:srgbClr val="000000"/>
              </a:buClr>
              <a:buSzPts val="2250"/>
              <a:buChar char="•"/>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36" name="Google Shape;36;p22"/>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punkter och bild">
  <p:cSld name="Titel, punkter och bild">
    <p:spTree>
      <p:nvGrpSpPr>
        <p:cNvPr id="1" name="Shape 37"/>
        <p:cNvGrpSpPr/>
        <p:nvPr/>
      </p:nvGrpSpPr>
      <p:grpSpPr>
        <a:xfrm>
          <a:off x="0" y="0"/>
          <a:ext cx="0" cy="0"/>
          <a:chOff x="0" y="0"/>
          <a:chExt cx="0" cy="0"/>
        </a:xfrm>
      </p:grpSpPr>
      <p:sp>
        <p:nvSpPr>
          <p:cNvPr id="38" name="Google Shape;38;p23"/>
          <p:cNvSpPr>
            <a:spLocks noGrp="1"/>
          </p:cNvSpPr>
          <p:nvPr>
            <p:ph type="pic" idx="2"/>
          </p:nvPr>
        </p:nvSpPr>
        <p:spPr>
          <a:xfrm>
            <a:off x="13169900" y="3149600"/>
            <a:ext cx="9525000" cy="9296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9" name="Google Shape;39;p23"/>
          <p:cNvSpPr txBox="1">
            <a:spLocks noGrp="1"/>
          </p:cNvSpPr>
          <p:nvPr>
            <p:ph type="title"/>
          </p:nvPr>
        </p:nvSpPr>
        <p:spPr>
          <a:xfrm>
            <a:off x="1689100" y="355600"/>
            <a:ext cx="21005799" cy="2286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0" name="Google Shape;40;p23"/>
          <p:cNvSpPr txBox="1">
            <a:spLocks noGrp="1"/>
          </p:cNvSpPr>
          <p:nvPr>
            <p:ph type="body" idx="1"/>
          </p:nvPr>
        </p:nvSpPr>
        <p:spPr>
          <a:xfrm>
            <a:off x="1689100" y="3149600"/>
            <a:ext cx="10223500" cy="9296400"/>
          </a:xfrm>
          <a:prstGeom prst="rect">
            <a:avLst/>
          </a:prstGeom>
          <a:noFill/>
          <a:ln>
            <a:noFill/>
          </a:ln>
        </p:spPr>
        <p:txBody>
          <a:bodyPr spcFirstLastPara="1" wrap="square" lIns="50800" tIns="50800" rIns="50800" bIns="50800" anchor="ctr" anchorCtr="0">
            <a:normAutofit/>
          </a:bodyPr>
          <a:lstStyle>
            <a:lvl1pPr marL="457200" lvl="0" indent="-530225" algn="l">
              <a:lnSpc>
                <a:spcPct val="100000"/>
              </a:lnSpc>
              <a:spcBef>
                <a:spcPts val="4500"/>
              </a:spcBef>
              <a:spcAft>
                <a:spcPts val="0"/>
              </a:spcAft>
              <a:buClr>
                <a:srgbClr val="000000"/>
              </a:buClr>
              <a:buSzPts val="4750"/>
              <a:buFont typeface="Helvetica Neue"/>
              <a:buChar char="•"/>
              <a:defRPr sz="3800"/>
            </a:lvl1pPr>
            <a:lvl2pPr marL="914400" lvl="1" indent="-530225" algn="l">
              <a:lnSpc>
                <a:spcPct val="100000"/>
              </a:lnSpc>
              <a:spcBef>
                <a:spcPts val="4500"/>
              </a:spcBef>
              <a:spcAft>
                <a:spcPts val="0"/>
              </a:spcAft>
              <a:buClr>
                <a:srgbClr val="000000"/>
              </a:buClr>
              <a:buSzPts val="4750"/>
              <a:buFont typeface="Helvetica Neue"/>
              <a:buChar char="•"/>
              <a:defRPr sz="3800"/>
            </a:lvl2pPr>
            <a:lvl3pPr marL="1371600" lvl="2" indent="-530225" algn="l">
              <a:lnSpc>
                <a:spcPct val="100000"/>
              </a:lnSpc>
              <a:spcBef>
                <a:spcPts val="4500"/>
              </a:spcBef>
              <a:spcAft>
                <a:spcPts val="0"/>
              </a:spcAft>
              <a:buClr>
                <a:srgbClr val="000000"/>
              </a:buClr>
              <a:buSzPts val="4750"/>
              <a:buFont typeface="Helvetica Neue"/>
              <a:buChar char="•"/>
              <a:defRPr sz="3800"/>
            </a:lvl3pPr>
            <a:lvl4pPr marL="1828800" lvl="3" indent="-530225" algn="l">
              <a:lnSpc>
                <a:spcPct val="100000"/>
              </a:lnSpc>
              <a:spcBef>
                <a:spcPts val="4500"/>
              </a:spcBef>
              <a:spcAft>
                <a:spcPts val="0"/>
              </a:spcAft>
              <a:buClr>
                <a:srgbClr val="000000"/>
              </a:buClr>
              <a:buSzPts val="4750"/>
              <a:buFont typeface="Helvetica Neue"/>
              <a:buChar char="•"/>
              <a:defRPr sz="3800"/>
            </a:lvl4pPr>
            <a:lvl5pPr marL="2286000" lvl="4" indent="-530225" algn="l">
              <a:lnSpc>
                <a:spcPct val="100000"/>
              </a:lnSpc>
              <a:spcBef>
                <a:spcPts val="4500"/>
              </a:spcBef>
              <a:spcAft>
                <a:spcPts val="0"/>
              </a:spcAft>
              <a:buClr>
                <a:srgbClr val="000000"/>
              </a:buClr>
              <a:buSzPts val="4750"/>
              <a:buFont typeface="Helvetica Neue"/>
              <a:buChar char="•"/>
              <a:defRPr sz="38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41" name="Google Shape;41;p23"/>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unkter">
  <p:cSld name="Punkter">
    <p:spTree>
      <p:nvGrpSpPr>
        <p:cNvPr id="1" name="Shape 42"/>
        <p:cNvGrpSpPr/>
        <p:nvPr/>
      </p:nvGrpSpPr>
      <p:grpSpPr>
        <a:xfrm>
          <a:off x="0" y="0"/>
          <a:ext cx="0" cy="0"/>
          <a:chOff x="0" y="0"/>
          <a:chExt cx="0" cy="0"/>
        </a:xfrm>
      </p:grpSpPr>
      <p:sp>
        <p:nvSpPr>
          <p:cNvPr id="43" name="Google Shape;43;p24"/>
          <p:cNvSpPr txBox="1">
            <a:spLocks noGrp="1"/>
          </p:cNvSpPr>
          <p:nvPr>
            <p:ph type="body" idx="1"/>
          </p:nvPr>
        </p:nvSpPr>
        <p:spPr>
          <a:xfrm>
            <a:off x="1689100" y="1778000"/>
            <a:ext cx="21005799" cy="10160000"/>
          </a:xfrm>
          <a:prstGeom prst="rect">
            <a:avLst/>
          </a:prstGeom>
          <a:noFill/>
          <a:ln>
            <a:noFill/>
          </a:ln>
        </p:spPr>
        <p:txBody>
          <a:bodyPr spcFirstLastPara="1" wrap="square" lIns="50800" tIns="50800" rIns="50800" bIns="50800" anchor="ctr" anchorCtr="0">
            <a:normAutofit/>
          </a:bodyPr>
          <a:lstStyle>
            <a:lvl1pPr marL="457200" lvl="0" indent="-371475" algn="l">
              <a:lnSpc>
                <a:spcPct val="100000"/>
              </a:lnSpc>
              <a:spcBef>
                <a:spcPts val="5900"/>
              </a:spcBef>
              <a:spcAft>
                <a:spcPts val="0"/>
              </a:spcAft>
              <a:buClr>
                <a:srgbClr val="000000"/>
              </a:buClr>
              <a:buSzPts val="2250"/>
              <a:buChar char="•"/>
              <a:defRPr/>
            </a:lvl1pPr>
            <a:lvl2pPr marL="914400" lvl="1" indent="-371475" algn="l">
              <a:lnSpc>
                <a:spcPct val="100000"/>
              </a:lnSpc>
              <a:spcBef>
                <a:spcPts val="5900"/>
              </a:spcBef>
              <a:spcAft>
                <a:spcPts val="0"/>
              </a:spcAft>
              <a:buClr>
                <a:srgbClr val="000000"/>
              </a:buClr>
              <a:buSzPts val="2250"/>
              <a:buChar char="•"/>
              <a:defRPr/>
            </a:lvl2pPr>
            <a:lvl3pPr marL="1371600" lvl="2" indent="-371475" algn="l">
              <a:lnSpc>
                <a:spcPct val="100000"/>
              </a:lnSpc>
              <a:spcBef>
                <a:spcPts val="5900"/>
              </a:spcBef>
              <a:spcAft>
                <a:spcPts val="0"/>
              </a:spcAft>
              <a:buClr>
                <a:srgbClr val="000000"/>
              </a:buClr>
              <a:buSzPts val="2250"/>
              <a:buChar char="•"/>
              <a:defRPr/>
            </a:lvl3pPr>
            <a:lvl4pPr marL="1828800" lvl="3" indent="-371475" algn="l">
              <a:lnSpc>
                <a:spcPct val="100000"/>
              </a:lnSpc>
              <a:spcBef>
                <a:spcPts val="5900"/>
              </a:spcBef>
              <a:spcAft>
                <a:spcPts val="0"/>
              </a:spcAft>
              <a:buClr>
                <a:srgbClr val="000000"/>
              </a:buClr>
              <a:buSzPts val="2250"/>
              <a:buChar char="•"/>
              <a:defRPr/>
            </a:lvl4pPr>
            <a:lvl5pPr marL="2286000" lvl="4" indent="-371475" algn="l">
              <a:lnSpc>
                <a:spcPct val="100000"/>
              </a:lnSpc>
              <a:spcBef>
                <a:spcPts val="5900"/>
              </a:spcBef>
              <a:spcAft>
                <a:spcPts val="0"/>
              </a:spcAft>
              <a:buClr>
                <a:srgbClr val="000000"/>
              </a:buClr>
              <a:buSzPts val="2250"/>
              <a:buChar char="•"/>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44" name="Google Shape;44;p24"/>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1689100" y="355600"/>
            <a:ext cx="21005799" cy="2286000"/>
          </a:xfrm>
          <a:prstGeom prst="rect">
            <a:avLst/>
          </a:prstGeom>
          <a:noFill/>
          <a:ln>
            <a:noFill/>
          </a:ln>
        </p:spPr>
        <p:txBody>
          <a:bodyPr spcFirstLastPara="1" wrap="square" lIns="50800" tIns="50800" rIns="50800" bIns="50800" anchor="ctr" anchorCtr="0">
            <a:normAutofit/>
          </a:bodyPr>
          <a:lstStyle>
            <a:lvl1pPr marR="0" lvl="0"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15"/>
          <p:cNvSpPr txBox="1">
            <a:spLocks noGrp="1"/>
          </p:cNvSpPr>
          <p:nvPr>
            <p:ph type="body" idx="1"/>
          </p:nvPr>
        </p:nvSpPr>
        <p:spPr>
          <a:xfrm>
            <a:off x="1689100" y="3149600"/>
            <a:ext cx="21005799" cy="9296400"/>
          </a:xfrm>
          <a:prstGeom prst="rect">
            <a:avLst/>
          </a:prstGeom>
          <a:noFill/>
          <a:ln>
            <a:noFill/>
          </a:ln>
        </p:spPr>
        <p:txBody>
          <a:bodyPr spcFirstLastPara="1" wrap="square" lIns="50800" tIns="50800" rIns="50800" bIns="50800" anchor="ctr" anchorCtr="0">
            <a:normAutofit/>
          </a:bodyPr>
          <a:lstStyle>
            <a:lvl1pPr marL="457200" marR="0" lvl="0"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15"/>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2"/>
          <p:cNvSpPr txBox="1"/>
          <p:nvPr/>
        </p:nvSpPr>
        <p:spPr>
          <a:xfrm>
            <a:off x="14679267" y="2450001"/>
            <a:ext cx="8767655" cy="6148620"/>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7600"/>
              <a:buFont typeface="Source Serif Pro"/>
              <a:buNone/>
            </a:pPr>
            <a:r>
              <a:rPr lang="en-US" sz="7600" b="1" i="0" u="none" strike="noStrike" cap="none">
                <a:solidFill>
                  <a:srgbClr val="3A3285"/>
                </a:solidFill>
                <a:latin typeface="Source Serif Pro"/>
                <a:ea typeface="Source Serif Pro"/>
                <a:cs typeface="Source Serif Pro"/>
                <a:sym typeface="Source Serif Pro"/>
              </a:rPr>
              <a:t>Commons Sense:</a:t>
            </a:r>
            <a:br>
              <a:rPr lang="en-US" sz="7600" b="1" i="0" u="none" strike="noStrike" cap="none">
                <a:solidFill>
                  <a:srgbClr val="3A3285"/>
                </a:solidFill>
                <a:latin typeface="Source Serif Pro"/>
                <a:ea typeface="Source Serif Pro"/>
                <a:cs typeface="Source Serif Pro"/>
                <a:sym typeface="Source Serif Pro"/>
              </a:rPr>
            </a:br>
            <a:r>
              <a:rPr lang="en-US" sz="7600" b="1" i="0" u="none" strike="noStrike" cap="none">
                <a:solidFill>
                  <a:srgbClr val="3A3285"/>
                </a:solidFill>
                <a:latin typeface="Source Serif Pro"/>
                <a:ea typeface="Source Serif Pro"/>
                <a:cs typeface="Source Serif Pro"/>
                <a:sym typeface="Source Serif Pro"/>
              </a:rPr>
              <a:t>Let’s Create a Bottom-Up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3A3285"/>
              </a:buClr>
              <a:buSzPts val="7600"/>
              <a:buFont typeface="Source Serif Pro"/>
              <a:buNone/>
            </a:pPr>
            <a:r>
              <a:rPr lang="en-US" sz="7600" b="1" i="0" u="none" strike="noStrike" cap="none">
                <a:solidFill>
                  <a:srgbClr val="3A3285"/>
                </a:solidFill>
                <a:latin typeface="Source Serif Pro"/>
                <a:ea typeface="Source Serif Pro"/>
                <a:cs typeface="Source Serif Pro"/>
                <a:sym typeface="Source Serif Pro"/>
              </a:rPr>
              <a:t>European Democracy</a:t>
            </a:r>
            <a:endParaRPr sz="1400" b="0" i="0" u="none" strike="noStrike" cap="none">
              <a:solidFill>
                <a:srgbClr val="000000"/>
              </a:solidFill>
              <a:latin typeface="Arial"/>
              <a:ea typeface="Arial"/>
              <a:cs typeface="Arial"/>
              <a:sym typeface="Arial"/>
            </a:endParaRPr>
          </a:p>
        </p:txBody>
      </p:sp>
      <p:sp>
        <p:nvSpPr>
          <p:cNvPr id="63" name="Google Shape;63;p2"/>
          <p:cNvSpPr txBox="1"/>
          <p:nvPr/>
        </p:nvSpPr>
        <p:spPr>
          <a:xfrm>
            <a:off x="14679267" y="8689457"/>
            <a:ext cx="8767655" cy="1894286"/>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2A3180"/>
              </a:buClr>
              <a:buSzPts val="5000"/>
              <a:buFont typeface="Source Serif Pro"/>
              <a:buNone/>
            </a:pPr>
            <a:r>
              <a:rPr lang="en-US" sz="5000" b="0" i="0" u="none" strike="noStrike" cap="none">
                <a:solidFill>
                  <a:srgbClr val="2A3180"/>
                </a:solidFill>
                <a:latin typeface="Source Serif Pro"/>
                <a:ea typeface="Source Serif Pro"/>
                <a:cs typeface="Source Serif Pro"/>
                <a:sym typeface="Source Serif Pro"/>
              </a:rPr>
              <a:t>Digital Co-Creation Lab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2A3180"/>
              </a:buClr>
              <a:buSzPts val="5000"/>
              <a:buFont typeface="Source Serif Pro"/>
              <a:buNone/>
            </a:pPr>
            <a:r>
              <a:rPr lang="en-US" sz="5000" b="0" i="0" u="none" strike="noStrike" cap="none">
                <a:solidFill>
                  <a:srgbClr val="2A3180"/>
                </a:solidFill>
                <a:latin typeface="Source Serif Pro"/>
                <a:ea typeface="Source Serif Pro"/>
                <a:cs typeface="Source Serif Pro"/>
                <a:sym typeface="Source Serif Pro"/>
              </a:rPr>
              <a:t>29-30 June 2020</a:t>
            </a:r>
            <a:endParaRPr sz="1400" b="0" i="0" u="none" strike="noStrike" cap="none">
              <a:solidFill>
                <a:srgbClr val="000000"/>
              </a:solidFill>
              <a:latin typeface="Arial"/>
              <a:ea typeface="Arial"/>
              <a:cs typeface="Arial"/>
              <a:sym typeface="Arial"/>
            </a:endParaRPr>
          </a:p>
        </p:txBody>
      </p:sp>
      <p:pic>
        <p:nvPicPr>
          <p:cNvPr id="64" name="Google Shape;64;p2" descr="EU Flag + disclaimer right.jpg"/>
          <p:cNvPicPr preferRelativeResize="0"/>
          <p:nvPr/>
        </p:nvPicPr>
        <p:blipFill rotWithShape="1">
          <a:blip r:embed="rId3">
            <a:alphaModFix/>
          </a:blip>
          <a:srcRect/>
          <a:stretch/>
        </p:blipFill>
        <p:spPr>
          <a:xfrm>
            <a:off x="14539895" y="10547579"/>
            <a:ext cx="5754098" cy="1445718"/>
          </a:xfrm>
          <a:prstGeom prst="rect">
            <a:avLst/>
          </a:prstGeom>
          <a:noFill/>
          <a:ln>
            <a:noFill/>
          </a:ln>
        </p:spPr>
      </p:pic>
      <p:sp>
        <p:nvSpPr>
          <p:cNvPr id="65" name="Google Shape;65;p2"/>
          <p:cNvSpPr txBox="1"/>
          <p:nvPr/>
        </p:nvSpPr>
        <p:spPr>
          <a:xfrm>
            <a:off x="2126092" y="9608503"/>
            <a:ext cx="6542980" cy="1894286"/>
          </a:xfrm>
          <a:prstGeom prst="rect">
            <a:avLst/>
          </a:prstGeom>
          <a:noFill/>
          <a:ln>
            <a:noFill/>
          </a:ln>
        </p:spPr>
        <p:txBody>
          <a:bodyPr spcFirstLastPara="1" wrap="square" lIns="50800" tIns="50800" rIns="50800" bIns="50800" anchor="t" anchorCtr="0">
            <a:normAutofit/>
          </a:bodyPr>
          <a:lstStyle/>
          <a:p>
            <a:pPr marL="0" marR="0" lvl="0" indent="0" algn="r" rtl="0">
              <a:lnSpc>
                <a:spcPct val="100000"/>
              </a:lnSpc>
              <a:spcBef>
                <a:spcPts val="0"/>
              </a:spcBef>
              <a:spcAft>
                <a:spcPts val="0"/>
              </a:spcAft>
              <a:buClr>
                <a:srgbClr val="FFFFFF"/>
              </a:buClr>
              <a:buSzPts val="5000"/>
              <a:buFont typeface="Source Serif Pro"/>
              <a:buNone/>
            </a:pPr>
            <a:r>
              <a:rPr lang="en-US" sz="5000" b="0" i="0" u="none" strike="noStrike" cap="none">
                <a:solidFill>
                  <a:srgbClr val="FFFFFF"/>
                </a:solidFill>
                <a:latin typeface="Source Serif Pro"/>
                <a:ea typeface="Source Serif Pro"/>
                <a:cs typeface="Source Serif Pro"/>
                <a:sym typeface="Source Serif Pro"/>
              </a:rPr>
              <a:t>spacesandcities.com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3"/>
          <p:cNvSpPr txBox="1">
            <a:spLocks noGrp="1"/>
          </p:cNvSpPr>
          <p:nvPr>
            <p:ph type="subTitle" idx="4294967295"/>
          </p:nvPr>
        </p:nvSpPr>
        <p:spPr>
          <a:xfrm>
            <a:off x="5705050" y="2029025"/>
            <a:ext cx="15903600" cy="8433000"/>
          </a:xfrm>
          <a:prstGeom prst="rect">
            <a:avLst/>
          </a:prstGeom>
          <a:noFill/>
          <a:ln>
            <a:noFill/>
          </a:ln>
        </p:spPr>
        <p:txBody>
          <a:bodyPr spcFirstLastPara="1" wrap="square" lIns="50800" tIns="50800" rIns="50800" bIns="50800" anchor="t" anchorCtr="0">
            <a:normAutofit fontScale="92500" lnSpcReduction="10000"/>
          </a:bodyPr>
          <a:lstStyle/>
          <a:p>
            <a:pPr marL="0" lvl="0" indent="0" algn="l" rtl="0">
              <a:lnSpc>
                <a:spcPct val="115000"/>
              </a:lnSpc>
              <a:spcBef>
                <a:spcPts val="0"/>
              </a:spcBef>
              <a:spcAft>
                <a:spcPts val="0"/>
              </a:spcAft>
              <a:buClr>
                <a:schemeClr val="dk1"/>
              </a:buClr>
              <a:buSzPts val="1100"/>
              <a:buFont typeface="Arial"/>
              <a:buNone/>
            </a:pPr>
            <a:r>
              <a:rPr lang="en-US" sz="2900" dirty="0">
                <a:solidFill>
                  <a:srgbClr val="3A3285"/>
                </a:solidFill>
                <a:latin typeface="Source Sans Pro"/>
                <a:ea typeface="Source Sans Pro"/>
                <a:cs typeface="Source Sans Pro"/>
                <a:sym typeface="Source Sans Pro"/>
              </a:rPr>
              <a:t>To facilitate the links between EU and the local level, we intend to </a:t>
            </a:r>
            <a:r>
              <a:rPr lang="en-US" sz="2900" b="1" dirty="0">
                <a:solidFill>
                  <a:srgbClr val="3A3285"/>
                </a:solidFill>
                <a:latin typeface="Source Sans Pro"/>
                <a:ea typeface="Source Sans Pro"/>
                <a:cs typeface="Source Sans Pro"/>
                <a:sym typeface="Source Sans Pro"/>
              </a:rPr>
              <a:t>track all the existing local authorities and </a:t>
            </a:r>
            <a:r>
              <a:rPr lang="en-US" sz="2900" b="1" dirty="0" err="1">
                <a:solidFill>
                  <a:srgbClr val="3A3285"/>
                </a:solidFill>
                <a:latin typeface="Source Sans Pro"/>
                <a:ea typeface="Source Sans Pro"/>
                <a:cs typeface="Source Sans Pro"/>
                <a:sym typeface="Source Sans Pro"/>
              </a:rPr>
              <a:t>organisations</a:t>
            </a:r>
            <a:r>
              <a:rPr lang="en-US" sz="2900" b="1" dirty="0">
                <a:solidFill>
                  <a:srgbClr val="3A3285"/>
                </a:solidFill>
                <a:latin typeface="Source Sans Pro"/>
                <a:ea typeface="Source Sans Pro"/>
                <a:cs typeface="Source Sans Pro"/>
                <a:sym typeface="Source Sans Pro"/>
              </a:rPr>
              <a:t> that are active in the creative fields. </a:t>
            </a:r>
            <a:r>
              <a:rPr lang="en-US" sz="2900" dirty="0">
                <a:solidFill>
                  <a:srgbClr val="3A3285"/>
                </a:solidFill>
                <a:latin typeface="Source Sans Pro"/>
                <a:ea typeface="Source Sans Pro"/>
                <a:cs typeface="Source Sans Pro"/>
                <a:sym typeface="Source Sans Pro"/>
              </a:rPr>
              <a:t>This preliminary research will help to define a </a:t>
            </a:r>
            <a:r>
              <a:rPr lang="en-US" sz="2900" b="1" dirty="0">
                <a:solidFill>
                  <a:srgbClr val="3A3285"/>
                </a:solidFill>
                <a:latin typeface="Source Sans Pro"/>
                <a:ea typeface="Source Sans Pro"/>
                <a:cs typeface="Source Sans Pro"/>
                <a:sym typeface="Source Sans Pro"/>
              </a:rPr>
              <a:t>capillary network of actors</a:t>
            </a:r>
            <a:r>
              <a:rPr lang="en-US" sz="2900" dirty="0">
                <a:solidFill>
                  <a:srgbClr val="3A3285"/>
                </a:solidFill>
                <a:latin typeface="Source Sans Pro"/>
                <a:ea typeface="Source Sans Pro"/>
                <a:cs typeface="Source Sans Pro"/>
                <a:sym typeface="Source Sans Pro"/>
              </a:rPr>
              <a:t> from all EU state members. The hybrid platform will be proposed to this network as a pilot project for sharing stories and practices of contemporary culture in all its diversity</a:t>
            </a:r>
            <a:br>
              <a:rPr lang="en-US" sz="2900" dirty="0">
                <a:solidFill>
                  <a:srgbClr val="3A3285"/>
                </a:solidFill>
                <a:latin typeface="Source Sans Pro"/>
                <a:ea typeface="Source Sans Pro"/>
                <a:cs typeface="Source Sans Pro"/>
                <a:sym typeface="Source Sans Pro"/>
              </a:rPr>
            </a:br>
            <a:br>
              <a:rPr lang="en-US" sz="2900" dirty="0">
                <a:solidFill>
                  <a:srgbClr val="3A3285"/>
                </a:solidFill>
                <a:latin typeface="Source Sans Pro"/>
                <a:ea typeface="Source Sans Pro"/>
                <a:cs typeface="Source Sans Pro"/>
                <a:sym typeface="Source Sans Pro"/>
              </a:rPr>
            </a:br>
            <a:r>
              <a:rPr lang="en-US" sz="2900" dirty="0" err="1">
                <a:solidFill>
                  <a:srgbClr val="3A3285"/>
                </a:solidFill>
                <a:latin typeface="Source Sans Pro"/>
                <a:ea typeface="Source Sans Pro"/>
                <a:cs typeface="Source Sans Pro"/>
                <a:sym typeface="Source Sans Pro"/>
              </a:rPr>
              <a:t>Utilising</a:t>
            </a:r>
            <a:r>
              <a:rPr lang="en-US" sz="2900" dirty="0">
                <a:solidFill>
                  <a:srgbClr val="3A3285"/>
                </a:solidFill>
                <a:latin typeface="Source Sans Pro"/>
                <a:ea typeface="Source Sans Pro"/>
                <a:cs typeface="Source Sans Pro"/>
                <a:sym typeface="Source Sans Pro"/>
              </a:rPr>
              <a:t> networks of existing commons and flat structure </a:t>
            </a:r>
            <a:r>
              <a:rPr lang="en-US" sz="2900" dirty="0" err="1">
                <a:solidFill>
                  <a:srgbClr val="3A3285"/>
                </a:solidFill>
                <a:latin typeface="Source Sans Pro"/>
                <a:ea typeface="Source Sans Pro"/>
                <a:cs typeface="Source Sans Pro"/>
                <a:sym typeface="Source Sans Pro"/>
              </a:rPr>
              <a:t>organisations</a:t>
            </a:r>
            <a:r>
              <a:rPr lang="en-US" sz="2900" dirty="0">
                <a:solidFill>
                  <a:srgbClr val="3A3285"/>
                </a:solidFill>
                <a:latin typeface="Source Sans Pro"/>
                <a:ea typeface="Source Sans Pro"/>
                <a:cs typeface="Source Sans Pro"/>
                <a:sym typeface="Source Sans Pro"/>
              </a:rPr>
              <a:t> to create a </a:t>
            </a:r>
            <a:r>
              <a:rPr lang="en-US" sz="2900" b="1" dirty="0">
                <a:solidFill>
                  <a:srgbClr val="3A3285"/>
                </a:solidFill>
                <a:latin typeface="Source Sans Pro"/>
                <a:ea typeface="Source Sans Pro"/>
                <a:cs typeface="Source Sans Pro"/>
                <a:sym typeface="Source Sans Pro"/>
              </a:rPr>
              <a:t>hybrid space, both on and off line, it’s possible to reach and engage under-the-radar niche creative initiatives, communities, small towns, remote regions; who may feel disconnected, disaffected and disinterested in the bureaucracy of the EU. </a:t>
            </a:r>
            <a:r>
              <a:rPr lang="en-US" sz="2900" dirty="0">
                <a:solidFill>
                  <a:srgbClr val="3A3285"/>
                </a:solidFill>
                <a:latin typeface="Source Sans Pro"/>
                <a:ea typeface="Source Sans Pro"/>
                <a:cs typeface="Source Sans Pro"/>
                <a:sym typeface="Source Sans Pro"/>
              </a:rPr>
              <a:t>To enable the broadest participation visibility must be high and communication must be clear, straight forward and inclusive both in it’s wording, presentation, and formats available. </a:t>
            </a:r>
            <a:endParaRPr sz="2900" dirty="0">
              <a:solidFill>
                <a:srgbClr val="3A3285"/>
              </a:solidFill>
              <a:latin typeface="Source Sans Pro"/>
              <a:ea typeface="Source Sans Pro"/>
              <a:cs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br>
              <a:rPr lang="en-US" sz="2900" dirty="0">
                <a:solidFill>
                  <a:srgbClr val="3A3285"/>
                </a:solidFill>
                <a:latin typeface="Source Sans Pro"/>
                <a:ea typeface="Source Sans Pro"/>
                <a:cs typeface="Source Sans Pro"/>
                <a:sym typeface="Source Sans Pro"/>
              </a:rPr>
            </a:br>
            <a:r>
              <a:rPr lang="en-US" sz="2900" b="1" dirty="0">
                <a:solidFill>
                  <a:srgbClr val="3A3285"/>
                </a:solidFill>
                <a:latin typeface="Source Sans Pro"/>
                <a:ea typeface="Source Sans Pro"/>
                <a:cs typeface="Source Sans Pro"/>
                <a:sym typeface="Source Sans Pro"/>
              </a:rPr>
              <a:t>Access to hybrid/ online spaces can be hindered by lack of infrastructure;</a:t>
            </a:r>
            <a:r>
              <a:rPr lang="en-US" sz="2900" dirty="0">
                <a:solidFill>
                  <a:srgbClr val="3A3285"/>
                </a:solidFill>
                <a:latin typeface="Source Sans Pro"/>
                <a:ea typeface="Source Sans Pro"/>
                <a:cs typeface="Source Sans Pro"/>
                <a:sym typeface="Source Sans Pro"/>
              </a:rPr>
              <a:t> whether in the way of roads and public transport to regional hubs, or in internet/ phone connectivity and even electricity. These needs must be addressed, making this both an online and a very physical possible roaming presence, however possible.</a:t>
            </a:r>
            <a:br>
              <a:rPr lang="en-US" sz="2900" dirty="0">
                <a:solidFill>
                  <a:srgbClr val="3A3285"/>
                </a:solidFill>
                <a:latin typeface="Source Sans Pro"/>
                <a:ea typeface="Source Sans Pro"/>
                <a:cs typeface="Source Sans Pro"/>
                <a:sym typeface="Source Sans Pro"/>
              </a:rPr>
            </a:br>
            <a:endParaRPr sz="2900" dirty="0">
              <a:solidFill>
                <a:srgbClr val="3A3285"/>
              </a:solidFill>
              <a:latin typeface="Source Sans Pro"/>
              <a:ea typeface="Source Sans Pro"/>
              <a:cs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r>
              <a:rPr lang="en-US" sz="2900" b="1" dirty="0">
                <a:solidFill>
                  <a:srgbClr val="3A3285"/>
                </a:solidFill>
                <a:latin typeface="Source Sans Pro"/>
                <a:ea typeface="Source Sans Pro"/>
                <a:cs typeface="Source Sans Pro"/>
                <a:sym typeface="Source Sans Pro"/>
              </a:rPr>
              <a:t>It’s crucial for the EU to support commons as a viable alternative to create a more equal and sustainable society, especially for the many people who live and work precariously due to the nature of their industries.</a:t>
            </a:r>
            <a:r>
              <a:rPr lang="en-US" sz="2900" dirty="0">
                <a:solidFill>
                  <a:srgbClr val="3A3285"/>
                </a:solidFill>
                <a:latin typeface="Source Sans Pro"/>
                <a:ea typeface="Source Sans Pro"/>
                <a:cs typeface="Source Sans Pro"/>
                <a:sym typeface="Source Sans Pro"/>
              </a:rPr>
              <a:t> The EU must widen the scope and overview of culture across Europe and send a joint message that everyone matters in rebuilding/ restructuring societies post COVID19.</a:t>
            </a:r>
            <a:endParaRPr sz="2900" dirty="0">
              <a:solidFill>
                <a:srgbClr val="3A3285"/>
              </a:solidFill>
              <a:latin typeface="Source Sans Pro"/>
              <a:ea typeface="Source Sans Pro"/>
              <a:cs typeface="Source Sans Pro"/>
              <a:sym typeface="Source Sans Pro"/>
            </a:endParaRPr>
          </a:p>
        </p:txBody>
      </p:sp>
      <p:sp>
        <p:nvSpPr>
          <p:cNvPr id="143" name="Google Shape;143;p13"/>
          <p:cNvSpPr txBox="1">
            <a:spLocks noGrp="1"/>
          </p:cNvSpPr>
          <p:nvPr>
            <p:ph type="ctrTitle" idx="4294967295"/>
          </p:nvPr>
        </p:nvSpPr>
        <p:spPr>
          <a:xfrm>
            <a:off x="5705050" y="570970"/>
            <a:ext cx="17542800" cy="706500"/>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6000"/>
              <a:buFont typeface="Source Serif Pro"/>
              <a:buNone/>
            </a:pPr>
            <a:r>
              <a:rPr lang="en-US" sz="4250" b="1" i="0" u="none" strike="noStrike" cap="none">
                <a:solidFill>
                  <a:srgbClr val="322B80"/>
                </a:solidFill>
                <a:highlight>
                  <a:schemeClr val="lt1"/>
                </a:highlight>
                <a:latin typeface="Source Serif Pro"/>
                <a:ea typeface="Source Serif Pro"/>
                <a:cs typeface="Source Serif Pro"/>
                <a:sym typeface="Source Serif Pro"/>
              </a:rPr>
              <a:t>3.3 Homes of commons and cultural and creative spaces</a:t>
            </a:r>
            <a:endParaRPr sz="4250" b="1" i="0" u="none" strike="noStrike" cap="none">
              <a:solidFill>
                <a:srgbClr val="000000"/>
              </a:solidFill>
              <a:latin typeface="Source Serif Pro"/>
              <a:ea typeface="Source Serif Pro"/>
              <a:cs typeface="Source Serif Pro"/>
              <a:sym typeface="Source Serif Pr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g8af2a05d4e_3_18"/>
          <p:cNvPicPr preferRelativeResize="0"/>
          <p:nvPr/>
        </p:nvPicPr>
        <p:blipFill rotWithShape="1">
          <a:blip r:embed="rId3">
            <a:alphaModFix/>
          </a:blip>
          <a:srcRect t="16457"/>
          <a:stretch/>
        </p:blipFill>
        <p:spPr>
          <a:xfrm>
            <a:off x="525300" y="1628100"/>
            <a:ext cx="23858703" cy="11203523"/>
          </a:xfrm>
          <a:prstGeom prst="rect">
            <a:avLst/>
          </a:prstGeom>
          <a:noFill/>
          <a:ln>
            <a:noFill/>
          </a:ln>
        </p:spPr>
      </p:pic>
      <p:sp>
        <p:nvSpPr>
          <p:cNvPr id="149" name="Google Shape;149;g8af2a05d4e_3_18"/>
          <p:cNvSpPr txBox="1"/>
          <p:nvPr/>
        </p:nvSpPr>
        <p:spPr>
          <a:xfrm>
            <a:off x="3913125" y="10539225"/>
            <a:ext cx="6750600" cy="199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3A3285"/>
                </a:solidFill>
                <a:latin typeface="Source Sans Pro SemiBold"/>
                <a:ea typeface="Source Sans Pro SemiBold"/>
                <a:cs typeface="Source Sans Pro SemiBold"/>
                <a:sym typeface="Source Sans Pro SemiBold"/>
              </a:rPr>
              <a:t>Enabling and visualising the existing network of local authorities and creative initiatives, from Urban Labs to many others. </a:t>
            </a:r>
            <a:endParaRPr sz="3000">
              <a:solidFill>
                <a:srgbClr val="3A3285"/>
              </a:solidFill>
              <a:latin typeface="Source Sans Pro SemiBold"/>
              <a:ea typeface="Source Sans Pro SemiBold"/>
              <a:cs typeface="Source Sans Pro SemiBold"/>
              <a:sym typeface="Source Sans Pro SemiBold"/>
            </a:endParaRPr>
          </a:p>
        </p:txBody>
      </p:sp>
      <p:sp>
        <p:nvSpPr>
          <p:cNvPr id="150" name="Google Shape;150;g8af2a05d4e_3_18"/>
          <p:cNvSpPr txBox="1"/>
          <p:nvPr/>
        </p:nvSpPr>
        <p:spPr>
          <a:xfrm>
            <a:off x="14944400" y="9639650"/>
            <a:ext cx="6750600" cy="304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3A3285"/>
                </a:solidFill>
                <a:latin typeface="Source Sans Pro SemiBold"/>
                <a:ea typeface="Source Sans Pro SemiBold"/>
                <a:cs typeface="Source Sans Pro SemiBold"/>
                <a:sym typeface="Source Sans Pro SemiBold"/>
              </a:rPr>
              <a:t>Impression of the “Evolving archive of commons”: map-like visualisation where the location of each point is based on content similarity. The proximity of the points goes beyond geographic borders and different languages. </a:t>
            </a:r>
            <a:endParaRPr sz="3000">
              <a:solidFill>
                <a:srgbClr val="3A3285"/>
              </a:solidFill>
              <a:latin typeface="Source Sans Pro SemiBold"/>
              <a:ea typeface="Source Sans Pro SemiBold"/>
              <a:cs typeface="Source Sans Pro SemiBold"/>
              <a:sym typeface="Source Sans Pro SemiBold"/>
            </a:endParaRPr>
          </a:p>
          <a:p>
            <a:pPr marL="0" lvl="0" indent="0" algn="l" rtl="0">
              <a:spcBef>
                <a:spcPts val="0"/>
              </a:spcBef>
              <a:spcAft>
                <a:spcPts val="0"/>
              </a:spcAft>
              <a:buNone/>
            </a:pPr>
            <a:endParaRPr sz="3000">
              <a:solidFill>
                <a:srgbClr val="3A3285"/>
              </a:solidFill>
              <a:latin typeface="Source Sans Pro SemiBold"/>
              <a:ea typeface="Source Sans Pro SemiBold"/>
              <a:cs typeface="Source Sans Pro SemiBold"/>
              <a:sym typeface="Source Sans Pro SemiBold"/>
            </a:endParaRPr>
          </a:p>
          <a:p>
            <a:pPr marL="0" lvl="0" indent="0" algn="l" rtl="0">
              <a:spcBef>
                <a:spcPts val="0"/>
              </a:spcBef>
              <a:spcAft>
                <a:spcPts val="0"/>
              </a:spcAft>
              <a:buNone/>
            </a:pPr>
            <a:r>
              <a:rPr lang="en-US" sz="3000">
                <a:solidFill>
                  <a:srgbClr val="3A3285"/>
                </a:solidFill>
                <a:latin typeface="Source Sans Pro SemiBold"/>
                <a:ea typeface="Source Sans Pro SemiBold"/>
                <a:cs typeface="Source Sans Pro SemiBold"/>
                <a:sym typeface="Source Sans Pro SemiBold"/>
              </a:rPr>
              <a:t>   </a:t>
            </a:r>
            <a:endParaRPr sz="3000">
              <a:solidFill>
                <a:srgbClr val="3A3285"/>
              </a:solidFill>
              <a:latin typeface="Source Sans Pro SemiBold"/>
              <a:ea typeface="Source Sans Pro SemiBold"/>
              <a:cs typeface="Source Sans Pro SemiBold"/>
              <a:sym typeface="Source Sans Pro SemiBold"/>
            </a:endParaRPr>
          </a:p>
        </p:txBody>
      </p:sp>
      <p:sp>
        <p:nvSpPr>
          <p:cNvPr id="151" name="Google Shape;151;g8af2a05d4e_3_18"/>
          <p:cNvSpPr txBox="1"/>
          <p:nvPr/>
        </p:nvSpPr>
        <p:spPr>
          <a:xfrm>
            <a:off x="14944400" y="7599525"/>
            <a:ext cx="6750600" cy="199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a:solidFill>
                <a:srgbClr val="3A3285"/>
              </a:solidFill>
              <a:latin typeface="Source Sans Pro SemiBold"/>
              <a:ea typeface="Source Sans Pro SemiBold"/>
              <a:cs typeface="Source Sans Pro SemiBold"/>
              <a:sym typeface="Source Sans Pro SemiBold"/>
            </a:endParaRPr>
          </a:p>
        </p:txBody>
      </p:sp>
      <p:sp>
        <p:nvSpPr>
          <p:cNvPr id="152" name="Google Shape;152;g8af2a05d4e_3_18"/>
          <p:cNvSpPr txBox="1"/>
          <p:nvPr/>
        </p:nvSpPr>
        <p:spPr>
          <a:xfrm>
            <a:off x="14944400" y="8776600"/>
            <a:ext cx="4248900" cy="5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3A3285"/>
                </a:solidFill>
                <a:latin typeface="Source Sans Pro SemiBold"/>
                <a:ea typeface="Source Sans Pro SemiBold"/>
                <a:cs typeface="Source Sans Pro SemiBold"/>
                <a:sym typeface="Source Sans Pro SemiBold"/>
              </a:rPr>
              <a:t>1 point = 1 story/practice</a:t>
            </a:r>
            <a:endParaRPr sz="3000">
              <a:solidFill>
                <a:srgbClr val="3A3285"/>
              </a:solidFill>
              <a:latin typeface="Source Sans Pro SemiBold"/>
              <a:ea typeface="Source Sans Pro SemiBold"/>
              <a:cs typeface="Source Sans Pro SemiBold"/>
              <a:sym typeface="Source Sans Pro SemiBold"/>
            </a:endParaRPr>
          </a:p>
        </p:txBody>
      </p:sp>
      <p:sp>
        <p:nvSpPr>
          <p:cNvPr id="153" name="Google Shape;153;g8af2a05d4e_3_18"/>
          <p:cNvSpPr txBox="1">
            <a:spLocks noGrp="1"/>
          </p:cNvSpPr>
          <p:nvPr>
            <p:ph type="ctrTitle" idx="4294967295"/>
          </p:nvPr>
        </p:nvSpPr>
        <p:spPr>
          <a:xfrm>
            <a:off x="5495975" y="714600"/>
            <a:ext cx="3901500" cy="913500"/>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3A3285"/>
              </a:buClr>
              <a:buSzPts val="5280"/>
              <a:buFont typeface="Source Serif Pro"/>
              <a:buNone/>
            </a:pPr>
            <a:r>
              <a:rPr lang="en-US" sz="3980" b="1">
                <a:solidFill>
                  <a:srgbClr val="3A3285"/>
                </a:solidFill>
                <a:latin typeface="Source Serif Pro"/>
                <a:ea typeface="Source Serif Pro"/>
                <a:cs typeface="Source Serif Pro"/>
                <a:sym typeface="Source Serif Pro"/>
              </a:rPr>
              <a:t>Visual concept</a:t>
            </a:r>
            <a:endParaRPr sz="99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4"/>
          <p:cNvSpPr txBox="1"/>
          <p:nvPr/>
        </p:nvSpPr>
        <p:spPr>
          <a:xfrm>
            <a:off x="5401363" y="1463584"/>
            <a:ext cx="17466125" cy="9521652"/>
          </a:xfrm>
          <a:prstGeom prst="rect">
            <a:avLst/>
          </a:prstGeom>
          <a:noFill/>
          <a:ln>
            <a:noFill/>
          </a:ln>
        </p:spPr>
        <p:txBody>
          <a:bodyPr spcFirstLastPara="1" wrap="square" lIns="50800" tIns="50800" rIns="50800" bIns="50800" anchor="t" anchorCtr="0">
            <a:normAutofit/>
          </a:bodyPr>
          <a:lstStyle/>
          <a:p>
            <a:pPr marL="0" marR="0" lvl="0" indent="0" algn="l" rtl="0">
              <a:lnSpc>
                <a:spcPct val="80000"/>
              </a:lnSpc>
              <a:spcBef>
                <a:spcPts val="0"/>
              </a:spcBef>
              <a:spcAft>
                <a:spcPts val="0"/>
              </a:spcAft>
              <a:buClr>
                <a:srgbClr val="3A3285"/>
              </a:buClr>
              <a:buSzPts val="5160"/>
              <a:buFont typeface="Source Serif Pro"/>
              <a:buNone/>
            </a:pPr>
            <a:r>
              <a:rPr lang="en-US" sz="5160" b="1" i="0" u="none" strike="noStrike" cap="none">
                <a:solidFill>
                  <a:srgbClr val="3A3285"/>
                </a:solidFill>
                <a:latin typeface="Source Serif Pro"/>
                <a:ea typeface="Source Serif Pro"/>
                <a:cs typeface="Source Serif Pro"/>
                <a:sym typeface="Source Serif Pro"/>
              </a:rPr>
              <a:t>Our 5 Keywords</a:t>
            </a:r>
            <a:endParaRPr sz="5160" b="1" i="0" u="none" strike="noStrike" cap="none">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160"/>
              <a:buFont typeface="Source Serif Pro"/>
              <a:buNone/>
            </a:pPr>
            <a:endParaRPr sz="5160" b="1" i="0" u="none" strike="noStrike" cap="none">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160"/>
              <a:buFont typeface="Source Serif Pro"/>
              <a:buNone/>
            </a:pPr>
            <a:endParaRPr sz="4050" b="1" i="0" u="none" strike="noStrike" cap="none">
              <a:solidFill>
                <a:srgbClr val="322B80"/>
              </a:solidFill>
              <a:highlight>
                <a:srgbClr val="FFFFFF"/>
              </a:highlight>
              <a:latin typeface="Lato"/>
              <a:ea typeface="Lato"/>
              <a:cs typeface="Lato"/>
              <a:sym typeface="Lato"/>
            </a:endParaRPr>
          </a:p>
          <a:p>
            <a:pPr marL="0" lvl="0" indent="0" algn="l" rtl="0">
              <a:lnSpc>
                <a:spcPct val="80000"/>
              </a:lnSpc>
              <a:spcBef>
                <a:spcPts val="0"/>
              </a:spcBef>
              <a:spcAft>
                <a:spcPts val="0"/>
              </a:spcAft>
              <a:buClr>
                <a:srgbClr val="3A3285"/>
              </a:buClr>
              <a:buSzPts val="5160"/>
              <a:buFont typeface="Source Serif Pro"/>
              <a:buNone/>
            </a:pPr>
            <a:r>
              <a:rPr lang="en-US" sz="4300" i="1">
                <a:solidFill>
                  <a:srgbClr val="3A3285"/>
                </a:solidFill>
                <a:latin typeface="Lato Light"/>
                <a:ea typeface="Lato Light"/>
                <a:cs typeface="Lato Light"/>
                <a:sym typeface="Lato Light"/>
              </a:rPr>
              <a:t>Stories/practices in motion </a:t>
            </a:r>
            <a:endParaRPr sz="4300" i="1">
              <a:solidFill>
                <a:srgbClr val="3A3285"/>
              </a:solidFill>
              <a:latin typeface="Lato Light"/>
              <a:ea typeface="Lato Light"/>
              <a:cs typeface="Lato Light"/>
              <a:sym typeface="Lato Light"/>
            </a:endParaRPr>
          </a:p>
          <a:p>
            <a:pPr marL="0" lvl="0" indent="0" algn="l" rtl="0">
              <a:lnSpc>
                <a:spcPct val="80000"/>
              </a:lnSpc>
              <a:spcBef>
                <a:spcPts val="0"/>
              </a:spcBef>
              <a:spcAft>
                <a:spcPts val="0"/>
              </a:spcAft>
              <a:buClr>
                <a:srgbClr val="3A3285"/>
              </a:buClr>
              <a:buSzPts val="5160"/>
              <a:buFont typeface="Source Serif Pro"/>
              <a:buNone/>
            </a:pPr>
            <a:endParaRPr sz="4300" i="1">
              <a:solidFill>
                <a:srgbClr val="3A3285"/>
              </a:solidFill>
              <a:latin typeface="Lato Light"/>
              <a:ea typeface="Lato Light"/>
              <a:cs typeface="Lato Light"/>
              <a:sym typeface="Lato Light"/>
            </a:endParaRPr>
          </a:p>
          <a:p>
            <a:pPr marL="0" lvl="0" indent="0" algn="l" rtl="0">
              <a:lnSpc>
                <a:spcPct val="80000"/>
              </a:lnSpc>
              <a:spcBef>
                <a:spcPts val="0"/>
              </a:spcBef>
              <a:spcAft>
                <a:spcPts val="0"/>
              </a:spcAft>
              <a:buClr>
                <a:srgbClr val="3A3285"/>
              </a:buClr>
              <a:buSzPts val="5160"/>
              <a:buFont typeface="Source Serif Pro"/>
              <a:buNone/>
            </a:pPr>
            <a:r>
              <a:rPr lang="en-US" sz="4300" i="1">
                <a:solidFill>
                  <a:srgbClr val="3A3285"/>
                </a:solidFill>
                <a:latin typeface="Lato Light"/>
                <a:ea typeface="Lato Light"/>
                <a:cs typeface="Lato Light"/>
                <a:sym typeface="Lato Light"/>
              </a:rPr>
              <a:t>Being present</a:t>
            </a:r>
            <a:endParaRPr sz="4300" i="1">
              <a:solidFill>
                <a:srgbClr val="3A3285"/>
              </a:solidFill>
              <a:latin typeface="Lato Light"/>
              <a:ea typeface="Lato Light"/>
              <a:cs typeface="Lato Light"/>
              <a:sym typeface="Lato Light"/>
            </a:endParaRPr>
          </a:p>
          <a:p>
            <a:pPr marL="0" lvl="0" indent="0" algn="l" rtl="0">
              <a:lnSpc>
                <a:spcPct val="80000"/>
              </a:lnSpc>
              <a:spcBef>
                <a:spcPts val="0"/>
              </a:spcBef>
              <a:spcAft>
                <a:spcPts val="0"/>
              </a:spcAft>
              <a:buClr>
                <a:srgbClr val="3A3285"/>
              </a:buClr>
              <a:buSzPts val="5160"/>
              <a:buFont typeface="Source Serif Pro"/>
              <a:buNone/>
            </a:pPr>
            <a:endParaRPr sz="4300" i="1">
              <a:solidFill>
                <a:srgbClr val="3A3285"/>
              </a:solidFill>
              <a:latin typeface="Lato Light"/>
              <a:ea typeface="Lato Light"/>
              <a:cs typeface="Lato Light"/>
              <a:sym typeface="Lato Light"/>
            </a:endParaRPr>
          </a:p>
          <a:p>
            <a:pPr marL="0" lvl="0" indent="0" algn="l" rtl="0">
              <a:lnSpc>
                <a:spcPct val="80000"/>
              </a:lnSpc>
              <a:spcBef>
                <a:spcPts val="0"/>
              </a:spcBef>
              <a:spcAft>
                <a:spcPts val="0"/>
              </a:spcAft>
              <a:buClr>
                <a:srgbClr val="3A3285"/>
              </a:buClr>
              <a:buSzPts val="5160"/>
              <a:buFont typeface="Source Serif Pro"/>
              <a:buNone/>
            </a:pPr>
            <a:r>
              <a:rPr lang="en-US" sz="4300" i="1">
                <a:solidFill>
                  <a:srgbClr val="3A3285"/>
                </a:solidFill>
                <a:latin typeface="Lato Light"/>
                <a:ea typeface="Lato Light"/>
                <a:cs typeface="Lato Light"/>
                <a:sym typeface="Lato Light"/>
              </a:rPr>
              <a:t>Polyphonic space</a:t>
            </a:r>
            <a:endParaRPr sz="4300" i="1">
              <a:solidFill>
                <a:srgbClr val="3A3285"/>
              </a:solidFill>
              <a:latin typeface="Lato Light"/>
              <a:ea typeface="Lato Light"/>
              <a:cs typeface="Lato Light"/>
              <a:sym typeface="Lato Light"/>
            </a:endParaRPr>
          </a:p>
          <a:p>
            <a:pPr marL="0" lvl="0" indent="0" algn="l" rtl="0">
              <a:lnSpc>
                <a:spcPct val="80000"/>
              </a:lnSpc>
              <a:spcBef>
                <a:spcPts val="0"/>
              </a:spcBef>
              <a:spcAft>
                <a:spcPts val="0"/>
              </a:spcAft>
              <a:buClr>
                <a:srgbClr val="3A3285"/>
              </a:buClr>
              <a:buSzPts val="5160"/>
              <a:buFont typeface="Source Serif Pro"/>
              <a:buNone/>
            </a:pPr>
            <a:endParaRPr sz="4300" i="1">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r>
              <a:rPr lang="en-US" sz="4300" i="1">
                <a:solidFill>
                  <a:srgbClr val="3A3285"/>
                </a:solidFill>
                <a:latin typeface="Lato Light"/>
                <a:ea typeface="Lato Light"/>
                <a:cs typeface="Lato Light"/>
                <a:sym typeface="Lato Light"/>
              </a:rPr>
              <a:t>Activating networks</a:t>
            </a:r>
            <a:endParaRPr sz="4300" i="1">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br>
              <a:rPr lang="en-US" sz="4300" i="1">
                <a:solidFill>
                  <a:srgbClr val="3A3285"/>
                </a:solidFill>
                <a:latin typeface="Lato Light"/>
                <a:ea typeface="Lato Light"/>
                <a:cs typeface="Lato Light"/>
                <a:sym typeface="Lato Light"/>
              </a:rPr>
            </a:br>
            <a:r>
              <a:rPr lang="en-US" sz="4300" i="1">
                <a:solidFill>
                  <a:srgbClr val="3A3285"/>
                </a:solidFill>
                <a:latin typeface="Lato Light"/>
                <a:ea typeface="Lato Light"/>
                <a:cs typeface="Lato Light"/>
                <a:sym typeface="Lato Light"/>
              </a:rPr>
              <a:t>Curiosity</a:t>
            </a:r>
            <a:br>
              <a:rPr lang="en-US" sz="4300" b="0" i="1" u="none" strike="noStrike" cap="none">
                <a:solidFill>
                  <a:srgbClr val="3A3285"/>
                </a:solidFill>
                <a:latin typeface="Lato Light"/>
                <a:ea typeface="Lato Light"/>
                <a:cs typeface="Lato Light"/>
                <a:sym typeface="Lato Light"/>
              </a:rPr>
            </a:br>
            <a:r>
              <a:rPr lang="en-US" sz="4300" b="0" i="1" u="none" strike="noStrike" cap="none">
                <a:solidFill>
                  <a:srgbClr val="3A3285"/>
                </a:solidFill>
                <a:latin typeface="Lato Light"/>
                <a:ea typeface="Lato Light"/>
                <a:cs typeface="Lato Light"/>
                <a:sym typeface="Lato Light"/>
              </a:rPr>
              <a:t> </a:t>
            </a:r>
            <a:endParaRPr sz="4300" i="1">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endParaRPr sz="4300" i="1">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endParaRPr sz="4300" i="1">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endParaRPr sz="4300" b="0" i="1" u="none" strike="noStrike" cap="none">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endParaRPr sz="5160" b="1" i="0" u="none" strike="noStrike" cap="none">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160"/>
              <a:buFont typeface="Source Serif Pro"/>
              <a:buNone/>
            </a:pPr>
            <a:endParaRPr sz="5160" b="1" i="0" u="none" strike="noStrike" cap="none">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160"/>
              <a:buFont typeface="Source Serif Pro"/>
              <a:buNone/>
            </a:pPr>
            <a:endParaRPr sz="5160" b="1" i="0" u="none" strike="noStrike" cap="none">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4300"/>
              <a:buFont typeface="Lato Ligh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4"/>
          <p:cNvSpPr txBox="1"/>
          <p:nvPr/>
        </p:nvSpPr>
        <p:spPr>
          <a:xfrm>
            <a:off x="7216819" y="1899697"/>
            <a:ext cx="16990499" cy="8375400"/>
          </a:xfrm>
          <a:prstGeom prst="rect">
            <a:avLst/>
          </a:prstGeom>
          <a:noFill/>
          <a:ln>
            <a:noFill/>
          </a:ln>
        </p:spPr>
        <p:txBody>
          <a:bodyPr spcFirstLastPara="1" wrap="square" lIns="50800" tIns="50800" rIns="50800" bIns="50800" anchor="t" anchorCtr="0">
            <a:normAutofit/>
          </a:bodyPr>
          <a:lstStyle/>
          <a:p>
            <a:pPr marL="0" marR="0" lvl="0" indent="0" algn="l" rtl="0">
              <a:lnSpc>
                <a:spcPct val="90000"/>
              </a:lnSpc>
              <a:spcBef>
                <a:spcPts val="0"/>
              </a:spcBef>
              <a:spcAft>
                <a:spcPts val="0"/>
              </a:spcAft>
              <a:buClr>
                <a:srgbClr val="3A3285"/>
              </a:buClr>
              <a:buSzPts val="6160"/>
              <a:buFont typeface="Source Serif Pro"/>
              <a:buNone/>
            </a:pPr>
            <a:r>
              <a:rPr lang="en-US" sz="6160" b="1" i="0" u="none" strike="noStrike" cap="none">
                <a:solidFill>
                  <a:srgbClr val="3A3285"/>
                </a:solidFill>
                <a:latin typeface="Source Serif Pro"/>
                <a:ea typeface="Source Serif Pro"/>
                <a:cs typeface="Source Serif Pro"/>
                <a:sym typeface="Source Serif Pro"/>
              </a:rPr>
              <a:t>Co-Creation Lab Proposal</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3A3285"/>
              </a:buClr>
              <a:buSzPts val="6160"/>
              <a:buFont typeface="Lato Light"/>
              <a:buNone/>
            </a:pPr>
            <a:endParaRPr sz="6160" b="1" i="0" u="none" strike="noStrike" cap="none">
              <a:solidFill>
                <a:srgbClr val="3A3285"/>
              </a:solidFill>
              <a:latin typeface="Source Serif Pro"/>
              <a:ea typeface="Source Serif Pro"/>
              <a:cs typeface="Source Serif Pro"/>
              <a:sym typeface="Source Serif Pro"/>
            </a:endParaRPr>
          </a:p>
          <a:p>
            <a:pPr marL="0" marR="0" lvl="0" indent="0" algn="l" rtl="0">
              <a:lnSpc>
                <a:spcPct val="90000"/>
              </a:lnSpc>
              <a:spcBef>
                <a:spcPts val="0"/>
              </a:spcBef>
              <a:spcAft>
                <a:spcPts val="0"/>
              </a:spcAft>
              <a:buClr>
                <a:srgbClr val="3A3285"/>
              </a:buClr>
              <a:buSzPts val="5280"/>
              <a:buFont typeface="Lato Light"/>
              <a:buNone/>
            </a:pPr>
            <a:r>
              <a:rPr lang="en-US" sz="5280" b="1" i="0" u="none" strike="noStrike" cap="none">
                <a:solidFill>
                  <a:srgbClr val="3A3285"/>
                </a:solidFill>
                <a:latin typeface="Lato Light"/>
                <a:ea typeface="Lato Light"/>
                <a:cs typeface="Lato Light"/>
                <a:sym typeface="Lato Light"/>
              </a:rPr>
              <a:t>Challenge Nr 3:</a:t>
            </a:r>
            <a:br>
              <a:rPr lang="en-US" sz="5280" b="1" i="0" u="none" strike="noStrike" cap="none">
                <a:solidFill>
                  <a:srgbClr val="3A3285"/>
                </a:solidFill>
                <a:latin typeface="Lato Light"/>
                <a:ea typeface="Lato Light"/>
                <a:cs typeface="Lato Light"/>
                <a:sym typeface="Lato Light"/>
              </a:rPr>
            </a:br>
            <a:r>
              <a:rPr lang="en-US" sz="5280" b="1" i="0" u="none" strike="noStrike" cap="none">
                <a:solidFill>
                  <a:srgbClr val="3A3285"/>
                </a:solidFill>
                <a:latin typeface="Lato"/>
                <a:ea typeface="Lato"/>
                <a:cs typeface="Lato"/>
                <a:sym typeface="Lato"/>
              </a:rPr>
              <a:t>Building spaces of encounter between local and EU level</a:t>
            </a:r>
            <a:endParaRPr sz="5280" b="1" i="0" u="none" strike="noStrike" cap="none">
              <a:solidFill>
                <a:srgbClr val="3A3285"/>
              </a:solidFill>
              <a:latin typeface="Lato"/>
              <a:ea typeface="Lato"/>
              <a:cs typeface="Lato"/>
              <a:sym typeface="Lato"/>
            </a:endParaRPr>
          </a:p>
          <a:p>
            <a:pPr marL="0" marR="0" lvl="0" indent="0" algn="l" rtl="0">
              <a:lnSpc>
                <a:spcPct val="90000"/>
              </a:lnSpc>
              <a:spcBef>
                <a:spcPts val="0"/>
              </a:spcBef>
              <a:spcAft>
                <a:spcPts val="0"/>
              </a:spcAft>
              <a:buClr>
                <a:srgbClr val="3A3285"/>
              </a:buClr>
              <a:buSzPts val="5280"/>
              <a:buFont typeface="Lato Light"/>
              <a:buNone/>
            </a:pPr>
            <a:endParaRPr sz="5280" b="1" i="0" u="none" strike="noStrike" cap="none">
              <a:solidFill>
                <a:srgbClr val="3A3285"/>
              </a:solidFill>
              <a:latin typeface="Lato Light"/>
              <a:ea typeface="Lato Light"/>
              <a:cs typeface="Lato Light"/>
              <a:sym typeface="Lato Light"/>
            </a:endParaRPr>
          </a:p>
          <a:p>
            <a:pPr marL="0" marR="0" lvl="0" indent="0" algn="l" rtl="0">
              <a:lnSpc>
                <a:spcPct val="90000"/>
              </a:lnSpc>
              <a:spcBef>
                <a:spcPts val="0"/>
              </a:spcBef>
              <a:spcAft>
                <a:spcPts val="0"/>
              </a:spcAft>
              <a:buClr>
                <a:srgbClr val="3A3285"/>
              </a:buClr>
              <a:buSzPts val="5280"/>
              <a:buFont typeface="Lato Light"/>
              <a:buNone/>
            </a:pPr>
            <a:r>
              <a:rPr lang="en-US" sz="5280" b="1" i="0" u="none" strike="noStrike" cap="none">
                <a:solidFill>
                  <a:srgbClr val="3A3285"/>
                </a:solidFill>
                <a:latin typeface="Lato Light"/>
                <a:ea typeface="Lato Light"/>
                <a:cs typeface="Lato Light"/>
                <a:sym typeface="Lato Light"/>
              </a:rPr>
              <a:t>Team:</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3A3285"/>
              </a:buClr>
              <a:buSzPts val="5280"/>
              <a:buFont typeface="Lato Light"/>
              <a:buNone/>
            </a:pPr>
            <a:r>
              <a:rPr lang="en-US" sz="5280" i="1">
                <a:solidFill>
                  <a:srgbClr val="3A3285"/>
                </a:solidFill>
                <a:latin typeface="Lato Light"/>
                <a:ea typeface="Lato Light"/>
                <a:cs typeface="Lato Light"/>
                <a:sym typeface="Lato Light"/>
              </a:rPr>
              <a:t>6  - Glocal Spaces</a:t>
            </a:r>
            <a:endParaRPr sz="3000" b="0" i="1" u="none" strike="noStrike" cap="none">
              <a:solidFill>
                <a:srgbClr val="000000"/>
              </a:solidFill>
              <a:latin typeface="Helvetica Neue"/>
              <a:ea typeface="Helvetica Neue"/>
              <a:cs typeface="Helvetica Neue"/>
              <a:sym typeface="Helvetica Neue"/>
            </a:endParaRPr>
          </a:p>
          <a:p>
            <a:pPr marL="0" marR="0" lvl="0" indent="0" algn="l" rtl="0">
              <a:lnSpc>
                <a:spcPct val="90000"/>
              </a:lnSpc>
              <a:spcBef>
                <a:spcPts val="0"/>
              </a:spcBef>
              <a:spcAft>
                <a:spcPts val="0"/>
              </a:spcAft>
              <a:buClr>
                <a:srgbClr val="3A3285"/>
              </a:buClr>
              <a:buSzPts val="3000"/>
              <a:buFont typeface="Lato Light"/>
              <a:buNone/>
            </a:pPr>
            <a:endParaRPr sz="3000" b="0" i="1" u="none" strike="noStrike" cap="none">
              <a:solidFill>
                <a:srgbClr val="000000"/>
              </a:solidFill>
              <a:latin typeface="Helvetica Neue"/>
              <a:ea typeface="Helvetica Neue"/>
              <a:cs typeface="Helvetica Neue"/>
              <a:sym typeface="Helvetica Neue"/>
            </a:endParaRPr>
          </a:p>
          <a:p>
            <a:pPr marL="0" marR="0" lvl="0" indent="0" algn="l" rtl="0">
              <a:lnSpc>
                <a:spcPct val="90000"/>
              </a:lnSpc>
              <a:spcBef>
                <a:spcPts val="0"/>
              </a:spcBef>
              <a:spcAft>
                <a:spcPts val="0"/>
              </a:spcAft>
              <a:buClr>
                <a:srgbClr val="3A3285"/>
              </a:buClr>
              <a:buSzPts val="5280"/>
              <a:buFont typeface="Lato Light"/>
              <a:buNone/>
            </a:pPr>
            <a:r>
              <a:rPr lang="en-US" sz="5280" b="1" i="0" u="none" strike="noStrike" cap="none">
                <a:solidFill>
                  <a:srgbClr val="3A3285"/>
                </a:solidFill>
                <a:latin typeface="Lato Light"/>
                <a:ea typeface="Lato Light"/>
                <a:cs typeface="Lato Light"/>
                <a:sym typeface="Lato Light"/>
              </a:rPr>
              <a:t>Names of team members: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3A3285"/>
              </a:buClr>
              <a:buSzPts val="5280"/>
              <a:buFont typeface="Lato Light"/>
              <a:buNone/>
            </a:pPr>
            <a:r>
              <a:rPr lang="en-US" sz="5280" i="1">
                <a:solidFill>
                  <a:srgbClr val="3A3285"/>
                </a:solidFill>
                <a:latin typeface="Lato Light"/>
                <a:ea typeface="Lato Light"/>
                <a:cs typeface="Lato Light"/>
                <a:sym typeface="Lato Light"/>
              </a:rPr>
              <a:t>Jeroen Barendse, Viola Bernacchi, Mette Slot Johnsen, Cecilia Iaconelli, Marije Nie, Zane Estere Gruntmane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5"/>
          <p:cNvSpPr txBox="1">
            <a:spLocks noGrp="1"/>
          </p:cNvSpPr>
          <p:nvPr>
            <p:ph type="ctrTitle" idx="4294967295"/>
          </p:nvPr>
        </p:nvSpPr>
        <p:spPr>
          <a:xfrm>
            <a:off x="5495975" y="714600"/>
            <a:ext cx="16553400" cy="913500"/>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5280"/>
              <a:buFont typeface="Source Serif Pro"/>
              <a:buNone/>
            </a:pPr>
            <a:r>
              <a:rPr lang="en-US" sz="3980" b="1" i="0" u="none" strike="noStrike" cap="none">
                <a:solidFill>
                  <a:srgbClr val="3A3285"/>
                </a:solidFill>
                <a:latin typeface="Source Serif Pro"/>
                <a:ea typeface="Source Serif Pro"/>
                <a:cs typeface="Source Serif Pro"/>
                <a:sym typeface="Source Serif Pro"/>
              </a:rPr>
              <a:t>3.1</a:t>
            </a:r>
            <a:r>
              <a:rPr lang="en-US" sz="3980" b="1">
                <a:solidFill>
                  <a:srgbClr val="3A3285"/>
                </a:solidFill>
                <a:latin typeface="Source Serif Pro"/>
                <a:ea typeface="Source Serif Pro"/>
                <a:cs typeface="Source Serif Pro"/>
                <a:sym typeface="Source Serif Pro"/>
              </a:rPr>
              <a:t> </a:t>
            </a:r>
            <a:r>
              <a:rPr lang="en-US" sz="3980" b="1" i="0" u="none" strike="noStrike" cap="none">
                <a:solidFill>
                  <a:srgbClr val="3A3285"/>
                </a:solidFill>
                <a:latin typeface="Source Serif Pro"/>
                <a:ea typeface="Source Serif Pro"/>
                <a:cs typeface="Source Serif Pro"/>
                <a:sym typeface="Source Serif Pro"/>
              </a:rPr>
              <a:t>Organisation of the ‘homes of commons’</a:t>
            </a:r>
            <a:endParaRPr sz="9900" b="0" i="0" u="none" strike="noStrike" cap="none">
              <a:solidFill>
                <a:srgbClr val="000000"/>
              </a:solidFill>
              <a:latin typeface="Helvetica Neue"/>
              <a:ea typeface="Helvetica Neue"/>
              <a:cs typeface="Helvetica Neue"/>
              <a:sym typeface="Helvetica Neue"/>
            </a:endParaRPr>
          </a:p>
        </p:txBody>
      </p:sp>
      <p:sp>
        <p:nvSpPr>
          <p:cNvPr id="77" name="Google Shape;77;p5"/>
          <p:cNvSpPr txBox="1"/>
          <p:nvPr/>
        </p:nvSpPr>
        <p:spPr>
          <a:xfrm>
            <a:off x="4115025" y="2530925"/>
            <a:ext cx="7789800" cy="1045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800" dirty="0">
                <a:solidFill>
                  <a:srgbClr val="3A3285"/>
                </a:solidFill>
                <a:latin typeface="Source Sans Pro"/>
                <a:ea typeface="Source Sans Pro"/>
                <a:cs typeface="Source Sans Pro"/>
                <a:sym typeface="Source Sans Pro"/>
              </a:rPr>
              <a:t>The EU has been investing several resources in explaining their policies and purposes, although these activities have focused mostly on the most administrative and technocratic aspects of living in Europe. At large, </a:t>
            </a:r>
            <a:r>
              <a:rPr lang="en-US" sz="2800" b="1" dirty="0">
                <a:solidFill>
                  <a:srgbClr val="3A3285"/>
                </a:solidFill>
                <a:latin typeface="Source Sans Pro"/>
                <a:ea typeface="Source Sans Pro"/>
                <a:cs typeface="Source Sans Pro"/>
                <a:sym typeface="Source Sans Pro"/>
              </a:rPr>
              <a:t>the EU has been operating through a top-down framework that </a:t>
            </a:r>
            <a:r>
              <a:rPr lang="en-US" sz="2800" b="1" dirty="0" err="1">
                <a:solidFill>
                  <a:srgbClr val="3A3285"/>
                </a:solidFill>
                <a:latin typeface="Source Sans Pro"/>
                <a:ea typeface="Source Sans Pro"/>
                <a:cs typeface="Source Sans Pro"/>
                <a:sym typeface="Source Sans Pro"/>
              </a:rPr>
              <a:t>marginalises</a:t>
            </a:r>
            <a:r>
              <a:rPr lang="en-US" sz="2800" b="1" dirty="0">
                <a:solidFill>
                  <a:srgbClr val="3A3285"/>
                </a:solidFill>
                <a:latin typeface="Source Sans Pro"/>
                <a:ea typeface="Source Sans Pro"/>
                <a:cs typeface="Source Sans Pro"/>
                <a:sym typeface="Source Sans Pro"/>
              </a:rPr>
              <a:t> the importance of being part of a public sphere. </a:t>
            </a:r>
            <a:endParaRPr sz="2800" b="1" dirty="0">
              <a:solidFill>
                <a:srgbClr val="3A3285"/>
              </a:solidFill>
              <a:latin typeface="Source Sans Pro"/>
              <a:ea typeface="Source Sans Pro"/>
              <a:cs typeface="Source Sans Pro"/>
              <a:sym typeface="Source Sans Pro"/>
            </a:endParaRPr>
          </a:p>
          <a:p>
            <a:pPr marL="0" lvl="0" indent="0" algn="l" rtl="0">
              <a:spcBef>
                <a:spcPts val="0"/>
              </a:spcBef>
              <a:spcAft>
                <a:spcPts val="0"/>
              </a:spcAft>
              <a:buNone/>
            </a:pPr>
            <a:endParaRPr sz="2800" dirty="0">
              <a:solidFill>
                <a:srgbClr val="3A3285"/>
              </a:solidFill>
              <a:latin typeface="Source Sans Pro"/>
              <a:ea typeface="Source Sans Pro"/>
              <a:cs typeface="Source Sans Pro"/>
              <a:sym typeface="Source Sans Pro"/>
            </a:endParaRPr>
          </a:p>
          <a:p>
            <a:pPr marL="0" lvl="0" indent="0" algn="l" rtl="0">
              <a:spcBef>
                <a:spcPts val="0"/>
              </a:spcBef>
              <a:spcAft>
                <a:spcPts val="0"/>
              </a:spcAft>
              <a:buNone/>
            </a:pPr>
            <a:r>
              <a:rPr lang="en-US" sz="2800" dirty="0">
                <a:solidFill>
                  <a:srgbClr val="3A3285"/>
                </a:solidFill>
                <a:latin typeface="Source Sans Pro"/>
                <a:ea typeface="Source Sans Pro"/>
                <a:cs typeface="Source Sans Pro"/>
                <a:sym typeface="Source Sans Pro"/>
              </a:rPr>
              <a:t>This current framework has revealed its fallacies:  EU identity in crisis; multilingualism; bad journalism; populism and persistence of stereotypes which challenge the social, economic and political cooperation of state members.</a:t>
            </a:r>
            <a:endParaRPr sz="2800" dirty="0">
              <a:solidFill>
                <a:srgbClr val="3A3285"/>
              </a:solidFill>
              <a:latin typeface="Source Sans Pro"/>
              <a:ea typeface="Source Sans Pro"/>
              <a:cs typeface="Source Sans Pro"/>
              <a:sym typeface="Source Sans Pro"/>
            </a:endParaRPr>
          </a:p>
          <a:p>
            <a:pPr marL="0" lvl="0" indent="0" algn="l" rtl="0">
              <a:spcBef>
                <a:spcPts val="0"/>
              </a:spcBef>
              <a:spcAft>
                <a:spcPts val="0"/>
              </a:spcAft>
              <a:buNone/>
            </a:pPr>
            <a:endParaRPr sz="2800" dirty="0">
              <a:solidFill>
                <a:srgbClr val="3A3285"/>
              </a:solidFill>
              <a:latin typeface="Source Sans Pro"/>
              <a:ea typeface="Source Sans Pro"/>
              <a:cs typeface="Source Sans Pro"/>
              <a:sym typeface="Source Sans Pro"/>
            </a:endParaRPr>
          </a:p>
          <a:p>
            <a:pPr marL="0" lvl="0" indent="0" algn="l" rtl="0">
              <a:spcBef>
                <a:spcPts val="0"/>
              </a:spcBef>
              <a:spcAft>
                <a:spcPts val="0"/>
              </a:spcAft>
              <a:buNone/>
            </a:pPr>
            <a:r>
              <a:rPr lang="en-US" sz="2800" dirty="0">
                <a:solidFill>
                  <a:srgbClr val="3A3285"/>
                </a:solidFill>
                <a:latin typeface="Source Sans Pro"/>
                <a:ea typeface="Source Sans Pro"/>
                <a:cs typeface="Source Sans Pro"/>
                <a:sym typeface="Source Sans Pro"/>
              </a:rPr>
              <a:t>Local authorities and cultural operators are key figures to reverse the current framework and open a bottom-up dialogue between EU citizens and its institutions. In this conversational approach, </a:t>
            </a:r>
            <a:r>
              <a:rPr lang="en-US" sz="2800" b="1" dirty="0">
                <a:solidFill>
                  <a:srgbClr val="3A3285"/>
                </a:solidFill>
                <a:latin typeface="Source Sans Pro"/>
                <a:ea typeface="Source Sans Pro"/>
                <a:cs typeface="Source Sans Pro"/>
                <a:sym typeface="Source Sans Pro"/>
              </a:rPr>
              <a:t>we envision a space which speaks, with a polyphonic voice, to different actors: Going from one to many, to many to one.</a:t>
            </a:r>
            <a:endParaRPr sz="2800" dirty="0">
              <a:solidFill>
                <a:srgbClr val="3A3285"/>
              </a:solidFill>
              <a:latin typeface="Source Sans Pro"/>
              <a:ea typeface="Source Sans Pro"/>
              <a:cs typeface="Source Sans Pro"/>
              <a:sym typeface="Source Sans Pro"/>
            </a:endParaRPr>
          </a:p>
          <a:p>
            <a:pPr marL="0" lvl="0" indent="0" algn="l" rtl="0">
              <a:spcBef>
                <a:spcPts val="0"/>
              </a:spcBef>
              <a:spcAft>
                <a:spcPts val="0"/>
              </a:spcAft>
              <a:buNone/>
            </a:pPr>
            <a:endParaRPr sz="2800" dirty="0">
              <a:solidFill>
                <a:srgbClr val="3A3285"/>
              </a:solidFill>
              <a:latin typeface="Source Sans Pro"/>
              <a:ea typeface="Source Sans Pro"/>
              <a:cs typeface="Source Sans Pro"/>
              <a:sym typeface="Source Sans Pro"/>
            </a:endParaRPr>
          </a:p>
          <a:p>
            <a:pPr marL="0" lvl="0" indent="0" algn="l" rtl="0">
              <a:spcBef>
                <a:spcPts val="0"/>
              </a:spcBef>
              <a:spcAft>
                <a:spcPts val="0"/>
              </a:spcAft>
              <a:buNone/>
            </a:pPr>
            <a:endParaRPr sz="2800" dirty="0">
              <a:solidFill>
                <a:srgbClr val="3A3285"/>
              </a:solidFill>
              <a:latin typeface="Source Sans Pro"/>
              <a:ea typeface="Source Sans Pro"/>
              <a:cs typeface="Source Sans Pro"/>
              <a:sym typeface="Source Sans Pro"/>
            </a:endParaRPr>
          </a:p>
        </p:txBody>
      </p:sp>
      <p:pic>
        <p:nvPicPr>
          <p:cNvPr id="78" name="Google Shape;78;p5"/>
          <p:cNvPicPr preferRelativeResize="0"/>
          <p:nvPr/>
        </p:nvPicPr>
        <p:blipFill rotWithShape="1">
          <a:blip r:embed="rId3">
            <a:alphaModFix/>
          </a:blip>
          <a:srcRect l="7861" t="5971" r="5558" b="54562"/>
          <a:stretch/>
        </p:blipFill>
        <p:spPr>
          <a:xfrm>
            <a:off x="12237725" y="2827548"/>
            <a:ext cx="11414573" cy="2923187"/>
          </a:xfrm>
          <a:prstGeom prst="rect">
            <a:avLst/>
          </a:prstGeom>
          <a:noFill/>
          <a:ln>
            <a:noFill/>
          </a:ln>
        </p:spPr>
      </p:pic>
      <p:sp>
        <p:nvSpPr>
          <p:cNvPr id="79" name="Google Shape;79;p5"/>
          <p:cNvSpPr txBox="1"/>
          <p:nvPr/>
        </p:nvSpPr>
        <p:spPr>
          <a:xfrm>
            <a:off x="12457125" y="2099338"/>
            <a:ext cx="9519000" cy="66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3A3285"/>
                </a:solidFill>
                <a:latin typeface="Source Sans Pro SemiBold"/>
                <a:ea typeface="Source Sans Pro SemiBold"/>
                <a:cs typeface="Source Sans Pro SemiBold"/>
                <a:sym typeface="Source Sans Pro SemiBold"/>
              </a:rPr>
              <a:t>Top-down organisation from one to many</a:t>
            </a:r>
            <a:endParaRPr sz="3000">
              <a:solidFill>
                <a:srgbClr val="3A3285"/>
              </a:solidFill>
              <a:latin typeface="Source Sans Pro SemiBold"/>
              <a:ea typeface="Source Sans Pro SemiBold"/>
              <a:cs typeface="Source Sans Pro SemiBold"/>
              <a:sym typeface="Source Sans Pro SemiBold"/>
            </a:endParaRPr>
          </a:p>
        </p:txBody>
      </p:sp>
      <p:sp>
        <p:nvSpPr>
          <p:cNvPr id="80" name="Google Shape;80;p5"/>
          <p:cNvSpPr txBox="1"/>
          <p:nvPr/>
        </p:nvSpPr>
        <p:spPr>
          <a:xfrm>
            <a:off x="12457125" y="6809788"/>
            <a:ext cx="11195100" cy="66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3A3285"/>
                </a:solidFill>
                <a:latin typeface="Source Sans Pro SemiBold"/>
                <a:ea typeface="Source Sans Pro SemiBold"/>
                <a:cs typeface="Source Sans Pro SemiBold"/>
                <a:sym typeface="Source Sans Pro SemiBold"/>
              </a:rPr>
              <a:t>Bottom-up organisation from many to one : one polyphonic voice</a:t>
            </a:r>
            <a:endParaRPr sz="3000">
              <a:solidFill>
                <a:srgbClr val="3A3285"/>
              </a:solidFill>
              <a:latin typeface="Source Sans Pro SemiBold"/>
              <a:ea typeface="Source Sans Pro SemiBold"/>
              <a:cs typeface="Source Sans Pro SemiBold"/>
              <a:sym typeface="Source Sans Pro SemiBold"/>
            </a:endParaRPr>
          </a:p>
        </p:txBody>
      </p:sp>
      <p:sp>
        <p:nvSpPr>
          <p:cNvPr id="81" name="Google Shape;81;p5"/>
          <p:cNvSpPr txBox="1"/>
          <p:nvPr/>
        </p:nvSpPr>
        <p:spPr>
          <a:xfrm>
            <a:off x="12705950" y="10755138"/>
            <a:ext cx="1683000" cy="66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500">
                <a:solidFill>
                  <a:srgbClr val="3A3285"/>
                </a:solidFill>
                <a:latin typeface="Source Sans Pro SemiBold"/>
                <a:ea typeface="Source Sans Pro SemiBold"/>
                <a:cs typeface="Source Sans Pro SemiBold"/>
                <a:sym typeface="Source Sans Pro SemiBold"/>
              </a:rPr>
              <a:t>Local level </a:t>
            </a:r>
            <a:endParaRPr sz="2500">
              <a:solidFill>
                <a:srgbClr val="3A3285"/>
              </a:solidFill>
              <a:latin typeface="Source Sans Pro SemiBold"/>
              <a:ea typeface="Source Sans Pro SemiBold"/>
              <a:cs typeface="Source Sans Pro SemiBold"/>
              <a:sym typeface="Source Sans Pro SemiBold"/>
            </a:endParaRPr>
          </a:p>
          <a:p>
            <a:pPr marL="0" lvl="0" indent="0" algn="l" rtl="0">
              <a:spcBef>
                <a:spcPts val="0"/>
              </a:spcBef>
              <a:spcAft>
                <a:spcPts val="0"/>
              </a:spcAft>
              <a:buNone/>
            </a:pPr>
            <a:endParaRPr sz="2500">
              <a:solidFill>
                <a:srgbClr val="3A3285"/>
              </a:solidFill>
              <a:latin typeface="Source Sans Pro SemiBold"/>
              <a:ea typeface="Source Sans Pro SemiBold"/>
              <a:cs typeface="Source Sans Pro SemiBold"/>
              <a:sym typeface="Source Sans Pro SemiBold"/>
            </a:endParaRPr>
          </a:p>
        </p:txBody>
      </p:sp>
      <p:sp>
        <p:nvSpPr>
          <p:cNvPr id="82" name="Google Shape;82;p5"/>
          <p:cNvSpPr txBox="1"/>
          <p:nvPr/>
        </p:nvSpPr>
        <p:spPr>
          <a:xfrm>
            <a:off x="15190075" y="10659838"/>
            <a:ext cx="2786700" cy="669900"/>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Clr>
                <a:schemeClr val="dk1"/>
              </a:buClr>
              <a:buSzPts val="1100"/>
              <a:buFont typeface="Arial"/>
              <a:buNone/>
            </a:pPr>
            <a:r>
              <a:rPr lang="en-US" sz="2500">
                <a:solidFill>
                  <a:srgbClr val="3A3285"/>
                </a:solidFill>
                <a:latin typeface="Source Sans Pro SemiBold"/>
                <a:ea typeface="Source Sans Pro SemiBold"/>
                <a:cs typeface="Source Sans Pro SemiBold"/>
                <a:sym typeface="Source Sans Pro SemiBold"/>
              </a:rPr>
              <a:t>Regional  level </a:t>
            </a:r>
            <a:endParaRPr sz="2500">
              <a:solidFill>
                <a:srgbClr val="3A3285"/>
              </a:solidFill>
              <a:latin typeface="Source Sans Pro SemiBold"/>
              <a:ea typeface="Source Sans Pro SemiBold"/>
              <a:cs typeface="Source Sans Pro SemiBold"/>
              <a:sym typeface="Source Sans Pro SemiBold"/>
            </a:endParaRPr>
          </a:p>
          <a:p>
            <a:pPr marL="0" lvl="0" indent="0" algn="ctr" rtl="0">
              <a:spcBef>
                <a:spcPts val="0"/>
              </a:spcBef>
              <a:spcAft>
                <a:spcPts val="0"/>
              </a:spcAft>
              <a:buNone/>
            </a:pPr>
            <a:endParaRPr sz="2500">
              <a:solidFill>
                <a:srgbClr val="3A3285"/>
              </a:solidFill>
              <a:latin typeface="Source Sans Pro SemiBold"/>
              <a:ea typeface="Source Sans Pro SemiBold"/>
              <a:cs typeface="Source Sans Pro SemiBold"/>
              <a:sym typeface="Source Sans Pro SemiBold"/>
            </a:endParaRPr>
          </a:p>
        </p:txBody>
      </p:sp>
      <p:sp>
        <p:nvSpPr>
          <p:cNvPr id="83" name="Google Shape;83;p5"/>
          <p:cNvSpPr txBox="1"/>
          <p:nvPr/>
        </p:nvSpPr>
        <p:spPr>
          <a:xfrm>
            <a:off x="18101875" y="10659838"/>
            <a:ext cx="27867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500">
                <a:solidFill>
                  <a:srgbClr val="3A3285"/>
                </a:solidFill>
                <a:latin typeface="Source Sans Pro SemiBold"/>
                <a:ea typeface="Source Sans Pro SemiBold"/>
                <a:cs typeface="Source Sans Pro SemiBold"/>
                <a:sym typeface="Source Sans Pro SemiBold"/>
              </a:rPr>
              <a:t>National  level </a:t>
            </a:r>
            <a:endParaRPr sz="2500">
              <a:solidFill>
                <a:srgbClr val="3A3285"/>
              </a:solidFill>
              <a:latin typeface="Source Sans Pro SemiBold"/>
              <a:ea typeface="Source Sans Pro SemiBold"/>
              <a:cs typeface="Source Sans Pro SemiBold"/>
              <a:sym typeface="Source Sans Pro SemiBold"/>
            </a:endParaRPr>
          </a:p>
        </p:txBody>
      </p:sp>
      <p:sp>
        <p:nvSpPr>
          <p:cNvPr id="84" name="Google Shape;84;p5"/>
          <p:cNvSpPr txBox="1"/>
          <p:nvPr/>
        </p:nvSpPr>
        <p:spPr>
          <a:xfrm>
            <a:off x="22049375" y="10659850"/>
            <a:ext cx="1566000" cy="66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500">
                <a:solidFill>
                  <a:srgbClr val="3A3285"/>
                </a:solidFill>
                <a:latin typeface="Source Sans Pro SemiBold"/>
                <a:ea typeface="Source Sans Pro SemiBold"/>
                <a:cs typeface="Source Sans Pro SemiBold"/>
                <a:sym typeface="Source Sans Pro SemiBold"/>
              </a:rPr>
              <a:t>Pan level </a:t>
            </a:r>
            <a:endParaRPr sz="2500">
              <a:solidFill>
                <a:srgbClr val="3A3285"/>
              </a:solidFill>
              <a:latin typeface="Source Sans Pro SemiBold"/>
              <a:ea typeface="Source Sans Pro SemiBold"/>
              <a:cs typeface="Source Sans Pro SemiBold"/>
              <a:sym typeface="Source Sans Pro SemiBold"/>
            </a:endParaRPr>
          </a:p>
          <a:p>
            <a:pPr marL="0" lvl="0" indent="0" algn="ctr" rtl="0">
              <a:spcBef>
                <a:spcPts val="0"/>
              </a:spcBef>
              <a:spcAft>
                <a:spcPts val="0"/>
              </a:spcAft>
              <a:buNone/>
            </a:pPr>
            <a:endParaRPr sz="2500">
              <a:solidFill>
                <a:srgbClr val="3A3285"/>
              </a:solidFill>
              <a:latin typeface="Source Sans Pro SemiBold"/>
              <a:ea typeface="Source Sans Pro SemiBold"/>
              <a:cs typeface="Source Sans Pro SemiBold"/>
              <a:sym typeface="Source Sans Pro SemiBold"/>
            </a:endParaRPr>
          </a:p>
        </p:txBody>
      </p:sp>
      <p:sp>
        <p:nvSpPr>
          <p:cNvPr id="85" name="Google Shape;85;p5"/>
          <p:cNvSpPr txBox="1"/>
          <p:nvPr/>
        </p:nvSpPr>
        <p:spPr>
          <a:xfrm>
            <a:off x="12819900" y="5809013"/>
            <a:ext cx="1683000" cy="66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500">
                <a:solidFill>
                  <a:srgbClr val="3A3285"/>
                </a:solidFill>
                <a:latin typeface="Source Sans Pro SemiBold"/>
                <a:ea typeface="Source Sans Pro SemiBold"/>
                <a:cs typeface="Source Sans Pro SemiBold"/>
                <a:sym typeface="Source Sans Pro SemiBold"/>
              </a:rPr>
              <a:t>Pan level </a:t>
            </a:r>
            <a:endParaRPr sz="2500">
              <a:solidFill>
                <a:srgbClr val="3A3285"/>
              </a:solidFill>
              <a:latin typeface="Source Sans Pro SemiBold"/>
              <a:ea typeface="Source Sans Pro SemiBold"/>
              <a:cs typeface="Source Sans Pro SemiBold"/>
              <a:sym typeface="Source Sans Pro SemiBold"/>
            </a:endParaRPr>
          </a:p>
        </p:txBody>
      </p:sp>
      <p:sp>
        <p:nvSpPr>
          <p:cNvPr id="86" name="Google Shape;86;p5"/>
          <p:cNvSpPr txBox="1"/>
          <p:nvPr/>
        </p:nvSpPr>
        <p:spPr>
          <a:xfrm>
            <a:off x="15315175" y="5809013"/>
            <a:ext cx="2786700" cy="669900"/>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None/>
            </a:pPr>
            <a:r>
              <a:rPr lang="en-US" sz="2500">
                <a:solidFill>
                  <a:srgbClr val="3A3285"/>
                </a:solidFill>
                <a:latin typeface="Source Sans Pro SemiBold"/>
                <a:ea typeface="Source Sans Pro SemiBold"/>
                <a:cs typeface="Source Sans Pro SemiBold"/>
                <a:sym typeface="Source Sans Pro SemiBold"/>
              </a:rPr>
              <a:t>National level </a:t>
            </a:r>
            <a:endParaRPr sz="2500">
              <a:solidFill>
                <a:srgbClr val="3A3285"/>
              </a:solidFill>
              <a:latin typeface="Source Sans Pro SemiBold"/>
              <a:ea typeface="Source Sans Pro SemiBold"/>
              <a:cs typeface="Source Sans Pro SemiBold"/>
              <a:sym typeface="Source Sans Pro SemiBold"/>
            </a:endParaRPr>
          </a:p>
        </p:txBody>
      </p:sp>
      <p:sp>
        <p:nvSpPr>
          <p:cNvPr id="87" name="Google Shape;87;p5"/>
          <p:cNvSpPr txBox="1"/>
          <p:nvPr/>
        </p:nvSpPr>
        <p:spPr>
          <a:xfrm>
            <a:off x="18318475" y="5750713"/>
            <a:ext cx="27867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500">
                <a:solidFill>
                  <a:srgbClr val="3A3285"/>
                </a:solidFill>
                <a:latin typeface="Source Sans Pro SemiBold"/>
                <a:ea typeface="Source Sans Pro SemiBold"/>
                <a:cs typeface="Source Sans Pro SemiBold"/>
                <a:sym typeface="Source Sans Pro SemiBold"/>
              </a:rPr>
              <a:t>Regional  level </a:t>
            </a:r>
            <a:endParaRPr sz="2500">
              <a:solidFill>
                <a:srgbClr val="3A3285"/>
              </a:solidFill>
              <a:latin typeface="Source Sans Pro SemiBold"/>
              <a:ea typeface="Source Sans Pro SemiBold"/>
              <a:cs typeface="Source Sans Pro SemiBold"/>
              <a:sym typeface="Source Sans Pro SemiBold"/>
            </a:endParaRPr>
          </a:p>
        </p:txBody>
      </p:sp>
      <p:sp>
        <p:nvSpPr>
          <p:cNvPr id="88" name="Google Shape;88;p5"/>
          <p:cNvSpPr txBox="1"/>
          <p:nvPr/>
        </p:nvSpPr>
        <p:spPr>
          <a:xfrm>
            <a:off x="21512225" y="5809013"/>
            <a:ext cx="2640300" cy="66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500">
                <a:solidFill>
                  <a:srgbClr val="3A3285"/>
                </a:solidFill>
                <a:latin typeface="Source Sans Pro SemiBold"/>
                <a:ea typeface="Source Sans Pro SemiBold"/>
                <a:cs typeface="Source Sans Pro SemiBold"/>
                <a:sym typeface="Source Sans Pro SemiBold"/>
              </a:rPr>
              <a:t>Local level </a:t>
            </a:r>
            <a:endParaRPr sz="2500">
              <a:solidFill>
                <a:srgbClr val="3A3285"/>
              </a:solidFill>
              <a:latin typeface="Source Sans Pro SemiBold"/>
              <a:ea typeface="Source Sans Pro SemiBold"/>
              <a:cs typeface="Source Sans Pro SemiBold"/>
              <a:sym typeface="Source Sans Pro SemiBold"/>
            </a:endParaRPr>
          </a:p>
        </p:txBody>
      </p:sp>
      <p:pic>
        <p:nvPicPr>
          <p:cNvPr id="89" name="Google Shape;89;p5"/>
          <p:cNvPicPr preferRelativeResize="0"/>
          <p:nvPr/>
        </p:nvPicPr>
        <p:blipFill rotWithShape="1">
          <a:blip r:embed="rId4">
            <a:alphaModFix/>
          </a:blip>
          <a:srcRect b="8575"/>
          <a:stretch/>
        </p:blipFill>
        <p:spPr>
          <a:xfrm>
            <a:off x="12004675" y="7479700"/>
            <a:ext cx="11880676" cy="3066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6"/>
          <p:cNvSpPr txBox="1">
            <a:spLocks noGrp="1"/>
          </p:cNvSpPr>
          <p:nvPr>
            <p:ph type="ctrTitle" idx="4294967295"/>
          </p:nvPr>
        </p:nvSpPr>
        <p:spPr>
          <a:xfrm>
            <a:off x="5518702" y="1049468"/>
            <a:ext cx="17729194" cy="3207801"/>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5280"/>
              <a:buFont typeface="Source Serif Pro"/>
              <a:buNone/>
            </a:pPr>
            <a:r>
              <a:rPr lang="en-US" sz="3980" b="1" i="0" u="none" strike="noStrike" cap="none">
                <a:solidFill>
                  <a:srgbClr val="3A3285"/>
                </a:solidFill>
                <a:latin typeface="Source Serif Pro"/>
                <a:ea typeface="Source Serif Pro"/>
                <a:cs typeface="Source Serif Pro"/>
                <a:sym typeface="Source Serif Pro"/>
              </a:rPr>
              <a:t>3.1 Organisation of the ‘homes of commons’</a:t>
            </a:r>
            <a:endParaRPr sz="11200" b="0" i="0" u="none" strike="noStrike" cap="none">
              <a:solidFill>
                <a:srgbClr val="000000"/>
              </a:solidFill>
              <a:latin typeface="Helvetica Neue"/>
              <a:ea typeface="Helvetica Neue"/>
              <a:cs typeface="Helvetica Neue"/>
              <a:sym typeface="Helvetica Neue"/>
            </a:endParaRPr>
          </a:p>
        </p:txBody>
      </p:sp>
      <p:sp>
        <p:nvSpPr>
          <p:cNvPr id="95" name="Google Shape;95;p6"/>
          <p:cNvSpPr txBox="1">
            <a:spLocks noGrp="1"/>
          </p:cNvSpPr>
          <p:nvPr>
            <p:ph type="subTitle" idx="4294967295"/>
          </p:nvPr>
        </p:nvSpPr>
        <p:spPr>
          <a:xfrm>
            <a:off x="5646750" y="2945075"/>
            <a:ext cx="12938400" cy="9438300"/>
          </a:xfrm>
          <a:prstGeom prst="rect">
            <a:avLst/>
          </a:prstGeom>
          <a:noFill/>
          <a:ln>
            <a:noFill/>
          </a:ln>
        </p:spPr>
        <p:txBody>
          <a:bodyPr spcFirstLastPara="1" wrap="square" lIns="50800" tIns="50800" rIns="50800" bIns="508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3000" dirty="0">
                <a:solidFill>
                  <a:srgbClr val="3A3285"/>
                </a:solidFill>
                <a:latin typeface="Source Sans Pro"/>
                <a:ea typeface="Source Sans Pro"/>
                <a:cs typeface="Source Sans Pro"/>
                <a:sym typeface="Source Sans Pro"/>
              </a:rPr>
              <a:t>Our hybrid (on- and offline) platform identifies the</a:t>
            </a:r>
            <a:r>
              <a:rPr lang="en-US" sz="3000" b="1" dirty="0">
                <a:solidFill>
                  <a:srgbClr val="3A3285"/>
                </a:solidFill>
                <a:latin typeface="Source Sans Pro"/>
                <a:ea typeface="Source Sans Pro"/>
                <a:cs typeface="Source Sans Pro"/>
                <a:sym typeface="Source Sans Pro"/>
              </a:rPr>
              <a:t> European commons through creatives practices and stories</a:t>
            </a:r>
            <a:r>
              <a:rPr lang="en-US" sz="3000" dirty="0">
                <a:solidFill>
                  <a:srgbClr val="3A3285"/>
                </a:solidFill>
                <a:latin typeface="Source Sans Pro"/>
                <a:ea typeface="Source Sans Pro"/>
                <a:cs typeface="Source Sans Pro"/>
                <a:sym typeface="Source Sans Pro"/>
              </a:rPr>
              <a:t>. The local initiatives are a bridge between creative communities and citizens. This hybrid platform is a space of encounters — online with the digital platform, offline with interventions, events, installations, connecting local with global, building and shaping </a:t>
            </a:r>
            <a:r>
              <a:rPr lang="en-US" sz="3000" dirty="0" err="1">
                <a:solidFill>
                  <a:srgbClr val="3A3285"/>
                </a:solidFill>
                <a:latin typeface="Source Sans Pro"/>
                <a:ea typeface="Source Sans Pro"/>
                <a:cs typeface="Source Sans Pro"/>
                <a:sym typeface="Source Sans Pro"/>
              </a:rPr>
              <a:t>Glocal</a:t>
            </a:r>
            <a:r>
              <a:rPr lang="en-US" sz="3000" dirty="0">
                <a:solidFill>
                  <a:srgbClr val="3A3285"/>
                </a:solidFill>
                <a:latin typeface="Source Sans Pro"/>
                <a:ea typeface="Source Sans Pro"/>
                <a:cs typeface="Source Sans Pro"/>
                <a:sym typeface="Source Sans Pro"/>
              </a:rPr>
              <a:t> in motion, and together is  creating intertwining hybrid spaces that connect both.  </a:t>
            </a:r>
            <a:endParaRPr sz="3000" dirty="0">
              <a:solidFill>
                <a:srgbClr val="3A3285"/>
              </a:solidFill>
              <a:latin typeface="Source Sans Pro"/>
              <a:ea typeface="Source Sans Pro"/>
              <a:cs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r>
              <a:rPr lang="en-US" sz="3000" dirty="0">
                <a:solidFill>
                  <a:srgbClr val="3A3285"/>
                </a:solidFill>
                <a:latin typeface="Source Sans Pro"/>
                <a:ea typeface="Source Sans Pro"/>
                <a:cs typeface="Source Sans Pro"/>
                <a:sym typeface="Source Sans Pro"/>
              </a:rPr>
              <a:t> </a:t>
            </a:r>
            <a:endParaRPr sz="3000" dirty="0">
              <a:solidFill>
                <a:srgbClr val="3A3285"/>
              </a:solidFill>
              <a:latin typeface="Source Sans Pro"/>
              <a:ea typeface="Source Sans Pro"/>
              <a:cs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r>
              <a:rPr lang="en-US" sz="3000" dirty="0">
                <a:solidFill>
                  <a:srgbClr val="3A3285"/>
                </a:solidFill>
                <a:latin typeface="Source Sans Pro"/>
                <a:ea typeface="Source Sans Pro"/>
                <a:cs typeface="Source Sans Pro"/>
                <a:sym typeface="Source Sans Pro"/>
              </a:rPr>
              <a:t>The hybrid aspect of the platform allows information/ collaboration  to reach a capillary of all the stakeholders, by sharing a joint polyphonic message.</a:t>
            </a:r>
            <a:endParaRPr sz="3000" dirty="0">
              <a:solidFill>
                <a:srgbClr val="3A3285"/>
              </a:solidFill>
              <a:latin typeface="Source Sans Pro"/>
              <a:ea typeface="Source Sans Pro"/>
              <a:cs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br>
              <a:rPr lang="en-US" sz="3000" dirty="0">
                <a:solidFill>
                  <a:srgbClr val="3A3285"/>
                </a:solidFill>
                <a:latin typeface="Source Sans Pro"/>
                <a:ea typeface="Source Sans Pro"/>
                <a:cs typeface="Source Sans Pro"/>
                <a:sym typeface="Source Sans Pro"/>
              </a:rPr>
            </a:br>
            <a:r>
              <a:rPr lang="en-US" sz="3000" dirty="0">
                <a:solidFill>
                  <a:srgbClr val="3A3285"/>
                </a:solidFill>
                <a:latin typeface="Source Sans Pro"/>
                <a:ea typeface="Source Sans Pro"/>
                <a:cs typeface="Source Sans Pro"/>
                <a:sym typeface="Source Sans Pro"/>
              </a:rPr>
              <a:t>By </a:t>
            </a:r>
            <a:r>
              <a:rPr lang="en-US" sz="3000" b="1" dirty="0">
                <a:solidFill>
                  <a:srgbClr val="3A3285"/>
                </a:solidFill>
                <a:latin typeface="Source Sans Pro"/>
                <a:ea typeface="Source Sans Pro"/>
                <a:cs typeface="Source Sans Pro"/>
                <a:sym typeface="Source Sans Pro"/>
              </a:rPr>
              <a:t>defining a network of partners</a:t>
            </a:r>
            <a:r>
              <a:rPr lang="en-US" sz="3000" dirty="0">
                <a:solidFill>
                  <a:srgbClr val="3A3285"/>
                </a:solidFill>
                <a:latin typeface="Source Sans Pro"/>
                <a:ea typeface="Source Sans Pro"/>
                <a:cs typeface="Source Sans Pro"/>
                <a:sym typeface="Source Sans Pro"/>
              </a:rPr>
              <a:t> (starting with the urban labs and other commons or umbrella </a:t>
            </a:r>
            <a:r>
              <a:rPr lang="en-US" sz="3000" dirty="0" err="1">
                <a:solidFill>
                  <a:srgbClr val="3A3285"/>
                </a:solidFill>
                <a:latin typeface="Source Sans Pro"/>
                <a:ea typeface="Source Sans Pro"/>
                <a:cs typeface="Source Sans Pro"/>
                <a:sym typeface="Source Sans Pro"/>
              </a:rPr>
              <a:t>organisations</a:t>
            </a:r>
            <a:r>
              <a:rPr lang="en-US" sz="3000" dirty="0">
                <a:solidFill>
                  <a:srgbClr val="3A3285"/>
                </a:solidFill>
                <a:latin typeface="Source Sans Pro"/>
                <a:ea typeface="Source Sans Pro"/>
                <a:cs typeface="Source Sans Pro"/>
                <a:sym typeface="Source Sans Pro"/>
              </a:rPr>
              <a:t>), we can establish connections and identify facilitators who can coordinate the network and output, and report to EU institutions. </a:t>
            </a:r>
            <a:br>
              <a:rPr lang="en-US" sz="3000" dirty="0">
                <a:solidFill>
                  <a:srgbClr val="3A3285"/>
                </a:solidFill>
                <a:latin typeface="Source Sans Pro"/>
                <a:ea typeface="Source Sans Pro"/>
                <a:cs typeface="Source Sans Pro"/>
                <a:sym typeface="Source Sans Pro"/>
              </a:rPr>
            </a:br>
            <a:br>
              <a:rPr lang="en-US" sz="3000" dirty="0">
                <a:solidFill>
                  <a:srgbClr val="3A3285"/>
                </a:solidFill>
                <a:latin typeface="Source Sans Pro"/>
                <a:ea typeface="Source Sans Pro"/>
                <a:cs typeface="Source Sans Pro"/>
                <a:sym typeface="Source Sans Pro"/>
              </a:rPr>
            </a:br>
            <a:r>
              <a:rPr lang="en-US" sz="3000" dirty="0">
                <a:solidFill>
                  <a:srgbClr val="3A3285"/>
                </a:solidFill>
                <a:latin typeface="Source Sans Pro"/>
                <a:ea typeface="Source Sans Pro"/>
                <a:cs typeface="Source Sans Pro"/>
                <a:sym typeface="Source Sans Pro"/>
              </a:rPr>
              <a:t>Our aim is to create a space for collaboration, and as a team to search out and brainstorm possible contents based on the platform manifesto guidelines.</a:t>
            </a:r>
            <a:endParaRPr sz="3000" dirty="0">
              <a:solidFill>
                <a:srgbClr val="3A3285"/>
              </a:solidFill>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g8ae15a31a2_1_0"/>
          <p:cNvPicPr preferRelativeResize="0"/>
          <p:nvPr/>
        </p:nvPicPr>
        <p:blipFill rotWithShape="1">
          <a:blip r:embed="rId3">
            <a:alphaModFix/>
          </a:blip>
          <a:srcRect l="13754" r="8406" b="7089"/>
          <a:stretch/>
        </p:blipFill>
        <p:spPr>
          <a:xfrm>
            <a:off x="6585325" y="1710875"/>
            <a:ext cx="14780404" cy="9917151"/>
          </a:xfrm>
          <a:prstGeom prst="rect">
            <a:avLst/>
          </a:prstGeom>
          <a:noFill/>
          <a:ln>
            <a:noFill/>
          </a:ln>
        </p:spPr>
      </p:pic>
      <p:sp>
        <p:nvSpPr>
          <p:cNvPr id="101" name="Google Shape;101;g8ae15a31a2_1_0"/>
          <p:cNvSpPr txBox="1"/>
          <p:nvPr/>
        </p:nvSpPr>
        <p:spPr>
          <a:xfrm>
            <a:off x="21600425" y="6334500"/>
            <a:ext cx="2247600" cy="66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3A3285"/>
                </a:solidFill>
                <a:latin typeface="Source Sans Pro SemiBold"/>
                <a:ea typeface="Source Sans Pro SemiBold"/>
                <a:cs typeface="Source Sans Pro SemiBold"/>
                <a:sym typeface="Source Sans Pro SemiBold"/>
              </a:rPr>
              <a:t>EU</a:t>
            </a:r>
            <a:endParaRPr sz="3000">
              <a:solidFill>
                <a:srgbClr val="3A3285"/>
              </a:solidFill>
              <a:latin typeface="Source Sans Pro SemiBold"/>
              <a:ea typeface="Source Sans Pro SemiBold"/>
              <a:cs typeface="Source Sans Pro SemiBold"/>
              <a:sym typeface="Source Sans Pro SemiBold"/>
            </a:endParaRPr>
          </a:p>
          <a:p>
            <a:pPr marL="0" lvl="0" indent="0" algn="l" rtl="0">
              <a:spcBef>
                <a:spcPts val="0"/>
              </a:spcBef>
              <a:spcAft>
                <a:spcPts val="0"/>
              </a:spcAft>
              <a:buNone/>
            </a:pPr>
            <a:r>
              <a:rPr lang="en-US" sz="3000">
                <a:solidFill>
                  <a:srgbClr val="3A3285"/>
                </a:solidFill>
                <a:latin typeface="Source Sans Pro SemiBold"/>
                <a:ea typeface="Source Sans Pro SemiBold"/>
                <a:cs typeface="Source Sans Pro SemiBold"/>
                <a:sym typeface="Source Sans Pro SemiBold"/>
              </a:rPr>
              <a:t>Institutions</a:t>
            </a:r>
            <a:endParaRPr sz="3000">
              <a:solidFill>
                <a:srgbClr val="3A3285"/>
              </a:solidFill>
              <a:latin typeface="Source Sans Pro SemiBold"/>
              <a:ea typeface="Source Sans Pro SemiBold"/>
              <a:cs typeface="Source Sans Pro SemiBold"/>
              <a:sym typeface="Source Sans Pro SemiBold"/>
            </a:endParaRPr>
          </a:p>
        </p:txBody>
      </p:sp>
      <p:sp>
        <p:nvSpPr>
          <p:cNvPr id="102" name="Google Shape;102;g8ae15a31a2_1_0"/>
          <p:cNvSpPr txBox="1"/>
          <p:nvPr/>
        </p:nvSpPr>
        <p:spPr>
          <a:xfrm>
            <a:off x="17021050" y="10427625"/>
            <a:ext cx="3484800" cy="669900"/>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None/>
            </a:pPr>
            <a:r>
              <a:rPr lang="en-US" sz="2500">
                <a:solidFill>
                  <a:srgbClr val="3A3285"/>
                </a:solidFill>
                <a:latin typeface="Source Sans Pro SemiBold"/>
                <a:ea typeface="Source Sans Pro SemiBold"/>
                <a:cs typeface="Source Sans Pro SemiBold"/>
                <a:sym typeface="Source Sans Pro SemiBold"/>
              </a:rPr>
              <a:t>National authorities </a:t>
            </a:r>
            <a:endParaRPr sz="2500">
              <a:solidFill>
                <a:srgbClr val="3A3285"/>
              </a:solidFill>
              <a:latin typeface="Source Sans Pro SemiBold"/>
              <a:ea typeface="Source Sans Pro SemiBold"/>
              <a:cs typeface="Source Sans Pro SemiBold"/>
              <a:sym typeface="Source Sans Pro SemiBold"/>
            </a:endParaRPr>
          </a:p>
        </p:txBody>
      </p:sp>
      <p:sp>
        <p:nvSpPr>
          <p:cNvPr id="103" name="Google Shape;103;g8ae15a31a2_1_0"/>
          <p:cNvSpPr txBox="1"/>
          <p:nvPr/>
        </p:nvSpPr>
        <p:spPr>
          <a:xfrm>
            <a:off x="13417450" y="10427625"/>
            <a:ext cx="32958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500">
                <a:solidFill>
                  <a:srgbClr val="3A3285"/>
                </a:solidFill>
                <a:latin typeface="Source Sans Pro SemiBold"/>
                <a:ea typeface="Source Sans Pro SemiBold"/>
                <a:cs typeface="Source Sans Pro SemiBold"/>
                <a:sym typeface="Source Sans Pro SemiBold"/>
              </a:rPr>
              <a:t>Regional  authorities</a:t>
            </a:r>
            <a:endParaRPr sz="2500">
              <a:solidFill>
                <a:srgbClr val="3A3285"/>
              </a:solidFill>
              <a:latin typeface="Source Sans Pro SemiBold"/>
              <a:ea typeface="Source Sans Pro SemiBold"/>
              <a:cs typeface="Source Sans Pro SemiBold"/>
              <a:sym typeface="Source Sans Pro SemiBold"/>
            </a:endParaRPr>
          </a:p>
        </p:txBody>
      </p:sp>
      <p:sp>
        <p:nvSpPr>
          <p:cNvPr id="104" name="Google Shape;104;g8ae15a31a2_1_0"/>
          <p:cNvSpPr txBox="1"/>
          <p:nvPr/>
        </p:nvSpPr>
        <p:spPr>
          <a:xfrm>
            <a:off x="9487600" y="11507013"/>
            <a:ext cx="2640300" cy="66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500">
                <a:solidFill>
                  <a:srgbClr val="3A3285"/>
                </a:solidFill>
                <a:latin typeface="Source Sans Pro SemiBold"/>
                <a:ea typeface="Source Sans Pro SemiBold"/>
                <a:cs typeface="Source Sans Pro SemiBold"/>
                <a:sym typeface="Source Sans Pro SemiBold"/>
              </a:rPr>
              <a:t>Local authorities</a:t>
            </a:r>
            <a:endParaRPr sz="2500">
              <a:solidFill>
                <a:srgbClr val="3A3285"/>
              </a:solidFill>
              <a:latin typeface="Source Sans Pro SemiBold"/>
              <a:ea typeface="Source Sans Pro SemiBold"/>
              <a:cs typeface="Source Sans Pro SemiBold"/>
              <a:sym typeface="Source Sans Pro SemiBold"/>
            </a:endParaRPr>
          </a:p>
        </p:txBody>
      </p:sp>
      <p:sp>
        <p:nvSpPr>
          <p:cNvPr id="105" name="Google Shape;105;g8ae15a31a2_1_0"/>
          <p:cNvSpPr txBox="1"/>
          <p:nvPr/>
        </p:nvSpPr>
        <p:spPr>
          <a:xfrm>
            <a:off x="3054825" y="6334500"/>
            <a:ext cx="3295800" cy="66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500">
                <a:solidFill>
                  <a:srgbClr val="3A3285"/>
                </a:solidFill>
                <a:latin typeface="Source Sans Pro SemiBold"/>
                <a:ea typeface="Source Sans Pro SemiBold"/>
                <a:cs typeface="Source Sans Pro SemiBold"/>
                <a:sym typeface="Source Sans Pro SemiBold"/>
              </a:rPr>
              <a:t>Creative communities + initiative</a:t>
            </a:r>
            <a:endParaRPr sz="2500">
              <a:solidFill>
                <a:srgbClr val="3A3285"/>
              </a:solidFill>
              <a:latin typeface="Source Sans Pro SemiBold"/>
              <a:ea typeface="Source Sans Pro SemiBold"/>
              <a:cs typeface="Source Sans Pro SemiBold"/>
              <a:sym typeface="Source Sans Pro SemiBold"/>
            </a:endParaRPr>
          </a:p>
        </p:txBody>
      </p:sp>
      <p:cxnSp>
        <p:nvCxnSpPr>
          <p:cNvPr id="106" name="Google Shape;106;g8ae15a31a2_1_0"/>
          <p:cNvCxnSpPr/>
          <p:nvPr/>
        </p:nvCxnSpPr>
        <p:spPr>
          <a:xfrm rot="10800000" flipH="1">
            <a:off x="3878025" y="12329175"/>
            <a:ext cx="17817000" cy="18300"/>
          </a:xfrm>
          <a:prstGeom prst="straightConnector1">
            <a:avLst/>
          </a:prstGeom>
          <a:noFill/>
          <a:ln w="38100" cap="flat" cmpd="sng">
            <a:solidFill>
              <a:srgbClr val="3A3285"/>
            </a:solidFill>
            <a:prstDash val="solid"/>
            <a:round/>
            <a:headEnd type="triangle" w="med" len="med"/>
            <a:tailEnd type="triangle" w="med" len="med"/>
          </a:ln>
        </p:spPr>
      </p:cxnSp>
      <p:sp>
        <p:nvSpPr>
          <p:cNvPr id="107" name="Google Shape;107;g8ae15a31a2_1_0"/>
          <p:cNvSpPr txBox="1"/>
          <p:nvPr/>
        </p:nvSpPr>
        <p:spPr>
          <a:xfrm>
            <a:off x="9874900" y="12627775"/>
            <a:ext cx="6478800" cy="66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a:solidFill>
                  <a:srgbClr val="3A3285"/>
                </a:solidFill>
                <a:latin typeface="Source Sans Pro SemiBold"/>
                <a:ea typeface="Source Sans Pro SemiBold"/>
                <a:cs typeface="Source Sans Pro SemiBold"/>
                <a:sym typeface="Source Sans Pro SemiBold"/>
              </a:rPr>
              <a:t>All citizens as one larger audience</a:t>
            </a:r>
            <a:endParaRPr sz="3000">
              <a:solidFill>
                <a:srgbClr val="3A3285"/>
              </a:solidFill>
              <a:latin typeface="Source Sans Pro SemiBold"/>
              <a:ea typeface="Source Sans Pro SemiBold"/>
              <a:cs typeface="Source Sans Pro SemiBold"/>
              <a:sym typeface="Source Sans Pro SemiBold"/>
            </a:endParaRPr>
          </a:p>
        </p:txBody>
      </p:sp>
      <p:sp>
        <p:nvSpPr>
          <p:cNvPr id="108" name="Google Shape;108;g8ae15a31a2_1_0"/>
          <p:cNvSpPr txBox="1"/>
          <p:nvPr/>
        </p:nvSpPr>
        <p:spPr>
          <a:xfrm>
            <a:off x="14615125" y="1044350"/>
            <a:ext cx="6750600" cy="199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3A3285"/>
                </a:solidFill>
                <a:latin typeface="Source Sans Pro SemiBold"/>
                <a:ea typeface="Source Sans Pro SemiBold"/>
                <a:cs typeface="Source Sans Pro SemiBold"/>
                <a:sym typeface="Source Sans Pro SemiBold"/>
              </a:rPr>
              <a:t>Collaborative process: </a:t>
            </a:r>
            <a:endParaRPr sz="3000">
              <a:solidFill>
                <a:srgbClr val="3A3285"/>
              </a:solidFill>
              <a:latin typeface="Source Sans Pro SemiBold"/>
              <a:ea typeface="Source Sans Pro SemiBold"/>
              <a:cs typeface="Source Sans Pro SemiBold"/>
              <a:sym typeface="Source Sans Pro SemiBold"/>
            </a:endParaRPr>
          </a:p>
          <a:p>
            <a:pPr marL="0" lvl="0" indent="0" algn="l" rtl="0">
              <a:spcBef>
                <a:spcPts val="0"/>
              </a:spcBef>
              <a:spcAft>
                <a:spcPts val="0"/>
              </a:spcAft>
              <a:buNone/>
            </a:pPr>
            <a:r>
              <a:rPr lang="en-US" sz="3000">
                <a:solidFill>
                  <a:srgbClr val="3A3285"/>
                </a:solidFill>
                <a:latin typeface="Source Sans Pro SemiBold"/>
                <a:ea typeface="Source Sans Pro SemiBold"/>
                <a:cs typeface="Source Sans Pro SemiBold"/>
                <a:sym typeface="Source Sans Pro SemiBold"/>
              </a:rPr>
              <a:t>Local and regional authorities as a bridge between creative communities, EU institution and all citizens </a:t>
            </a:r>
            <a:endParaRPr sz="3000">
              <a:solidFill>
                <a:srgbClr val="3A3285"/>
              </a:solidFill>
              <a:latin typeface="Source Sans Pro SemiBold"/>
              <a:ea typeface="Source Sans Pro SemiBold"/>
              <a:cs typeface="Source Sans Pro SemiBold"/>
              <a:sym typeface="Source Sans Pro SemiBold"/>
            </a:endParaRPr>
          </a:p>
        </p:txBody>
      </p:sp>
      <p:cxnSp>
        <p:nvCxnSpPr>
          <p:cNvPr id="109" name="Google Shape;109;g8ae15a31a2_1_0"/>
          <p:cNvCxnSpPr/>
          <p:nvPr/>
        </p:nvCxnSpPr>
        <p:spPr>
          <a:xfrm rot="10800000">
            <a:off x="8574600" y="2985700"/>
            <a:ext cx="0" cy="3177300"/>
          </a:xfrm>
          <a:prstGeom prst="straightConnector1">
            <a:avLst/>
          </a:prstGeom>
          <a:noFill/>
          <a:ln w="28575" cap="flat" cmpd="sng">
            <a:solidFill>
              <a:srgbClr val="3A3285"/>
            </a:solidFill>
            <a:prstDash val="solid"/>
            <a:round/>
            <a:headEnd type="none" w="med" len="med"/>
            <a:tailEnd type="none" w="med" len="med"/>
          </a:ln>
        </p:spPr>
      </p:cxnSp>
      <p:sp>
        <p:nvSpPr>
          <p:cNvPr id="110" name="Google Shape;110;g8ae15a31a2_1_0"/>
          <p:cNvSpPr txBox="1"/>
          <p:nvPr/>
        </p:nvSpPr>
        <p:spPr>
          <a:xfrm>
            <a:off x="6668550" y="1708838"/>
            <a:ext cx="3812100" cy="66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a:solidFill>
                  <a:srgbClr val="E69138"/>
                </a:solidFill>
                <a:latin typeface="Source Serif Pro Semibold"/>
                <a:ea typeface="Source Serif Pro Semibold"/>
                <a:cs typeface="Source Serif Pro Semibold"/>
                <a:sym typeface="Source Serif Pro Semibold"/>
              </a:rPr>
              <a:t>Hybrid platform as ‘Homes of commons’</a:t>
            </a:r>
            <a:endParaRPr sz="3000">
              <a:solidFill>
                <a:srgbClr val="E69138"/>
              </a:solidFill>
              <a:latin typeface="Source Serif Pro Semibold"/>
              <a:ea typeface="Source Serif Pro Semibold"/>
              <a:cs typeface="Source Serif Pro Semibold"/>
              <a:sym typeface="Source Serif Pro Semibold"/>
            </a:endParaRPr>
          </a:p>
        </p:txBody>
      </p:sp>
      <p:cxnSp>
        <p:nvCxnSpPr>
          <p:cNvPr id="111" name="Google Shape;111;g8ae15a31a2_1_0"/>
          <p:cNvCxnSpPr/>
          <p:nvPr/>
        </p:nvCxnSpPr>
        <p:spPr>
          <a:xfrm flipH="1">
            <a:off x="13148850" y="2315900"/>
            <a:ext cx="1091100" cy="842100"/>
          </a:xfrm>
          <a:prstGeom prst="straightConnector1">
            <a:avLst/>
          </a:prstGeom>
          <a:noFill/>
          <a:ln w="38100" cap="flat" cmpd="sng">
            <a:solidFill>
              <a:srgbClr val="3A3285"/>
            </a:solidFill>
            <a:prstDash val="dot"/>
            <a:round/>
            <a:headEnd type="none" w="med" len="med"/>
            <a:tailEnd type="none" w="med" len="med"/>
          </a:ln>
        </p:spPr>
      </p:cxnSp>
      <p:sp>
        <p:nvSpPr>
          <p:cNvPr id="112" name="Google Shape;112;g8ae15a31a2_1_0"/>
          <p:cNvSpPr txBox="1">
            <a:spLocks noGrp="1"/>
          </p:cNvSpPr>
          <p:nvPr>
            <p:ph type="ctrTitle" idx="4294967295"/>
          </p:nvPr>
        </p:nvSpPr>
        <p:spPr>
          <a:xfrm>
            <a:off x="5495975" y="714600"/>
            <a:ext cx="3901500" cy="913500"/>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3A3285"/>
              </a:buClr>
              <a:buSzPts val="5280"/>
              <a:buFont typeface="Source Serif Pro"/>
              <a:buNone/>
            </a:pPr>
            <a:r>
              <a:rPr lang="en-US" sz="3980" b="1">
                <a:solidFill>
                  <a:srgbClr val="3A3285"/>
                </a:solidFill>
                <a:latin typeface="Source Serif Pro"/>
                <a:ea typeface="Source Serif Pro"/>
                <a:cs typeface="Source Serif Pro"/>
                <a:sym typeface="Source Serif Pro"/>
              </a:rPr>
              <a:t>Visual concept</a:t>
            </a:r>
            <a:endParaRPr sz="99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8"/>
          <p:cNvSpPr txBox="1">
            <a:spLocks noGrp="1"/>
          </p:cNvSpPr>
          <p:nvPr>
            <p:ph type="ctrTitle" idx="4294967295"/>
          </p:nvPr>
        </p:nvSpPr>
        <p:spPr>
          <a:xfrm>
            <a:off x="5918831" y="1049468"/>
            <a:ext cx="17329064" cy="3374588"/>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5160"/>
              <a:buFont typeface="Source Serif Pro"/>
              <a:buNone/>
            </a:pPr>
            <a:r>
              <a:rPr lang="en-US" sz="4280" b="1" i="0" u="none" strike="noStrike" cap="none">
                <a:solidFill>
                  <a:srgbClr val="3A3285"/>
                </a:solidFill>
                <a:latin typeface="Source Serif Pro"/>
                <a:ea typeface="Source Serif Pro"/>
                <a:cs typeface="Source Serif Pro"/>
                <a:sym typeface="Source Serif Pro"/>
              </a:rPr>
              <a:t>3. 2 Agenda of the homes of commons</a:t>
            </a:r>
            <a:br>
              <a:rPr lang="en-US" sz="3580" b="1" i="0" u="none" strike="noStrike" cap="none">
                <a:solidFill>
                  <a:srgbClr val="3A3285"/>
                </a:solidFill>
                <a:latin typeface="Source Serif Pro"/>
                <a:ea typeface="Source Serif Pro"/>
                <a:cs typeface="Source Serif Pro"/>
                <a:sym typeface="Source Serif Pro"/>
              </a:rPr>
            </a:br>
            <a:endParaRPr sz="11200" b="0" i="0" u="none" strike="noStrike" cap="none">
              <a:solidFill>
                <a:srgbClr val="000000"/>
              </a:solidFill>
              <a:latin typeface="Helvetica Neue"/>
              <a:ea typeface="Helvetica Neue"/>
              <a:cs typeface="Helvetica Neue"/>
              <a:sym typeface="Helvetica Neue"/>
            </a:endParaRPr>
          </a:p>
        </p:txBody>
      </p:sp>
      <p:sp>
        <p:nvSpPr>
          <p:cNvPr id="118" name="Google Shape;118;p8"/>
          <p:cNvSpPr txBox="1">
            <a:spLocks noGrp="1"/>
          </p:cNvSpPr>
          <p:nvPr>
            <p:ph type="subTitle" idx="4294967295"/>
          </p:nvPr>
        </p:nvSpPr>
        <p:spPr>
          <a:xfrm>
            <a:off x="5918825" y="2431275"/>
            <a:ext cx="14273700" cy="6159600"/>
          </a:xfrm>
          <a:prstGeom prst="rect">
            <a:avLst/>
          </a:prstGeom>
          <a:noFill/>
          <a:ln>
            <a:noFill/>
          </a:ln>
        </p:spPr>
        <p:txBody>
          <a:bodyPr spcFirstLastPara="1" wrap="square" lIns="50800" tIns="50800" rIns="50800" bIns="50800" anchor="t" anchorCtr="0">
            <a:normAutofit fontScale="77500" lnSpcReduction="20000"/>
          </a:bodyPr>
          <a:lstStyle/>
          <a:p>
            <a:pPr marL="457200" lvl="0" indent="-419100" algn="l" rtl="0">
              <a:lnSpc>
                <a:spcPct val="115000"/>
              </a:lnSpc>
              <a:spcBef>
                <a:spcPts val="0"/>
              </a:spcBef>
              <a:spcAft>
                <a:spcPts val="0"/>
              </a:spcAft>
              <a:buClr>
                <a:srgbClr val="3A3285"/>
              </a:buClr>
              <a:buSzPts val="3000"/>
              <a:buFont typeface="Source Sans Pro"/>
              <a:buChar char="●"/>
            </a:pPr>
            <a:r>
              <a:rPr lang="en-US" sz="3000" dirty="0">
                <a:solidFill>
                  <a:srgbClr val="3A3285"/>
                </a:solidFill>
                <a:latin typeface="Source Sans Pro"/>
                <a:ea typeface="Source Sans Pro"/>
                <a:cs typeface="Source Sans Pro"/>
                <a:sym typeface="Source Sans Pro"/>
              </a:rPr>
              <a:t>Every story and every person’s’ micro narrative is a thread in the interweaving of contemporary culture in all its diversity and complexity. </a:t>
            </a:r>
            <a:r>
              <a:rPr lang="en-US" sz="3000" b="1" dirty="0">
                <a:solidFill>
                  <a:srgbClr val="3A3285"/>
                </a:solidFill>
                <a:latin typeface="Source Sans Pro"/>
                <a:ea typeface="Source Sans Pro"/>
                <a:cs typeface="Source Sans Pro"/>
                <a:sym typeface="Source Sans Pro"/>
              </a:rPr>
              <a:t>How can we share these stories to open up windows to each other's lives? </a:t>
            </a:r>
            <a:endParaRPr sz="3000" b="1" dirty="0">
              <a:solidFill>
                <a:srgbClr val="3A3285"/>
              </a:solidFill>
              <a:latin typeface="Source Sans Pro"/>
              <a:ea typeface="Source Sans Pro"/>
              <a:cs typeface="Source Sans Pro"/>
              <a:sym typeface="Source Sans Pro"/>
            </a:endParaRPr>
          </a:p>
          <a:p>
            <a:pPr marL="457200" lvl="0" indent="-419100" algn="l" rtl="0">
              <a:lnSpc>
                <a:spcPct val="115000"/>
              </a:lnSpc>
              <a:spcBef>
                <a:spcPts val="0"/>
              </a:spcBef>
              <a:spcAft>
                <a:spcPts val="0"/>
              </a:spcAft>
              <a:buClr>
                <a:srgbClr val="3A3285"/>
              </a:buClr>
              <a:buSzPts val="3000"/>
              <a:buFont typeface="Source Sans Pro"/>
              <a:buChar char="●"/>
            </a:pPr>
            <a:r>
              <a:rPr lang="en-US" sz="3000" dirty="0">
                <a:solidFill>
                  <a:srgbClr val="3A3285"/>
                </a:solidFill>
                <a:latin typeface="Source Sans Pro"/>
                <a:ea typeface="Source Sans Pro"/>
                <a:cs typeface="Source Sans Pro"/>
                <a:sym typeface="Source Sans Pro"/>
              </a:rPr>
              <a:t>We need to not only share stories, but also active </a:t>
            </a:r>
            <a:r>
              <a:rPr lang="en-US" sz="3000" b="1" dirty="0">
                <a:solidFill>
                  <a:srgbClr val="3A3285"/>
                </a:solidFill>
                <a:latin typeface="Source Sans Pro"/>
                <a:ea typeface="Source Sans Pro"/>
                <a:cs typeface="Source Sans Pro"/>
                <a:sym typeface="Source Sans Pro"/>
              </a:rPr>
              <a:t>practices</a:t>
            </a:r>
            <a:r>
              <a:rPr lang="en-US" sz="3000" dirty="0">
                <a:solidFill>
                  <a:srgbClr val="3A3285"/>
                </a:solidFill>
                <a:latin typeface="Source Sans Pro"/>
                <a:ea typeface="Source Sans Pro"/>
                <a:cs typeface="Source Sans Pro"/>
                <a:sym typeface="Source Sans Pro"/>
              </a:rPr>
              <a:t>, which help  us to live, create and work together. Technologies for living together open possibilities to  new and necessary practices which will surface in the hybrid space: How to enable ourselves  to work together in a creative way that does operate more than share information. We eager to discover how to make this space fertile and generative. </a:t>
            </a:r>
            <a:endParaRPr sz="3000" dirty="0">
              <a:solidFill>
                <a:srgbClr val="3A3285"/>
              </a:solidFill>
              <a:latin typeface="Source Sans Pro"/>
              <a:ea typeface="Source Sans Pro"/>
              <a:cs typeface="Source Sans Pro"/>
              <a:sym typeface="Source Sans Pro"/>
            </a:endParaRPr>
          </a:p>
          <a:p>
            <a:pPr marL="457200" lvl="0" indent="-419100" algn="l" rtl="0">
              <a:lnSpc>
                <a:spcPct val="115000"/>
              </a:lnSpc>
              <a:spcBef>
                <a:spcPts val="0"/>
              </a:spcBef>
              <a:spcAft>
                <a:spcPts val="0"/>
              </a:spcAft>
              <a:buClr>
                <a:srgbClr val="3A3285"/>
              </a:buClr>
              <a:buSzPts val="3000"/>
              <a:buFont typeface="Source Sans Pro"/>
              <a:buChar char="●"/>
            </a:pPr>
            <a:r>
              <a:rPr lang="en-US" sz="3000" b="1" dirty="0">
                <a:solidFill>
                  <a:srgbClr val="3A3285"/>
                </a:solidFill>
                <a:latin typeface="Source Sans Pro"/>
                <a:ea typeface="Source Sans Pro"/>
                <a:cs typeface="Source Sans Pro"/>
                <a:sym typeface="Source Sans Pro"/>
              </a:rPr>
              <a:t>Creating an archive / history of European stories and culture, that invites citizens to make personal journeys of discovery.</a:t>
            </a:r>
            <a:r>
              <a:rPr lang="en-US" sz="3000" dirty="0">
                <a:solidFill>
                  <a:srgbClr val="3A3285"/>
                </a:solidFill>
                <a:latin typeface="Source Sans Pro"/>
                <a:ea typeface="Source Sans Pro"/>
                <a:cs typeface="Source Sans Pro"/>
                <a:sym typeface="Source Sans Pro"/>
              </a:rPr>
              <a:t> To find unexpected connections and ‘family of the mind’ inside the archive,  and answer to issues of history and cultural  / personal identity in a European way. Furthermore, s</a:t>
            </a:r>
            <a:r>
              <a:rPr lang="en-US" sz="3000" b="1" dirty="0">
                <a:solidFill>
                  <a:srgbClr val="3A3285"/>
                </a:solidFill>
                <a:latin typeface="Source Sans Pro"/>
                <a:ea typeface="Source Sans Pro"/>
                <a:cs typeface="Source Sans Pro"/>
                <a:sym typeface="Source Sans Pro"/>
              </a:rPr>
              <a:t>howing the richness of diversity and polyphony of our own.</a:t>
            </a:r>
            <a:r>
              <a:rPr lang="en-US" sz="3000" dirty="0">
                <a:solidFill>
                  <a:srgbClr val="3A3285"/>
                </a:solidFill>
                <a:latin typeface="Source Sans Pro"/>
                <a:ea typeface="Source Sans Pro"/>
                <a:cs typeface="Source Sans Pro"/>
                <a:sym typeface="Source Sans Pro"/>
              </a:rPr>
              <a:t>  It gives an alternative to the answer of nationalism and fascism. Tension: how to make people enthusiastic? How to enable this ‘drifting and exploring”? Possibly: </a:t>
            </a:r>
            <a:r>
              <a:rPr lang="en-US" sz="3000" i="1" dirty="0">
                <a:solidFill>
                  <a:srgbClr val="3A3285"/>
                </a:solidFill>
                <a:latin typeface="Source Sans Pro"/>
                <a:ea typeface="Source Sans Pro"/>
                <a:cs typeface="Source Sans Pro"/>
                <a:sym typeface="Source Sans Pro"/>
              </a:rPr>
              <a:t>Is there a way to save your search and share the results? </a:t>
            </a:r>
            <a:endParaRPr sz="3000" i="1" dirty="0">
              <a:solidFill>
                <a:srgbClr val="3A3285"/>
              </a:solidFill>
              <a:latin typeface="Source Sans Pro"/>
              <a:ea typeface="Source Sans Pro"/>
              <a:cs typeface="Source Sans Pro"/>
              <a:sym typeface="Source Sans Pro"/>
            </a:endParaRPr>
          </a:p>
          <a:p>
            <a:pPr marL="457200" lvl="0" indent="-419100" algn="l" rtl="0">
              <a:lnSpc>
                <a:spcPct val="115000"/>
              </a:lnSpc>
              <a:spcBef>
                <a:spcPts val="0"/>
              </a:spcBef>
              <a:spcAft>
                <a:spcPts val="0"/>
              </a:spcAft>
              <a:buClr>
                <a:srgbClr val="3A3285"/>
              </a:buClr>
              <a:buSzPts val="3000"/>
              <a:buFont typeface="Source Sans Pro"/>
              <a:buChar char="●"/>
            </a:pPr>
            <a:r>
              <a:rPr lang="en-US" sz="3000" dirty="0">
                <a:solidFill>
                  <a:srgbClr val="3A3285"/>
                </a:solidFill>
                <a:latin typeface="Source Sans Pro"/>
                <a:ea typeface="Source Sans Pro"/>
                <a:cs typeface="Source Sans Pro"/>
                <a:sym typeface="Source Sans Pro"/>
              </a:rPr>
              <a:t>Deconstruct stereotypes </a:t>
            </a:r>
            <a:endParaRPr sz="3000" dirty="0">
              <a:solidFill>
                <a:srgbClr val="3A3285"/>
              </a:solidFill>
              <a:latin typeface="Source Sans Pro"/>
              <a:ea typeface="Source Sans Pro"/>
              <a:cs typeface="Source Sans Pro"/>
              <a:sym typeface="Source Sans Pro"/>
            </a:endParaRPr>
          </a:p>
          <a:p>
            <a:pPr marL="457200" lvl="0" indent="-419100" algn="l" rtl="0">
              <a:lnSpc>
                <a:spcPct val="115000"/>
              </a:lnSpc>
              <a:spcBef>
                <a:spcPts val="0"/>
              </a:spcBef>
              <a:spcAft>
                <a:spcPts val="0"/>
              </a:spcAft>
              <a:buClr>
                <a:srgbClr val="3A3285"/>
              </a:buClr>
              <a:buSzPts val="3000"/>
              <a:buFont typeface="Source Sans Pro"/>
              <a:buChar char="●"/>
            </a:pPr>
            <a:r>
              <a:rPr lang="en-US" sz="3000" dirty="0">
                <a:solidFill>
                  <a:srgbClr val="3A3285"/>
                </a:solidFill>
                <a:latin typeface="Source Sans Pro"/>
                <a:ea typeface="Source Sans Pro"/>
                <a:cs typeface="Source Sans Pro"/>
                <a:sym typeface="Source Sans Pro"/>
              </a:rPr>
              <a:t>Capturing the complexity of reality, even the gray areas (</a:t>
            </a:r>
            <a:r>
              <a:rPr lang="en-US" sz="3000" dirty="0" err="1">
                <a:solidFill>
                  <a:srgbClr val="3A3285"/>
                </a:solidFill>
                <a:latin typeface="Source Sans Pro"/>
                <a:ea typeface="Source Sans Pro"/>
                <a:cs typeface="Source Sans Pro"/>
                <a:sym typeface="Source Sans Pro"/>
              </a:rPr>
              <a:t>brights</a:t>
            </a:r>
            <a:r>
              <a:rPr lang="en-US" sz="3000" dirty="0">
                <a:solidFill>
                  <a:srgbClr val="3A3285"/>
                </a:solidFill>
                <a:latin typeface="Source Sans Pro"/>
                <a:ea typeface="Source Sans Pro"/>
                <a:cs typeface="Source Sans Pro"/>
                <a:sym typeface="Source Sans Pro"/>
              </a:rPr>
              <a:t> and shadows)</a:t>
            </a:r>
            <a:endParaRPr sz="3000" dirty="0">
              <a:solidFill>
                <a:srgbClr val="3A3285"/>
              </a:solidFill>
              <a:latin typeface="Source Sans Pro"/>
              <a:ea typeface="Source Sans Pro"/>
              <a:cs typeface="Source Sans Pro"/>
              <a:sym typeface="Source Sans Pro"/>
            </a:endParaRPr>
          </a:p>
          <a:p>
            <a:pPr marL="457200" lvl="0" indent="-419100" algn="l" rtl="0">
              <a:lnSpc>
                <a:spcPct val="115000"/>
              </a:lnSpc>
              <a:spcBef>
                <a:spcPts val="0"/>
              </a:spcBef>
              <a:spcAft>
                <a:spcPts val="0"/>
              </a:spcAft>
              <a:buClr>
                <a:srgbClr val="3A3285"/>
              </a:buClr>
              <a:buSzPts val="3000"/>
              <a:buFont typeface="Source Sans Pro"/>
              <a:buChar char="●"/>
            </a:pPr>
            <a:r>
              <a:rPr lang="en-US" sz="3000" dirty="0">
                <a:solidFill>
                  <a:srgbClr val="3A3285"/>
                </a:solidFill>
                <a:highlight>
                  <a:srgbClr val="FFFFFF"/>
                </a:highlight>
                <a:latin typeface="Source Sans Pro"/>
                <a:ea typeface="Source Sans Pro"/>
                <a:cs typeface="Source Sans Pro"/>
                <a:sym typeface="Source Sans Pro"/>
              </a:rPr>
              <a:t>Sharing multifaceted narratives of the European cultural community, which allow to effectively build up a European </a:t>
            </a:r>
            <a:r>
              <a:rPr lang="en-US" sz="3000" dirty="0" err="1">
                <a:solidFill>
                  <a:srgbClr val="3A3285"/>
                </a:solidFill>
                <a:highlight>
                  <a:srgbClr val="FFFFFF"/>
                </a:highlight>
                <a:latin typeface="Source Sans Pro"/>
                <a:ea typeface="Source Sans Pro"/>
                <a:cs typeface="Source Sans Pro"/>
                <a:sym typeface="Source Sans Pro"/>
              </a:rPr>
              <a:t>Glocal</a:t>
            </a:r>
            <a:r>
              <a:rPr lang="en-US" sz="3000" dirty="0">
                <a:solidFill>
                  <a:srgbClr val="3A3285"/>
                </a:solidFill>
                <a:highlight>
                  <a:srgbClr val="FFFFFF"/>
                </a:highlight>
                <a:latin typeface="Source Sans Pro"/>
                <a:ea typeface="Source Sans Pro"/>
                <a:cs typeface="Source Sans Pro"/>
                <a:sym typeface="Source Sans Pro"/>
              </a:rPr>
              <a:t> landmark.  </a:t>
            </a:r>
            <a:endParaRPr sz="3000" dirty="0">
              <a:solidFill>
                <a:srgbClr val="3A3285"/>
              </a:solidFill>
              <a:highlight>
                <a:srgbClr val="FFFFFF"/>
              </a:highlight>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3A3285"/>
              </a:buClr>
              <a:buSzPts val="4005"/>
              <a:buFont typeface="Source Serif Pro"/>
              <a:buNone/>
            </a:pPr>
            <a:endParaRPr sz="3000" dirty="0">
              <a:solidFill>
                <a:srgbClr val="3A3285"/>
              </a:solidFill>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9"/>
          <p:cNvSpPr txBox="1">
            <a:spLocks noGrp="1"/>
          </p:cNvSpPr>
          <p:nvPr>
            <p:ph type="ctrTitle" idx="4294967295"/>
          </p:nvPr>
        </p:nvSpPr>
        <p:spPr>
          <a:xfrm>
            <a:off x="5793900" y="1049468"/>
            <a:ext cx="17453997" cy="3460066"/>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5160"/>
              <a:buFont typeface="Source Serif Pro"/>
              <a:buNone/>
            </a:pPr>
            <a:r>
              <a:rPr lang="en-US" sz="4280" b="1" i="0" u="none" strike="noStrike" cap="none">
                <a:solidFill>
                  <a:srgbClr val="3A3285"/>
                </a:solidFill>
                <a:latin typeface="Source Serif Pro"/>
                <a:ea typeface="Source Serif Pro"/>
                <a:cs typeface="Source Serif Pro"/>
                <a:sym typeface="Source Serif Pro"/>
              </a:rPr>
              <a:t>3. 2 Agenda of the homes of commons</a:t>
            </a:r>
            <a:endParaRPr sz="11600" b="0" i="0" u="none" strike="noStrike" cap="none">
              <a:solidFill>
                <a:srgbClr val="000000"/>
              </a:solidFill>
              <a:latin typeface="Helvetica Neue"/>
              <a:ea typeface="Helvetica Neue"/>
              <a:cs typeface="Helvetica Neue"/>
              <a:sym typeface="Helvetica Neue"/>
            </a:endParaRPr>
          </a:p>
        </p:txBody>
      </p:sp>
      <p:sp>
        <p:nvSpPr>
          <p:cNvPr id="124" name="Google Shape;124;p9"/>
          <p:cNvSpPr txBox="1">
            <a:spLocks noGrp="1"/>
          </p:cNvSpPr>
          <p:nvPr>
            <p:ph type="subTitle" idx="4294967295"/>
          </p:nvPr>
        </p:nvSpPr>
        <p:spPr>
          <a:xfrm>
            <a:off x="5793900" y="3429000"/>
            <a:ext cx="14513400" cy="8245800"/>
          </a:xfrm>
          <a:prstGeom prst="rect">
            <a:avLst/>
          </a:prstGeom>
          <a:noFill/>
          <a:ln>
            <a:noFill/>
          </a:ln>
        </p:spPr>
        <p:txBody>
          <a:bodyPr spcFirstLastPara="1" wrap="square" lIns="50800" tIns="50800" rIns="50800" bIns="50800" anchor="t" anchorCtr="0">
            <a:normAutofit/>
          </a:bodyPr>
          <a:lstStyle/>
          <a:p>
            <a:pPr marL="0" lvl="0" indent="0" algn="l" rtl="0">
              <a:spcBef>
                <a:spcPts val="0"/>
              </a:spcBef>
              <a:spcAft>
                <a:spcPts val="0"/>
              </a:spcAft>
              <a:buClr>
                <a:schemeClr val="dk1"/>
              </a:buClr>
              <a:buSzPts val="1100"/>
              <a:buFont typeface="Arial"/>
              <a:buNone/>
            </a:pPr>
            <a:r>
              <a:rPr lang="en-US" sz="3000" dirty="0">
                <a:solidFill>
                  <a:srgbClr val="3A3285"/>
                </a:solidFill>
                <a:latin typeface="Source Sans Pro"/>
                <a:ea typeface="Source Sans Pro"/>
                <a:cs typeface="Source Sans Pro"/>
                <a:sym typeface="Source Sans Pro"/>
              </a:rPr>
              <a:t>Homes of commons will naturally have their own agendas and a particular interest in their day to day activities. </a:t>
            </a:r>
            <a:br>
              <a:rPr lang="en-US" sz="3000" dirty="0">
                <a:solidFill>
                  <a:srgbClr val="3A3285"/>
                </a:solidFill>
                <a:latin typeface="Source Sans Pro"/>
                <a:ea typeface="Source Sans Pro"/>
                <a:cs typeface="Source Sans Pro"/>
                <a:sym typeface="Source Sans Pro"/>
              </a:rPr>
            </a:br>
            <a:r>
              <a:rPr lang="en-US" sz="3000" dirty="0">
                <a:solidFill>
                  <a:srgbClr val="3A3285"/>
                </a:solidFill>
                <a:latin typeface="Source Sans Pro"/>
                <a:ea typeface="Source Sans Pro"/>
                <a:cs typeface="Source Sans Pro"/>
                <a:sym typeface="Source Sans Pro"/>
              </a:rPr>
              <a:t>However, the basic, shared goals should be to strengthen a common </a:t>
            </a:r>
            <a:r>
              <a:rPr lang="en-US" sz="3000" dirty="0">
                <a:solidFill>
                  <a:srgbClr val="3A3285"/>
                </a:solidFill>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0"/>
                  </a:ext>
                </a:extLst>
              </a:rPr>
              <a:t>sector,</a:t>
            </a:r>
            <a:r>
              <a:rPr lang="en-US" sz="3000" dirty="0">
                <a:solidFill>
                  <a:srgbClr val="3A3285"/>
                </a:solidFill>
                <a:latin typeface="Source Sans Pro"/>
                <a:ea typeface="Source Sans Pro"/>
                <a:cs typeface="Source Sans Pro"/>
                <a:sym typeface="Source Sans Pro"/>
              </a:rPr>
              <a:t> which in itself can be a </a:t>
            </a:r>
            <a:r>
              <a:rPr lang="en-US" sz="3000" dirty="0" err="1">
                <a:solidFill>
                  <a:srgbClr val="3A3285"/>
                </a:solidFill>
                <a:latin typeface="Source Sans Pro"/>
                <a:ea typeface="Source Sans Pro"/>
                <a:cs typeface="Source Sans Pro"/>
                <a:sym typeface="Source Sans Pro"/>
              </a:rPr>
              <a:t>leveller</a:t>
            </a:r>
            <a:r>
              <a:rPr lang="en-US" sz="3000" dirty="0">
                <a:solidFill>
                  <a:srgbClr val="3A3285"/>
                </a:solidFill>
                <a:latin typeface="Source Sans Pro"/>
                <a:ea typeface="Source Sans Pro"/>
                <a:cs typeface="Source Sans Pro"/>
                <a:sym typeface="Source Sans Pro"/>
              </a:rPr>
              <a:t> in a more equal society and work as a force for change. </a:t>
            </a:r>
            <a:br>
              <a:rPr lang="en-US" sz="3000" dirty="0">
                <a:solidFill>
                  <a:srgbClr val="3A3285"/>
                </a:solidFill>
                <a:latin typeface="Source Sans Pro"/>
                <a:ea typeface="Source Sans Pro"/>
                <a:cs typeface="Source Sans Pro"/>
                <a:sym typeface="Source Sans Pro"/>
              </a:rPr>
            </a:br>
            <a:r>
              <a:rPr lang="en-US" sz="3000" dirty="0">
                <a:solidFill>
                  <a:srgbClr val="3A3285"/>
                </a:solidFill>
                <a:latin typeface="Source Sans Pro"/>
                <a:ea typeface="Source Sans Pro"/>
                <a:cs typeface="Source Sans Pro"/>
                <a:sym typeface="Source Sans Pro"/>
              </a:rPr>
              <a:t>In order to do so, </a:t>
            </a:r>
            <a:r>
              <a:rPr lang="en-US" sz="3000" b="1" dirty="0">
                <a:solidFill>
                  <a:srgbClr val="3A3285"/>
                </a:solidFill>
                <a:latin typeface="Source Sans Pro"/>
                <a:ea typeface="Source Sans Pro"/>
                <a:cs typeface="Source Sans Pro"/>
                <a:sym typeface="Source Sans Pro"/>
              </a:rPr>
              <a:t>homes of commons should collaborate and support peer groups across local, regional, national and international levels.</a:t>
            </a:r>
            <a:br>
              <a:rPr lang="en-US" sz="3000" dirty="0">
                <a:solidFill>
                  <a:srgbClr val="3A3285"/>
                </a:solidFill>
                <a:latin typeface="Source Sans Pro"/>
                <a:ea typeface="Source Sans Pro"/>
                <a:cs typeface="Source Sans Pro"/>
                <a:sym typeface="Source Sans Pro"/>
              </a:rPr>
            </a:br>
            <a:br>
              <a:rPr lang="en-US" sz="3000" dirty="0">
                <a:solidFill>
                  <a:srgbClr val="3A3285"/>
                </a:solidFill>
                <a:latin typeface="Source Sans Pro"/>
                <a:ea typeface="Source Sans Pro"/>
                <a:cs typeface="Source Sans Pro"/>
                <a:sym typeface="Source Sans Pro"/>
              </a:rPr>
            </a:br>
            <a:r>
              <a:rPr lang="en-US" sz="3000" b="1" dirty="0">
                <a:solidFill>
                  <a:srgbClr val="3A3285"/>
                </a:solidFill>
                <a:highlight>
                  <a:srgbClr val="FFFFFF"/>
                </a:highlight>
                <a:latin typeface="Source Sans Pro"/>
                <a:ea typeface="Source Sans Pro"/>
                <a:cs typeface="Source Sans Pro"/>
                <a:sym typeface="Source Sans Pro"/>
              </a:rPr>
              <a:t>The main function should be to further cooperation by encouraging and strengthening collaboration and multilingualism.</a:t>
            </a:r>
            <a:endParaRPr sz="3000" b="1" dirty="0">
              <a:solidFill>
                <a:srgbClr val="3A3285"/>
              </a:solidFill>
              <a:highlight>
                <a:srgbClr val="FFFFFF"/>
              </a:highlight>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br>
              <a:rPr lang="en-US" sz="3000" dirty="0">
                <a:solidFill>
                  <a:srgbClr val="3A3285"/>
                </a:solidFill>
                <a:latin typeface="Source Sans Pro"/>
                <a:ea typeface="Source Sans Pro"/>
                <a:cs typeface="Source Sans Pro"/>
                <a:sym typeface="Source Sans Pro"/>
              </a:rPr>
            </a:br>
            <a:r>
              <a:rPr lang="en-US" sz="3000" dirty="0">
                <a:solidFill>
                  <a:srgbClr val="3A3285"/>
                </a:solidFill>
                <a:latin typeface="Source Sans Pro"/>
                <a:ea typeface="Source Sans Pro"/>
                <a:cs typeface="Source Sans Pro"/>
                <a:sym typeface="Source Sans Pr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Engaging</a:t>
            </a:r>
            <a:r>
              <a:rPr lang="en-US" sz="3000" dirty="0">
                <a:solidFill>
                  <a:srgbClr val="3A3285"/>
                </a:solidFill>
                <a:latin typeface="Source Sans Pro"/>
                <a:ea typeface="Source Sans Pro"/>
                <a:cs typeface="Source Sans Pro"/>
                <a:sym typeface="Source Sans Pro"/>
              </a:rPr>
              <a:t> local participation is  integral to the intention of the commons, but the way it is applied will vary depending on need. </a:t>
            </a:r>
            <a:endParaRPr sz="3000" dirty="0">
              <a:solidFill>
                <a:srgbClr val="3A3285"/>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sz="3000" dirty="0">
              <a:solidFill>
                <a:srgbClr val="3A3285"/>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US" sz="3000" b="1" dirty="0">
                <a:solidFill>
                  <a:srgbClr val="3A3285"/>
                </a:solidFill>
                <a:latin typeface="Source Sans Pro"/>
                <a:ea typeface="Source Sans Pro"/>
                <a:cs typeface="Source Sans Pro"/>
                <a:sym typeface="Source Sans Pro"/>
              </a:rPr>
              <a:t>So determining whether the focus should  be advocacy/ information/ co-creation </a:t>
            </a:r>
            <a:r>
              <a:rPr lang="en-US" sz="3000" b="1" dirty="0" err="1">
                <a:solidFill>
                  <a:srgbClr val="3A3285"/>
                </a:solidFill>
                <a:latin typeface="Source Sans Pro"/>
                <a:ea typeface="Source Sans Pro"/>
                <a:cs typeface="Source Sans Pro"/>
                <a:sym typeface="Source Sans Pro"/>
              </a:rPr>
              <a:t>etc</a:t>
            </a:r>
            <a:r>
              <a:rPr lang="en-US" sz="3000" b="1" dirty="0">
                <a:solidFill>
                  <a:srgbClr val="3A3285"/>
                </a:solidFill>
                <a:latin typeface="Source Sans Pro"/>
                <a:ea typeface="Source Sans Pro"/>
                <a:cs typeface="Source Sans Pro"/>
                <a:sym typeface="Source Sans Pro"/>
              </a:rPr>
              <a:t> seems pre-emptive, as collaboration can cover all of the above and at the best of times a project or creative output encapsulates several intentions.</a:t>
            </a:r>
            <a:endParaRPr sz="3000" b="1" dirty="0">
              <a:solidFill>
                <a:srgbClr val="3A3285"/>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3A3285"/>
              </a:buClr>
              <a:buSzPts val="4050"/>
              <a:buFont typeface="Source Serif Pro"/>
              <a:buNone/>
            </a:pPr>
            <a:endParaRPr sz="3000" dirty="0">
              <a:solidFill>
                <a:srgbClr val="3A3285"/>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10"/>
          <p:cNvPicPr preferRelativeResize="0"/>
          <p:nvPr/>
        </p:nvPicPr>
        <p:blipFill>
          <a:blip r:embed="rId3">
            <a:alphaModFix/>
          </a:blip>
          <a:stretch>
            <a:fillRect/>
          </a:stretch>
        </p:blipFill>
        <p:spPr>
          <a:xfrm>
            <a:off x="525300" y="0"/>
            <a:ext cx="23858703" cy="13411203"/>
          </a:xfrm>
          <a:prstGeom prst="rect">
            <a:avLst/>
          </a:prstGeom>
          <a:noFill/>
          <a:ln>
            <a:noFill/>
          </a:ln>
        </p:spPr>
      </p:pic>
      <p:sp>
        <p:nvSpPr>
          <p:cNvPr id="130" name="Google Shape;130;p10"/>
          <p:cNvSpPr txBox="1"/>
          <p:nvPr/>
        </p:nvSpPr>
        <p:spPr>
          <a:xfrm>
            <a:off x="2370500" y="12455988"/>
            <a:ext cx="11195100" cy="66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3A3285"/>
                </a:solidFill>
                <a:latin typeface="Source Sans Pro SemiBold"/>
                <a:ea typeface="Source Sans Pro SemiBold"/>
                <a:cs typeface="Source Sans Pro SemiBold"/>
                <a:sym typeface="Source Sans Pro SemiBold"/>
              </a:rPr>
              <a:t>Simplified mind-map of actors and functions</a:t>
            </a:r>
            <a:endParaRPr sz="3000">
              <a:solidFill>
                <a:srgbClr val="3A3285"/>
              </a:solidFill>
              <a:latin typeface="Source Sans Pro SemiBold"/>
              <a:ea typeface="Source Sans Pro SemiBold"/>
              <a:cs typeface="Source Sans Pro SemiBold"/>
              <a:sym typeface="Source Sans Pro SemiBold"/>
            </a:endParaRPr>
          </a:p>
        </p:txBody>
      </p:sp>
      <p:sp>
        <p:nvSpPr>
          <p:cNvPr id="131" name="Google Shape;131;p10"/>
          <p:cNvSpPr txBox="1">
            <a:spLocks noGrp="1"/>
          </p:cNvSpPr>
          <p:nvPr>
            <p:ph type="ctrTitle" idx="4294967295"/>
          </p:nvPr>
        </p:nvSpPr>
        <p:spPr>
          <a:xfrm>
            <a:off x="5495975" y="714600"/>
            <a:ext cx="3901500" cy="913500"/>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3A3285"/>
              </a:buClr>
              <a:buSzPts val="5280"/>
              <a:buFont typeface="Source Serif Pro"/>
              <a:buNone/>
            </a:pPr>
            <a:r>
              <a:rPr lang="en-US" sz="3980" b="1">
                <a:solidFill>
                  <a:srgbClr val="3A3285"/>
                </a:solidFill>
                <a:latin typeface="Source Serif Pro"/>
                <a:ea typeface="Source Serif Pro"/>
                <a:cs typeface="Source Serif Pro"/>
                <a:sym typeface="Source Serif Pro"/>
              </a:rPr>
              <a:t>Visual concept</a:t>
            </a:r>
            <a:endParaRPr sz="99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1"/>
          <p:cNvSpPr txBox="1">
            <a:spLocks noGrp="1"/>
          </p:cNvSpPr>
          <p:nvPr>
            <p:ph type="subTitle" idx="4294967295"/>
          </p:nvPr>
        </p:nvSpPr>
        <p:spPr>
          <a:xfrm>
            <a:off x="5498750" y="2846675"/>
            <a:ext cx="15325200" cy="9575100"/>
          </a:xfrm>
          <a:prstGeom prst="rect">
            <a:avLst/>
          </a:prstGeom>
          <a:noFill/>
          <a:ln>
            <a:noFill/>
          </a:ln>
        </p:spPr>
        <p:txBody>
          <a:bodyPr spcFirstLastPara="1" wrap="square" lIns="50800" tIns="50800" rIns="50800" bIns="50800" anchor="t" anchorCtr="0">
            <a:normAutofit/>
          </a:bodyPr>
          <a:lstStyle/>
          <a:p>
            <a:pPr marL="0" lvl="0" indent="0" algn="l" rtl="0">
              <a:lnSpc>
                <a:spcPct val="115000"/>
              </a:lnSpc>
              <a:spcBef>
                <a:spcPts val="0"/>
              </a:spcBef>
              <a:spcAft>
                <a:spcPts val="0"/>
              </a:spcAft>
              <a:buNone/>
            </a:pPr>
            <a:r>
              <a:rPr lang="en-US" sz="3000" dirty="0">
                <a:solidFill>
                  <a:srgbClr val="3A3285"/>
                </a:solidFill>
                <a:latin typeface="Source Sans Pro"/>
                <a:ea typeface="Source Sans Pro"/>
                <a:cs typeface="Source Sans Pro"/>
                <a:sym typeface="Source Sans Pro"/>
              </a:rPr>
              <a:t>We live in a time of friction and rising nationalist tendencies,  brought on by many factors, all accelerated by the pandemic and its economic consequences. </a:t>
            </a:r>
            <a:br>
              <a:rPr lang="en-US" sz="3000" dirty="0">
                <a:solidFill>
                  <a:srgbClr val="3A3285"/>
                </a:solidFill>
                <a:latin typeface="Source Sans Pro"/>
                <a:ea typeface="Source Sans Pro"/>
                <a:cs typeface="Source Sans Pro"/>
                <a:sym typeface="Source Sans Pro"/>
              </a:rPr>
            </a:br>
            <a:r>
              <a:rPr lang="en-US" sz="3000" b="1" dirty="0">
                <a:solidFill>
                  <a:srgbClr val="3A3285"/>
                </a:solidFill>
                <a:latin typeface="Source Sans Pro"/>
                <a:ea typeface="Source Sans Pro"/>
                <a:cs typeface="Source Sans Pro"/>
                <a:sym typeface="Source Sans Pro"/>
              </a:rPr>
              <a:t>Awareness goes two ways: in order to be aware of the importance of </a:t>
            </a:r>
            <a:r>
              <a:rPr lang="en-US" sz="3000" b="1" dirty="0" err="1">
                <a:solidFill>
                  <a:srgbClr val="3A3285"/>
                </a:solidFill>
                <a:latin typeface="Source Sans Pro"/>
                <a:ea typeface="Source Sans Pro"/>
                <a:cs typeface="Source Sans Pro"/>
                <a:sym typeface="Source Sans Pro"/>
              </a:rPr>
              <a:t>organisations</a:t>
            </a:r>
            <a:r>
              <a:rPr lang="en-US" sz="3000" b="1" dirty="0">
                <a:solidFill>
                  <a:srgbClr val="3A3285"/>
                </a:solidFill>
                <a:latin typeface="Source Sans Pro"/>
                <a:ea typeface="Source Sans Pro"/>
                <a:cs typeface="Source Sans Pro"/>
                <a:sym typeface="Source Sans Pro"/>
              </a:rPr>
              <a:t> and institutions sometimes </a:t>
            </a:r>
            <a:r>
              <a:rPr lang="en-US" sz="3000" b="1" i="1" dirty="0">
                <a:solidFill>
                  <a:srgbClr val="3A3285"/>
                </a:solidFill>
                <a:latin typeface="Source Sans Pro"/>
                <a:ea typeface="Source Sans Pro"/>
                <a:cs typeface="Source Sans Pro"/>
                <a:sym typeface="Source Sans Pro"/>
              </a:rPr>
              <a:t>we must be made aware.</a:t>
            </a:r>
            <a:endParaRPr sz="3000" b="1" i="1" dirty="0">
              <a:solidFill>
                <a:srgbClr val="3A3285"/>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3000" i="1" dirty="0">
              <a:solidFill>
                <a:srgbClr val="3A3285"/>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sz="3000" dirty="0">
                <a:solidFill>
                  <a:srgbClr val="3A3285"/>
                </a:solidFill>
                <a:latin typeface="Source Sans Pro"/>
                <a:ea typeface="Source Sans Pro"/>
                <a:cs typeface="Source Sans Pro"/>
                <a:sym typeface="Source Sans Pro"/>
              </a:rPr>
              <a:t>We envision a platform which transforms through time and context  and allows its users and audience to listen to each other. </a:t>
            </a:r>
            <a:br>
              <a:rPr lang="en-US" sz="3000" dirty="0">
                <a:solidFill>
                  <a:srgbClr val="3A3285"/>
                </a:solidFill>
                <a:latin typeface="Source Sans Pro"/>
                <a:ea typeface="Source Sans Pro"/>
                <a:cs typeface="Source Sans Pro"/>
                <a:sym typeface="Source Sans Pro"/>
              </a:rPr>
            </a:br>
            <a:r>
              <a:rPr lang="en-US" sz="3000" dirty="0">
                <a:solidFill>
                  <a:srgbClr val="3A3285"/>
                </a:solidFill>
                <a:latin typeface="Source Sans Pro"/>
                <a:ea typeface="Source Sans Pro"/>
                <a:cs typeface="Source Sans Pro"/>
                <a:sym typeface="Source Sans Pro"/>
              </a:rPr>
              <a:t>Within this framework  and intentions we are interested in investigating the proposal :</a:t>
            </a:r>
            <a:endParaRPr sz="3000" dirty="0">
              <a:solidFill>
                <a:srgbClr val="3A3285"/>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3000" dirty="0">
              <a:solidFill>
                <a:srgbClr val="3A3285"/>
              </a:solidFill>
              <a:latin typeface="Source Sans Pro"/>
              <a:ea typeface="Source Sans Pro"/>
              <a:cs typeface="Source Sans Pro"/>
              <a:sym typeface="Source Sans Pro"/>
            </a:endParaRPr>
          </a:p>
          <a:p>
            <a:pPr marL="914400" lvl="0" indent="-406400" algn="l" rtl="0">
              <a:lnSpc>
                <a:spcPct val="115000"/>
              </a:lnSpc>
              <a:spcBef>
                <a:spcPts val="0"/>
              </a:spcBef>
              <a:spcAft>
                <a:spcPts val="0"/>
              </a:spcAft>
              <a:buClr>
                <a:srgbClr val="3A3285"/>
              </a:buClr>
              <a:buSzPts val="2800"/>
              <a:buFont typeface="Roboto"/>
              <a:buChar char="-"/>
            </a:pPr>
            <a:r>
              <a:rPr lang="en-US" sz="2800" b="1" dirty="0">
                <a:solidFill>
                  <a:srgbClr val="3A3285"/>
                </a:solidFill>
                <a:latin typeface="Roboto"/>
                <a:ea typeface="Roboto"/>
                <a:cs typeface="Roboto"/>
                <a:sym typeface="Roboto"/>
              </a:rPr>
              <a:t>Open, inclusive and welcoming community  </a:t>
            </a:r>
            <a:endParaRPr sz="2800" b="1" dirty="0">
              <a:solidFill>
                <a:srgbClr val="3A3285"/>
              </a:solidFill>
              <a:latin typeface="Roboto"/>
              <a:ea typeface="Roboto"/>
              <a:cs typeface="Roboto"/>
              <a:sym typeface="Roboto"/>
            </a:endParaRPr>
          </a:p>
          <a:p>
            <a:pPr marL="914400" lvl="0" indent="-406400" algn="l" rtl="0">
              <a:lnSpc>
                <a:spcPct val="115000"/>
              </a:lnSpc>
              <a:spcBef>
                <a:spcPts val="0"/>
              </a:spcBef>
              <a:spcAft>
                <a:spcPts val="0"/>
              </a:spcAft>
              <a:buClr>
                <a:srgbClr val="3A3285"/>
              </a:buClr>
              <a:buSzPts val="2800"/>
              <a:buFont typeface="Roboto"/>
              <a:buChar char="-"/>
            </a:pPr>
            <a:r>
              <a:rPr lang="en-US" sz="2800" b="1" dirty="0">
                <a:solidFill>
                  <a:srgbClr val="3A3285"/>
                </a:solidFill>
                <a:latin typeface="Roboto"/>
                <a:ea typeface="Roboto"/>
                <a:cs typeface="Roboto"/>
                <a:sym typeface="Roboto"/>
              </a:rPr>
              <a:t>Clearly and broadly communicated contents, in an easily accessible language and format</a:t>
            </a:r>
            <a:endParaRPr sz="2800" b="1" dirty="0">
              <a:solidFill>
                <a:srgbClr val="3A3285"/>
              </a:solidFill>
              <a:latin typeface="Roboto"/>
              <a:ea typeface="Roboto"/>
              <a:cs typeface="Roboto"/>
              <a:sym typeface="Roboto"/>
            </a:endParaRPr>
          </a:p>
          <a:p>
            <a:pPr marL="914400" lvl="0" indent="-406400" algn="l" rtl="0">
              <a:lnSpc>
                <a:spcPct val="115000"/>
              </a:lnSpc>
              <a:spcBef>
                <a:spcPts val="0"/>
              </a:spcBef>
              <a:spcAft>
                <a:spcPts val="0"/>
              </a:spcAft>
              <a:buClr>
                <a:srgbClr val="3A3285"/>
              </a:buClr>
              <a:buSzPts val="2800"/>
              <a:buFont typeface="Roboto"/>
              <a:buChar char="-"/>
            </a:pPr>
            <a:r>
              <a:rPr lang="en-US" sz="2800" b="1" dirty="0">
                <a:solidFill>
                  <a:srgbClr val="3A3285"/>
                </a:solidFill>
                <a:latin typeface="Roboto"/>
                <a:ea typeface="Roboto"/>
                <a:cs typeface="Roboto"/>
                <a:sym typeface="Roboto"/>
              </a:rPr>
              <a:t>Exploration of new synergies between physical and virtual space</a:t>
            </a:r>
            <a:endParaRPr sz="2800" b="1" dirty="0">
              <a:solidFill>
                <a:srgbClr val="3A3285"/>
              </a:solidFill>
              <a:latin typeface="Roboto"/>
              <a:ea typeface="Roboto"/>
              <a:cs typeface="Roboto"/>
              <a:sym typeface="Roboto"/>
            </a:endParaRPr>
          </a:p>
          <a:p>
            <a:pPr marL="914400" lvl="0" indent="-406400" algn="l" rtl="0">
              <a:lnSpc>
                <a:spcPct val="115000"/>
              </a:lnSpc>
              <a:spcBef>
                <a:spcPts val="0"/>
              </a:spcBef>
              <a:spcAft>
                <a:spcPts val="0"/>
              </a:spcAft>
              <a:buClr>
                <a:srgbClr val="3A3285"/>
              </a:buClr>
              <a:buSzPts val="2800"/>
              <a:buFont typeface="Roboto"/>
              <a:buChar char="-"/>
            </a:pPr>
            <a:r>
              <a:rPr lang="en-US" sz="2800" b="1" dirty="0">
                <a:solidFill>
                  <a:srgbClr val="3A3285"/>
                </a:solidFill>
                <a:latin typeface="Roboto"/>
                <a:ea typeface="Roboto"/>
                <a:cs typeface="Roboto"/>
                <a:sym typeface="Roboto"/>
              </a:rPr>
              <a:t>Can the platform become a tool in itself? </a:t>
            </a:r>
            <a:endParaRPr sz="5830" b="1" dirty="0">
              <a:solidFill>
                <a:srgbClr val="3A3285"/>
              </a:solidFill>
              <a:latin typeface="Source Serif Pro"/>
              <a:ea typeface="Source Serif Pro"/>
              <a:cs typeface="Source Serif Pro"/>
              <a:sym typeface="Source Serif Pro"/>
            </a:endParaRPr>
          </a:p>
        </p:txBody>
      </p:sp>
      <p:sp>
        <p:nvSpPr>
          <p:cNvPr id="137" name="Google Shape;137;p11"/>
          <p:cNvSpPr txBox="1">
            <a:spLocks noGrp="1"/>
          </p:cNvSpPr>
          <p:nvPr>
            <p:ph type="ctrTitle" idx="4294967295"/>
          </p:nvPr>
        </p:nvSpPr>
        <p:spPr>
          <a:xfrm>
            <a:off x="5705050" y="570970"/>
            <a:ext cx="17542800" cy="706500"/>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3A3285"/>
              </a:buClr>
              <a:buSzPts val="6000"/>
              <a:buFont typeface="Source Serif Pro"/>
              <a:buNone/>
            </a:pPr>
            <a:r>
              <a:rPr lang="en-US" sz="4250" b="1" i="0" u="none" strike="noStrike" cap="none">
                <a:solidFill>
                  <a:srgbClr val="322B80"/>
                </a:solidFill>
                <a:highlight>
                  <a:schemeClr val="lt1"/>
                </a:highlight>
                <a:latin typeface="Source Serif Pro"/>
                <a:ea typeface="Source Serif Pro"/>
                <a:cs typeface="Source Serif Pro"/>
                <a:sym typeface="Source Serif Pro"/>
              </a:rPr>
              <a:t>3.3 Homes of commons and cultural and creative spaces</a:t>
            </a:r>
            <a:endParaRPr sz="4250" b="1" i="0" u="none" strike="noStrike" cap="none">
              <a:solidFill>
                <a:srgbClr val="000000"/>
              </a:solidFill>
              <a:latin typeface="Source Serif Pro"/>
              <a:ea typeface="Source Serif Pro"/>
              <a:cs typeface="Source Serif Pro"/>
              <a:sym typeface="Source Serif Pro"/>
            </a:endParaRPr>
          </a:p>
        </p:txBody>
      </p:sp>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1453</Words>
  <Application>Microsoft Office PowerPoint</Application>
  <PresentationFormat>Custom</PresentationFormat>
  <Paragraphs>95</Paragraphs>
  <Slides>12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Source Sans Pro SemiBold</vt:lpstr>
      <vt:lpstr>Roboto</vt:lpstr>
      <vt:lpstr>Lato Light</vt:lpstr>
      <vt:lpstr>Arial</vt:lpstr>
      <vt:lpstr>Source Serif Pro Semibold</vt:lpstr>
      <vt:lpstr>Lato</vt:lpstr>
      <vt:lpstr>Helvetica Neue</vt:lpstr>
      <vt:lpstr>Source Sans Pro</vt:lpstr>
      <vt:lpstr>Helvetica Neue Light</vt:lpstr>
      <vt:lpstr>Source Serif Pro</vt:lpstr>
      <vt:lpstr>White</vt:lpstr>
      <vt:lpstr>PowerPoint Presentation</vt:lpstr>
      <vt:lpstr>PowerPoint Presentation</vt:lpstr>
      <vt:lpstr>3.1 Organisation of the ‘homes of commons’</vt:lpstr>
      <vt:lpstr>3.1 Organisation of the ‘homes of commons’</vt:lpstr>
      <vt:lpstr>Visual concept</vt:lpstr>
      <vt:lpstr>3. 2 Agenda of the homes of commons </vt:lpstr>
      <vt:lpstr>3. 2 Agenda of the homes of commons</vt:lpstr>
      <vt:lpstr>Visual concept</vt:lpstr>
      <vt:lpstr>3.3 Homes of commons and cultural and creative spaces</vt:lpstr>
      <vt:lpstr>3.3 Homes of commons and cultural and creative spaces</vt:lpstr>
      <vt:lpstr>Visual concept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Aiste Baronaite</dc:creator>
  <cp:lastModifiedBy>Aiste Baronaite</cp:lastModifiedBy>
  <cp:revision>1</cp:revision>
  <dcterms:modified xsi:type="dcterms:W3CDTF">2020-07-02T11:04:04Z</dcterms:modified>
</cp:coreProperties>
</file>