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24384000" cy="13716000"/>
  <p:notesSz cx="6858000" cy="9144000"/>
  <p:embeddedFontLst>
    <p:embeddedFont>
      <p:font typeface="Helvetica Neue" panose="020B0604020202020204" charset="0"/>
      <p:regular r:id="rId16"/>
      <p:bold r:id="rId17"/>
      <p:italic r:id="rId18"/>
      <p:boldItalic r:id="rId19"/>
    </p:embeddedFont>
    <p:embeddedFont>
      <p:font typeface="Helvetica Neue Light" panose="020B0604020202020204" charset="0"/>
      <p:regular r:id="rId20"/>
      <p:bold r:id="rId21"/>
      <p:italic r:id="rId22"/>
      <p:boldItalic r:id="rId23"/>
    </p:embeddedFont>
    <p:embeddedFont>
      <p:font typeface="Lato" panose="020B0604020202020204" charset="0"/>
      <p:regular r:id="rId24"/>
      <p:bold r:id="rId25"/>
      <p:italic r:id="rId26"/>
      <p:boldItalic r:id="rId27"/>
    </p:embeddedFont>
    <p:embeddedFont>
      <p:font typeface="Lato Light" panose="020B0604020202020204" charset="0"/>
      <p:regular r:id="rId28"/>
      <p:bold r:id="rId29"/>
      <p:italic r:id="rId30"/>
      <p:boldItalic r:id="rId31"/>
    </p:embeddedFont>
    <p:embeddedFont>
      <p:font typeface="Source Serif Pro" panose="020B060402020202020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6" roundtripDataSignature="AMtx7mgJofCsw8/9aOIOdA95j94Q7og0y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0" d="100"/>
          <a:sy n="40" d="100"/>
        </p:scale>
        <p:origin x="1483"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ste Baronaite" userId="c4c8f108f4cc60d8" providerId="LiveId" clId="{21436316-FE32-43AB-A485-A3B3616123DE}"/>
    <pc:docChg chg="undo custSel modSld">
      <pc:chgData name="Aiste Baronaite" userId="c4c8f108f4cc60d8" providerId="LiveId" clId="{21436316-FE32-43AB-A485-A3B3616123DE}" dt="2020-07-02T11:07:37.627" v="1" actId="313"/>
      <pc:docMkLst>
        <pc:docMk/>
      </pc:docMkLst>
      <pc:sldChg chg="modSp mod">
        <pc:chgData name="Aiste Baronaite" userId="c4c8f108f4cc60d8" providerId="LiveId" clId="{21436316-FE32-43AB-A485-A3B3616123DE}" dt="2020-07-02T11:07:37.627" v="1" actId="313"/>
        <pc:sldMkLst>
          <pc:docMk/>
          <pc:sldMk cId="0" sldId="262"/>
        </pc:sldMkLst>
        <pc:spChg chg="mod">
          <ac:chgData name="Aiste Baronaite" userId="c4c8f108f4cc60d8" providerId="LiveId" clId="{21436316-FE32-43AB-A485-A3B3616123DE}" dt="2020-07-02T11:07:37.627" v="1" actId="313"/>
          <ac:spMkLst>
            <pc:docMk/>
            <pc:sldMk cId="0" sldId="262"/>
            <ac:spMk id="10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phvillage.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phvillage.com/share-thing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lai.ro/ambasad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a51e28c57_1_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9" name="Google Shape;59;g8a51e28c57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8a51e28c57_1_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16" name="Google Shape;116;g8a51e28c57_1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a51e28c57_1_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22" name="Google Shape;122;g8a51e28c57_1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8a51e28c57_1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8a51e28c57_1_1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a51e28c57_1_5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34" name="Google Shape;134;g8a51e28c57_1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8a51e28c57_1_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8" name="Google Shape;68;g8a51e28c57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821ba4fe5e_2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821ba4fe5e_2_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8a51e28c57_1_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a:p>
        </p:txBody>
      </p:sp>
      <p:sp>
        <p:nvSpPr>
          <p:cNvPr id="80" name="Google Shape;80;g8a51e28c57_1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8a51e28c57_1_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1200"/>
              <a:t>Link to </a:t>
            </a:r>
            <a:r>
              <a:rPr lang="en-US" sz="1200" u="sng">
                <a:solidFill>
                  <a:srgbClr val="3A3285"/>
                </a:solidFill>
                <a:latin typeface="Source Serif Pro"/>
                <a:ea typeface="Source Serif Pro"/>
                <a:cs typeface="Source Serif Pro"/>
                <a:sym typeface="Source Serif Pro"/>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CPHVillage</a:t>
            </a:r>
            <a:r>
              <a:rPr lang="en-US" sz="1200">
                <a:solidFill>
                  <a:srgbClr val="3A3285"/>
                </a:solidFill>
                <a:latin typeface="Source Serif Pro"/>
                <a:ea typeface="Source Serif Pro"/>
                <a:cs typeface="Source Serif Pro"/>
                <a:sym typeface="Source Serif Pr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6"/>
                  </a:ext>
                </a:extLst>
              </a:rPr>
              <a:t> </a:t>
            </a:r>
            <a:r>
              <a:rPr lang="en-US" sz="1200">
                <a:solidFill>
                  <a:srgbClr val="3A3285"/>
                </a:solidFill>
                <a:latin typeface="Source Serif Pro"/>
                <a:ea typeface="Source Serif Pro"/>
                <a:cs typeface="Source Serif Pro"/>
                <a:sym typeface="Source Serif Pro"/>
              </a:rPr>
              <a:t> - </a:t>
            </a:r>
            <a:r>
              <a:rPr lang="en-US" sz="1200"/>
              <a:t>https://cphvillage.com/</a:t>
            </a:r>
            <a:endParaRPr sz="1200"/>
          </a:p>
        </p:txBody>
      </p:sp>
      <p:sp>
        <p:nvSpPr>
          <p:cNvPr id="86" name="Google Shape;86;g8a51e28c57_1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821ba4fe5e_2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821ba4fe5e_2_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Source: </a:t>
            </a:r>
            <a:r>
              <a:rPr lang="en-US" sz="1200" u="sng">
                <a:solidFill>
                  <a:schemeClr val="hlink"/>
                </a:solidFill>
                <a:latin typeface="Arial"/>
                <a:ea typeface="Arial"/>
                <a:cs typeface="Arial"/>
                <a:sym typeface="Arial"/>
                <a:hlinkClick r:id="rId3"/>
              </a:rPr>
              <a:t>https://cphvillage.com/share-things</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8a51e28c57_1_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7000">
                <a:solidFill>
                  <a:schemeClr val="lt1"/>
                </a:solidFill>
                <a:latin typeface="Arial"/>
                <a:ea typeface="Arial"/>
                <a:cs typeface="Arial"/>
                <a:sym typeface="Arial"/>
              </a:rPr>
              <a:t>might wish to put the 3 points into 1 slide at the beginning as otherwise the slides are too heavy with the text</a:t>
            </a:r>
            <a:endParaRPr/>
          </a:p>
        </p:txBody>
      </p:sp>
      <p:sp>
        <p:nvSpPr>
          <p:cNvPr id="98" name="Google Shape;98;g8a51e28c57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a51e28c57_1_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rgbClr val="3A3285"/>
                </a:solidFill>
                <a:latin typeface="Source Serif Pro"/>
                <a:ea typeface="Source Serif Pro"/>
                <a:cs typeface="Source Serif Pro"/>
                <a:sym typeface="Source Serif Pro"/>
              </a:rPr>
              <a:t>Link - </a:t>
            </a:r>
            <a:r>
              <a:rPr lang="en-US" sz="1200" u="sng">
                <a:solidFill>
                  <a:srgbClr val="3A3285"/>
                </a:solidFill>
                <a:latin typeface="Source Serif Pro"/>
                <a:ea typeface="Source Serif Pro"/>
                <a:cs typeface="Source Serif Pro"/>
                <a:sym typeface="Source Serif Pro"/>
                <a:hlinkClick r:id="rId3"/>
              </a:rPr>
              <a:t>https://www.plai.ro/ambasada/</a:t>
            </a:r>
            <a:r>
              <a:rPr lang="en-US" sz="1200">
                <a:solidFill>
                  <a:srgbClr val="3A3285"/>
                </a:solidFill>
                <a:latin typeface="Source Serif Pro"/>
                <a:ea typeface="Source Serif Pro"/>
                <a:cs typeface="Source Serif Pro"/>
                <a:sym typeface="Source Serif Pro"/>
              </a:rPr>
              <a:t> </a:t>
            </a:r>
            <a:endParaRPr sz="1200"/>
          </a:p>
        </p:txBody>
      </p:sp>
      <p:sp>
        <p:nvSpPr>
          <p:cNvPr id="104" name="Google Shape;104;g8a51e28c57_1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821ba4fe5e_2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821ba4fe5e_2_4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om" type="tx">
  <p:cSld name="TITLE_AND_BODY">
    <p:spTree>
      <p:nvGrpSpPr>
        <p:cNvPr id="1" name="Shape 9"/>
        <p:cNvGrpSpPr/>
        <p:nvPr/>
      </p:nvGrpSpPr>
      <p:grpSpPr>
        <a:xfrm>
          <a:off x="0" y="0"/>
          <a:ext cx="0" cy="0"/>
          <a:chOff x="0" y="0"/>
          <a:chExt cx="0" cy="0"/>
        </a:xfrm>
      </p:grpSpPr>
      <p:sp>
        <p:nvSpPr>
          <p:cNvPr id="10" name="Google Shape;10;p16"/>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oto - 3 per sida">
  <p:cSld name="Foto - 3 per sida">
    <p:spTree>
      <p:nvGrpSpPr>
        <p:cNvPr id="1" name="Shape 45"/>
        <p:cNvGrpSpPr/>
        <p:nvPr/>
      </p:nvGrpSpPr>
      <p:grpSpPr>
        <a:xfrm>
          <a:off x="0" y="0"/>
          <a:ext cx="0" cy="0"/>
          <a:chOff x="0" y="0"/>
          <a:chExt cx="0" cy="0"/>
        </a:xfrm>
      </p:grpSpPr>
      <p:sp>
        <p:nvSpPr>
          <p:cNvPr id="46" name="Google Shape;46;p25"/>
          <p:cNvSpPr>
            <a:spLocks noGrp="1"/>
          </p:cNvSpPr>
          <p:nvPr>
            <p:ph type="pic" idx="2"/>
          </p:nvPr>
        </p:nvSpPr>
        <p:spPr>
          <a:xfrm>
            <a:off x="15760700" y="7048500"/>
            <a:ext cx="7404100" cy="5549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47" name="Google Shape;47;p25"/>
          <p:cNvSpPr>
            <a:spLocks noGrp="1"/>
          </p:cNvSpPr>
          <p:nvPr>
            <p:ph type="pic" idx="3"/>
          </p:nvPr>
        </p:nvSpPr>
        <p:spPr>
          <a:xfrm>
            <a:off x="15760700" y="1130300"/>
            <a:ext cx="7404100" cy="5549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48" name="Google Shape;48;p25"/>
          <p:cNvSpPr>
            <a:spLocks noGrp="1"/>
          </p:cNvSpPr>
          <p:nvPr>
            <p:ph type="pic" idx="4"/>
          </p:nvPr>
        </p:nvSpPr>
        <p:spPr>
          <a:xfrm>
            <a:off x="1206500" y="1130300"/>
            <a:ext cx="14173200" cy="11468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49" name="Google Shape;49;p25"/>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itat">
  <p:cSld name="Citat">
    <p:spTree>
      <p:nvGrpSpPr>
        <p:cNvPr id="1" name="Shape 50"/>
        <p:cNvGrpSpPr/>
        <p:nvPr/>
      </p:nvGrpSpPr>
      <p:grpSpPr>
        <a:xfrm>
          <a:off x="0" y="0"/>
          <a:ext cx="0" cy="0"/>
          <a:chOff x="0" y="0"/>
          <a:chExt cx="0" cy="0"/>
        </a:xfrm>
      </p:grpSpPr>
      <p:sp>
        <p:nvSpPr>
          <p:cNvPr id="51" name="Google Shape;51;p26"/>
          <p:cNvSpPr txBox="1">
            <a:spLocks noGrp="1"/>
          </p:cNvSpPr>
          <p:nvPr>
            <p:ph type="body" idx="1"/>
          </p:nvPr>
        </p:nvSpPr>
        <p:spPr>
          <a:xfrm>
            <a:off x="2387600" y="8953500"/>
            <a:ext cx="19621500" cy="585521"/>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3200"/>
              <a:buFont typeface="Helvetica Neue"/>
              <a:buNone/>
              <a:defRPr sz="3200" i="1"/>
            </a:lvl1pPr>
            <a:lvl2pPr marL="914400" lvl="1" indent="-482600" algn="ctr">
              <a:lnSpc>
                <a:spcPct val="100000"/>
              </a:lnSpc>
              <a:spcBef>
                <a:spcPts val="0"/>
              </a:spcBef>
              <a:spcAft>
                <a:spcPts val="0"/>
              </a:spcAft>
              <a:buClr>
                <a:srgbClr val="000000"/>
              </a:buClr>
              <a:buSzPts val="4000"/>
              <a:buFont typeface="Helvetica Neue"/>
              <a:buChar char="•"/>
              <a:defRPr sz="3200" i="1"/>
            </a:lvl2pPr>
            <a:lvl3pPr marL="1371600" lvl="2" indent="-482600" algn="ctr">
              <a:lnSpc>
                <a:spcPct val="100000"/>
              </a:lnSpc>
              <a:spcBef>
                <a:spcPts val="0"/>
              </a:spcBef>
              <a:spcAft>
                <a:spcPts val="0"/>
              </a:spcAft>
              <a:buClr>
                <a:srgbClr val="000000"/>
              </a:buClr>
              <a:buSzPts val="4000"/>
              <a:buFont typeface="Helvetica Neue"/>
              <a:buChar char="•"/>
              <a:defRPr sz="3200" i="1"/>
            </a:lvl3pPr>
            <a:lvl4pPr marL="1828800" lvl="3" indent="-482600" algn="ctr">
              <a:lnSpc>
                <a:spcPct val="100000"/>
              </a:lnSpc>
              <a:spcBef>
                <a:spcPts val="0"/>
              </a:spcBef>
              <a:spcAft>
                <a:spcPts val="0"/>
              </a:spcAft>
              <a:buClr>
                <a:srgbClr val="000000"/>
              </a:buClr>
              <a:buSzPts val="4000"/>
              <a:buFont typeface="Helvetica Neue"/>
              <a:buChar char="•"/>
              <a:defRPr sz="3200" i="1"/>
            </a:lvl4pPr>
            <a:lvl5pPr marL="2286000" lvl="4" indent="-482600" algn="ctr">
              <a:lnSpc>
                <a:spcPct val="100000"/>
              </a:lnSpc>
              <a:spcBef>
                <a:spcPts val="0"/>
              </a:spcBef>
              <a:spcAft>
                <a:spcPts val="0"/>
              </a:spcAft>
              <a:buClr>
                <a:srgbClr val="000000"/>
              </a:buClr>
              <a:buSzPts val="4000"/>
              <a:buFont typeface="Helvetica Neue"/>
              <a:buChar char="•"/>
              <a:defRPr sz="3200" i="1"/>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52" name="Google Shape;52;p26"/>
          <p:cNvSpPr txBox="1">
            <a:spLocks noGrp="1"/>
          </p:cNvSpPr>
          <p:nvPr>
            <p:ph type="body" idx="2"/>
          </p:nvPr>
        </p:nvSpPr>
        <p:spPr>
          <a:xfrm>
            <a:off x="2387600" y="6076950"/>
            <a:ext cx="19621500" cy="825500"/>
          </a:xfrm>
          <a:prstGeom prst="rect">
            <a:avLst/>
          </a:prstGeom>
          <a:noFill/>
          <a:ln>
            <a:noFill/>
          </a:ln>
        </p:spPr>
        <p:txBody>
          <a:bodyPr spcFirstLastPara="1" wrap="square" lIns="50800" tIns="50800" rIns="50800" bIns="50800" anchor="ctr" anchorCtr="0">
            <a:normAutofit/>
          </a:bodyPr>
          <a:lstStyle>
            <a:lvl1pPr marL="457200" lvl="0" indent="-371475" algn="l">
              <a:lnSpc>
                <a:spcPct val="100000"/>
              </a:lnSpc>
              <a:spcBef>
                <a:spcPts val="5900"/>
              </a:spcBef>
              <a:spcAft>
                <a:spcPts val="0"/>
              </a:spcAft>
              <a:buClr>
                <a:srgbClr val="000000"/>
              </a:buClr>
              <a:buSzPts val="2250"/>
              <a:buChar char="•"/>
              <a:defRPr/>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53" name="Google Shape;53;p26"/>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oto">
  <p:cSld name="Foto">
    <p:spTree>
      <p:nvGrpSpPr>
        <p:cNvPr id="1" name="Shape 54"/>
        <p:cNvGrpSpPr/>
        <p:nvPr/>
      </p:nvGrpSpPr>
      <p:grpSpPr>
        <a:xfrm>
          <a:off x="0" y="0"/>
          <a:ext cx="0" cy="0"/>
          <a:chOff x="0" y="0"/>
          <a:chExt cx="0" cy="0"/>
        </a:xfrm>
      </p:grpSpPr>
      <p:sp>
        <p:nvSpPr>
          <p:cNvPr id="55" name="Google Shape;55;p27"/>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56" name="Google Shape;56;p27"/>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och undertitel" type="title">
  <p:cSld name="TITLE">
    <p:spTree>
      <p:nvGrpSpPr>
        <p:cNvPr id="1" name="Shape 11"/>
        <p:cNvGrpSpPr/>
        <p:nvPr/>
      </p:nvGrpSpPr>
      <p:grpSpPr>
        <a:xfrm>
          <a:off x="0" y="0"/>
          <a:ext cx="0" cy="0"/>
          <a:chOff x="0" y="0"/>
          <a:chExt cx="0" cy="0"/>
        </a:xfrm>
      </p:grpSpPr>
      <p:sp>
        <p:nvSpPr>
          <p:cNvPr id="12" name="Google Shape;12;p17"/>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3" name="Google Shape;13;p17"/>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pic>
        <p:nvPicPr>
          <p:cNvPr id="14" name="Google Shape;14;p17" descr="Bild"/>
          <p:cNvPicPr preferRelativeResize="0"/>
          <p:nvPr/>
        </p:nvPicPr>
        <p:blipFill rotWithShape="1">
          <a:blip r:embed="rId2">
            <a:alphaModFix/>
          </a:blip>
          <a:srcRect/>
          <a:stretch/>
        </p:blipFill>
        <p:spPr>
          <a:xfrm>
            <a:off x="22096705" y="11048763"/>
            <a:ext cx="1756607" cy="2208774"/>
          </a:xfrm>
          <a:prstGeom prst="rect">
            <a:avLst/>
          </a:prstGeom>
          <a:noFill/>
          <a:ln>
            <a:noFill/>
          </a:ln>
        </p:spPr>
      </p:pic>
      <p:pic>
        <p:nvPicPr>
          <p:cNvPr id="15" name="Google Shape;15;p17" descr="Bild"/>
          <p:cNvPicPr preferRelativeResize="0"/>
          <p:nvPr/>
        </p:nvPicPr>
        <p:blipFill rotWithShape="1">
          <a:blip r:embed="rId2">
            <a:alphaModFix/>
          </a:blip>
          <a:srcRect/>
          <a:stretch/>
        </p:blipFill>
        <p:spPr>
          <a:xfrm>
            <a:off x="-10826283" y="-3563604"/>
            <a:ext cx="17220015" cy="21652616"/>
          </a:xfrm>
          <a:prstGeom prst="rect">
            <a:avLst/>
          </a:prstGeom>
          <a:noFill/>
          <a:ln>
            <a:noFill/>
          </a:ln>
        </p:spPr>
      </p:pic>
      <p:sp>
        <p:nvSpPr>
          <p:cNvPr id="16" name="Google Shape;16;p17"/>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oto - Horisontellt">
  <p:cSld name="Foto - Horisontellt">
    <p:spTree>
      <p:nvGrpSpPr>
        <p:cNvPr id="1" name="Shape 17"/>
        <p:cNvGrpSpPr/>
        <p:nvPr/>
      </p:nvGrpSpPr>
      <p:grpSpPr>
        <a:xfrm>
          <a:off x="0" y="0"/>
          <a:ext cx="0" cy="0"/>
          <a:chOff x="0" y="0"/>
          <a:chExt cx="0" cy="0"/>
        </a:xfrm>
      </p:grpSpPr>
      <p:sp>
        <p:nvSpPr>
          <p:cNvPr id="18" name="Google Shape;18;p18"/>
          <p:cNvSpPr>
            <a:spLocks noGrp="1"/>
          </p:cNvSpPr>
          <p:nvPr>
            <p:ph type="pic" idx="2"/>
          </p:nvPr>
        </p:nvSpPr>
        <p:spPr>
          <a:xfrm>
            <a:off x="3125967" y="673100"/>
            <a:ext cx="18135602" cy="8737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19" name="Google Shape;19;p18"/>
          <p:cNvSpPr txBox="1">
            <a:spLocks noGrp="1"/>
          </p:cNvSpPr>
          <p:nvPr>
            <p:ph type="title"/>
          </p:nvPr>
        </p:nvSpPr>
        <p:spPr>
          <a:xfrm>
            <a:off x="635000" y="9512300"/>
            <a:ext cx="23114000" cy="20066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0" name="Google Shape;20;p18"/>
          <p:cNvSpPr txBox="1">
            <a:spLocks noGrp="1"/>
          </p:cNvSpPr>
          <p:nvPr>
            <p:ph type="body" idx="1"/>
          </p:nvPr>
        </p:nvSpPr>
        <p:spPr>
          <a:xfrm>
            <a:off x="635000" y="11442700"/>
            <a:ext cx="23114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21" name="Google Shape;21;p18"/>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 - Centrerad">
  <p:cSld name="Titel - Centrerad">
    <p:spTree>
      <p:nvGrpSpPr>
        <p:cNvPr id="1" name="Shape 22"/>
        <p:cNvGrpSpPr/>
        <p:nvPr/>
      </p:nvGrpSpPr>
      <p:grpSpPr>
        <a:xfrm>
          <a:off x="0" y="0"/>
          <a:ext cx="0" cy="0"/>
          <a:chOff x="0" y="0"/>
          <a:chExt cx="0" cy="0"/>
        </a:xfrm>
      </p:grpSpPr>
      <p:sp>
        <p:nvSpPr>
          <p:cNvPr id="23" name="Google Shape;23;p19"/>
          <p:cNvSpPr txBox="1">
            <a:spLocks noGrp="1"/>
          </p:cNvSpPr>
          <p:nvPr>
            <p:ph type="title"/>
          </p:nvPr>
        </p:nvSpPr>
        <p:spPr>
          <a:xfrm>
            <a:off x="1778000" y="4533900"/>
            <a:ext cx="20828000" cy="46482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4" name="Google Shape;24;p19"/>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oto - Vertikalt">
  <p:cSld name="Foto - Vertikalt">
    <p:spTree>
      <p:nvGrpSpPr>
        <p:cNvPr id="1" name="Shape 25"/>
        <p:cNvGrpSpPr/>
        <p:nvPr/>
      </p:nvGrpSpPr>
      <p:grpSpPr>
        <a:xfrm>
          <a:off x="0" y="0"/>
          <a:ext cx="0" cy="0"/>
          <a:chOff x="0" y="0"/>
          <a:chExt cx="0" cy="0"/>
        </a:xfrm>
      </p:grpSpPr>
      <p:sp>
        <p:nvSpPr>
          <p:cNvPr id="26" name="Google Shape;26;p20"/>
          <p:cNvSpPr>
            <a:spLocks noGrp="1"/>
          </p:cNvSpPr>
          <p:nvPr>
            <p:ph type="pic" idx="2"/>
          </p:nvPr>
        </p:nvSpPr>
        <p:spPr>
          <a:xfrm>
            <a:off x="13165980" y="952500"/>
            <a:ext cx="9525002" cy="11468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27" name="Google Shape;27;p20"/>
          <p:cNvSpPr txBox="1">
            <a:spLocks noGrp="1"/>
          </p:cNvSpPr>
          <p:nvPr>
            <p:ph type="title"/>
          </p:nvPr>
        </p:nvSpPr>
        <p:spPr>
          <a:xfrm>
            <a:off x="1651000" y="952500"/>
            <a:ext cx="10223500" cy="55499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8" name="Google Shape;28;p20"/>
          <p:cNvSpPr txBox="1">
            <a:spLocks noGrp="1"/>
          </p:cNvSpPr>
          <p:nvPr>
            <p:ph type="body" idx="1"/>
          </p:nvPr>
        </p:nvSpPr>
        <p:spPr>
          <a:xfrm>
            <a:off x="1651000" y="6527800"/>
            <a:ext cx="10223500" cy="57277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29" name="Google Shape;29;p20"/>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 Upptill">
  <p:cSld name="Titel - Upptill">
    <p:spTree>
      <p:nvGrpSpPr>
        <p:cNvPr id="1" name="Shape 30"/>
        <p:cNvGrpSpPr/>
        <p:nvPr/>
      </p:nvGrpSpPr>
      <p:grpSpPr>
        <a:xfrm>
          <a:off x="0" y="0"/>
          <a:ext cx="0" cy="0"/>
          <a:chOff x="0" y="0"/>
          <a:chExt cx="0" cy="0"/>
        </a:xfrm>
      </p:grpSpPr>
      <p:sp>
        <p:nvSpPr>
          <p:cNvPr id="31" name="Google Shape;31;p21"/>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2" name="Google Shape;32;p21"/>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 och punkter">
  <p:cSld name="Titel och punkter">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5" name="Google Shape;35;p22"/>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lvl="0" indent="-371475" algn="l">
              <a:lnSpc>
                <a:spcPct val="100000"/>
              </a:lnSpc>
              <a:spcBef>
                <a:spcPts val="5900"/>
              </a:spcBef>
              <a:spcAft>
                <a:spcPts val="0"/>
              </a:spcAft>
              <a:buClr>
                <a:srgbClr val="000000"/>
              </a:buClr>
              <a:buSzPts val="2250"/>
              <a:buChar char="•"/>
              <a:defRPr/>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6" name="Google Shape;36;p22"/>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el, punkter och bild">
  <p:cSld name="Titel, punkter och bild">
    <p:spTree>
      <p:nvGrpSpPr>
        <p:cNvPr id="1" name="Shape 37"/>
        <p:cNvGrpSpPr/>
        <p:nvPr/>
      </p:nvGrpSpPr>
      <p:grpSpPr>
        <a:xfrm>
          <a:off x="0" y="0"/>
          <a:ext cx="0" cy="0"/>
          <a:chOff x="0" y="0"/>
          <a:chExt cx="0" cy="0"/>
        </a:xfrm>
      </p:grpSpPr>
      <p:sp>
        <p:nvSpPr>
          <p:cNvPr id="38" name="Google Shape;38;p23"/>
          <p:cNvSpPr>
            <a:spLocks noGrp="1"/>
          </p:cNvSpPr>
          <p:nvPr>
            <p:ph type="pic" idx="2"/>
          </p:nvPr>
        </p:nvSpPr>
        <p:spPr>
          <a:xfrm>
            <a:off x="13169900" y="3149600"/>
            <a:ext cx="9525000" cy="9296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39" name="Google Shape;39;p23"/>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0" name="Google Shape;40;p23"/>
          <p:cNvSpPr txBox="1">
            <a:spLocks noGrp="1"/>
          </p:cNvSpPr>
          <p:nvPr>
            <p:ph type="body" idx="1"/>
          </p:nvPr>
        </p:nvSpPr>
        <p:spPr>
          <a:xfrm>
            <a:off x="1689100" y="3149600"/>
            <a:ext cx="10223500" cy="9296400"/>
          </a:xfrm>
          <a:prstGeom prst="rect">
            <a:avLst/>
          </a:prstGeom>
          <a:noFill/>
          <a:ln>
            <a:noFill/>
          </a:ln>
        </p:spPr>
        <p:txBody>
          <a:bodyPr spcFirstLastPara="1" wrap="square" lIns="50800" tIns="50800" rIns="50800" bIns="50800" anchor="ctr" anchorCtr="0">
            <a:normAutofit/>
          </a:bodyPr>
          <a:lstStyle>
            <a:lvl1pPr marL="457200" lvl="0" indent="-530225" algn="l">
              <a:lnSpc>
                <a:spcPct val="100000"/>
              </a:lnSpc>
              <a:spcBef>
                <a:spcPts val="4500"/>
              </a:spcBef>
              <a:spcAft>
                <a:spcPts val="0"/>
              </a:spcAft>
              <a:buClr>
                <a:srgbClr val="000000"/>
              </a:buClr>
              <a:buSzPts val="4750"/>
              <a:buFont typeface="Helvetica Neue"/>
              <a:buChar char="•"/>
              <a:defRPr sz="3800"/>
            </a:lvl1pPr>
            <a:lvl2pPr marL="914400" lvl="1" indent="-530225" algn="l">
              <a:lnSpc>
                <a:spcPct val="100000"/>
              </a:lnSpc>
              <a:spcBef>
                <a:spcPts val="4500"/>
              </a:spcBef>
              <a:spcAft>
                <a:spcPts val="0"/>
              </a:spcAft>
              <a:buClr>
                <a:srgbClr val="000000"/>
              </a:buClr>
              <a:buSzPts val="4750"/>
              <a:buFont typeface="Helvetica Neue"/>
              <a:buChar char="•"/>
              <a:defRPr sz="3800"/>
            </a:lvl2pPr>
            <a:lvl3pPr marL="1371600" lvl="2" indent="-530225" algn="l">
              <a:lnSpc>
                <a:spcPct val="100000"/>
              </a:lnSpc>
              <a:spcBef>
                <a:spcPts val="4500"/>
              </a:spcBef>
              <a:spcAft>
                <a:spcPts val="0"/>
              </a:spcAft>
              <a:buClr>
                <a:srgbClr val="000000"/>
              </a:buClr>
              <a:buSzPts val="4750"/>
              <a:buFont typeface="Helvetica Neue"/>
              <a:buChar char="•"/>
              <a:defRPr sz="3800"/>
            </a:lvl3pPr>
            <a:lvl4pPr marL="1828800" lvl="3" indent="-530225" algn="l">
              <a:lnSpc>
                <a:spcPct val="100000"/>
              </a:lnSpc>
              <a:spcBef>
                <a:spcPts val="4500"/>
              </a:spcBef>
              <a:spcAft>
                <a:spcPts val="0"/>
              </a:spcAft>
              <a:buClr>
                <a:srgbClr val="000000"/>
              </a:buClr>
              <a:buSzPts val="4750"/>
              <a:buFont typeface="Helvetica Neue"/>
              <a:buChar char="•"/>
              <a:defRPr sz="3800"/>
            </a:lvl4pPr>
            <a:lvl5pPr marL="2286000" lvl="4" indent="-530225" algn="l">
              <a:lnSpc>
                <a:spcPct val="100000"/>
              </a:lnSpc>
              <a:spcBef>
                <a:spcPts val="4500"/>
              </a:spcBef>
              <a:spcAft>
                <a:spcPts val="0"/>
              </a:spcAft>
              <a:buClr>
                <a:srgbClr val="000000"/>
              </a:buClr>
              <a:buSzPts val="4750"/>
              <a:buFont typeface="Helvetica Neue"/>
              <a:buChar char="•"/>
              <a:defRPr sz="3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1" name="Google Shape;41;p23"/>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unkter">
  <p:cSld name="Punkter">
    <p:spTree>
      <p:nvGrpSpPr>
        <p:cNvPr id="1" name="Shape 42"/>
        <p:cNvGrpSpPr/>
        <p:nvPr/>
      </p:nvGrpSpPr>
      <p:grpSpPr>
        <a:xfrm>
          <a:off x="0" y="0"/>
          <a:ext cx="0" cy="0"/>
          <a:chOff x="0" y="0"/>
          <a:chExt cx="0" cy="0"/>
        </a:xfrm>
      </p:grpSpPr>
      <p:sp>
        <p:nvSpPr>
          <p:cNvPr id="43" name="Google Shape;43;p24"/>
          <p:cNvSpPr txBox="1">
            <a:spLocks noGrp="1"/>
          </p:cNvSpPr>
          <p:nvPr>
            <p:ph type="body" idx="1"/>
          </p:nvPr>
        </p:nvSpPr>
        <p:spPr>
          <a:xfrm>
            <a:off x="1689100" y="1778000"/>
            <a:ext cx="21005799" cy="10160000"/>
          </a:xfrm>
          <a:prstGeom prst="rect">
            <a:avLst/>
          </a:prstGeom>
          <a:noFill/>
          <a:ln>
            <a:noFill/>
          </a:ln>
        </p:spPr>
        <p:txBody>
          <a:bodyPr spcFirstLastPara="1" wrap="square" lIns="50800" tIns="50800" rIns="50800" bIns="50800" anchor="ctr" anchorCtr="0">
            <a:normAutofit/>
          </a:bodyPr>
          <a:lstStyle>
            <a:lvl1pPr marL="457200" lvl="0" indent="-371475" algn="l">
              <a:lnSpc>
                <a:spcPct val="100000"/>
              </a:lnSpc>
              <a:spcBef>
                <a:spcPts val="5900"/>
              </a:spcBef>
              <a:spcAft>
                <a:spcPts val="0"/>
              </a:spcAft>
              <a:buClr>
                <a:srgbClr val="000000"/>
              </a:buClr>
              <a:buSzPts val="2250"/>
              <a:buChar char="•"/>
              <a:defRPr/>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4" name="Google Shape;44;p24"/>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15"/>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marR="0" lvl="0" indent="-60960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960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960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960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960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60960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60960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60960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609600" algn="l" rtl="0">
              <a:lnSpc>
                <a:spcPct val="100000"/>
              </a:lnSpc>
              <a:spcBef>
                <a:spcPts val="5900"/>
              </a:spcBef>
              <a:spcAft>
                <a:spcPts val="0"/>
              </a:spcAft>
              <a:buClr>
                <a:srgbClr val="000000"/>
              </a:buClr>
              <a:buSzPts val="6000"/>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5"/>
          <p:cNvSpPr txBox="1">
            <a:spLocks noGrp="1"/>
          </p:cNvSpPr>
          <p:nvPr>
            <p:ph type="sldNum" idx="12"/>
          </p:nvPr>
        </p:nvSpPr>
        <p:spPr>
          <a:xfrm>
            <a:off x="11959031" y="13081000"/>
            <a:ext cx="453239" cy="461059"/>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presencing.org/files/slab/Societal-Transformation-Lab.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democracyfestival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cphvillage.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artworkersitalia.it/" TargetMode="External"/><Relationship Id="rId4" Type="http://schemas.openxmlformats.org/officeDocument/2006/relationships/hyperlink" Target="https://tardino6.art/Micro-Commission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plai.ro/ambasad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2" name="Google Shape;62;g8a51e28c57_1_4"/>
          <p:cNvSpPr txBox="1"/>
          <p:nvPr/>
        </p:nvSpPr>
        <p:spPr>
          <a:xfrm>
            <a:off x="14679267" y="2450001"/>
            <a:ext cx="8767800" cy="61485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3A3285"/>
              </a:buClr>
              <a:buSzPts val="7600"/>
              <a:buFont typeface="Source Serif Pro"/>
              <a:buNone/>
            </a:pPr>
            <a:r>
              <a:rPr lang="en-US" sz="7600" b="1" i="0" u="none" strike="noStrike" cap="none">
                <a:solidFill>
                  <a:srgbClr val="3A3285"/>
                </a:solidFill>
                <a:latin typeface="Source Serif Pro"/>
                <a:ea typeface="Source Serif Pro"/>
                <a:cs typeface="Source Serif Pro"/>
                <a:sym typeface="Source Serif Pro"/>
              </a:rPr>
              <a:t>Commons Sense:</a:t>
            </a:r>
            <a:br>
              <a:rPr lang="en-US" sz="7600" b="1" i="0" u="none" strike="noStrike" cap="none">
                <a:solidFill>
                  <a:srgbClr val="3A3285"/>
                </a:solidFill>
                <a:latin typeface="Source Serif Pro"/>
                <a:ea typeface="Source Serif Pro"/>
                <a:cs typeface="Source Serif Pro"/>
                <a:sym typeface="Source Serif Pro"/>
              </a:rPr>
            </a:br>
            <a:r>
              <a:rPr lang="en-US" sz="7600" b="1" i="0" u="none" strike="noStrike" cap="none">
                <a:solidFill>
                  <a:srgbClr val="3A3285"/>
                </a:solidFill>
                <a:latin typeface="Source Serif Pro"/>
                <a:ea typeface="Source Serif Pro"/>
                <a:cs typeface="Source Serif Pro"/>
                <a:sym typeface="Source Serif Pro"/>
              </a:rPr>
              <a:t>Let’s Create a Bottom-Up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A3285"/>
              </a:buClr>
              <a:buSzPts val="7600"/>
              <a:buFont typeface="Source Serif Pro"/>
              <a:buNone/>
            </a:pPr>
            <a:r>
              <a:rPr lang="en-US" sz="7600" b="1" i="0" u="none" strike="noStrike" cap="none">
                <a:solidFill>
                  <a:srgbClr val="3A3285"/>
                </a:solidFill>
                <a:latin typeface="Source Serif Pro"/>
                <a:ea typeface="Source Serif Pro"/>
                <a:cs typeface="Source Serif Pro"/>
                <a:sym typeface="Source Serif Pro"/>
              </a:rPr>
              <a:t>European Democracy</a:t>
            </a:r>
            <a:endParaRPr sz="1400" b="0" i="0" u="none" strike="noStrike" cap="none">
              <a:solidFill>
                <a:srgbClr val="000000"/>
              </a:solidFill>
              <a:latin typeface="Arial"/>
              <a:ea typeface="Arial"/>
              <a:cs typeface="Arial"/>
              <a:sym typeface="Arial"/>
            </a:endParaRPr>
          </a:p>
        </p:txBody>
      </p:sp>
      <p:sp>
        <p:nvSpPr>
          <p:cNvPr id="63" name="Google Shape;63;g8a51e28c57_1_4"/>
          <p:cNvSpPr txBox="1"/>
          <p:nvPr/>
        </p:nvSpPr>
        <p:spPr>
          <a:xfrm>
            <a:off x="14679267" y="8689457"/>
            <a:ext cx="8767800" cy="18942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2A3180"/>
              </a:buClr>
              <a:buSzPts val="5000"/>
              <a:buFont typeface="Source Serif Pro"/>
              <a:buNone/>
            </a:pPr>
            <a:r>
              <a:rPr lang="en-US" sz="5000" b="0" i="0" u="none" strike="noStrike" cap="none">
                <a:solidFill>
                  <a:srgbClr val="2A3180"/>
                </a:solidFill>
                <a:latin typeface="Source Serif Pro"/>
                <a:ea typeface="Source Serif Pro"/>
                <a:cs typeface="Source Serif Pro"/>
                <a:sym typeface="Source Serif Pro"/>
              </a:rPr>
              <a:t>Digital Co-Creation Lab</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A3180"/>
              </a:buClr>
              <a:buSzPts val="5000"/>
              <a:buFont typeface="Source Serif Pro"/>
              <a:buNone/>
            </a:pPr>
            <a:r>
              <a:rPr lang="en-US" sz="5000" b="0" i="0" u="none" strike="noStrike" cap="none">
                <a:solidFill>
                  <a:srgbClr val="2A3180"/>
                </a:solidFill>
                <a:latin typeface="Source Serif Pro"/>
                <a:ea typeface="Source Serif Pro"/>
                <a:cs typeface="Source Serif Pro"/>
                <a:sym typeface="Source Serif Pro"/>
              </a:rPr>
              <a:t>29-30 June 2020</a:t>
            </a:r>
            <a:endParaRPr sz="1400" b="0" i="0" u="none" strike="noStrike" cap="none">
              <a:solidFill>
                <a:srgbClr val="000000"/>
              </a:solidFill>
              <a:latin typeface="Arial"/>
              <a:ea typeface="Arial"/>
              <a:cs typeface="Arial"/>
              <a:sym typeface="Arial"/>
            </a:endParaRPr>
          </a:p>
        </p:txBody>
      </p:sp>
      <p:pic>
        <p:nvPicPr>
          <p:cNvPr id="64" name="Google Shape;64;g8a51e28c57_1_4" descr="EU Flag + disclaimer right.jpg"/>
          <p:cNvPicPr preferRelativeResize="0"/>
          <p:nvPr/>
        </p:nvPicPr>
        <p:blipFill rotWithShape="1">
          <a:blip r:embed="rId3">
            <a:alphaModFix/>
          </a:blip>
          <a:srcRect/>
          <a:stretch/>
        </p:blipFill>
        <p:spPr>
          <a:xfrm>
            <a:off x="14539895" y="10547579"/>
            <a:ext cx="5754098" cy="1445718"/>
          </a:xfrm>
          <a:prstGeom prst="rect">
            <a:avLst/>
          </a:prstGeom>
          <a:noFill/>
          <a:ln>
            <a:noFill/>
          </a:ln>
        </p:spPr>
      </p:pic>
      <p:sp>
        <p:nvSpPr>
          <p:cNvPr id="65" name="Google Shape;65;g8a51e28c57_1_4"/>
          <p:cNvSpPr txBox="1"/>
          <p:nvPr/>
        </p:nvSpPr>
        <p:spPr>
          <a:xfrm>
            <a:off x="2126092" y="9608503"/>
            <a:ext cx="6543000" cy="1894200"/>
          </a:xfrm>
          <a:prstGeom prst="rect">
            <a:avLst/>
          </a:prstGeom>
          <a:noFill/>
          <a:ln>
            <a:noFill/>
          </a:ln>
        </p:spPr>
        <p:txBody>
          <a:bodyPr spcFirstLastPara="1" wrap="square" lIns="50800" tIns="50800" rIns="50800" bIns="50800" anchor="t" anchorCtr="0">
            <a:noAutofit/>
          </a:bodyPr>
          <a:lstStyle/>
          <a:p>
            <a:pPr marL="0" marR="0" lvl="0" indent="0" algn="r" rtl="0">
              <a:lnSpc>
                <a:spcPct val="100000"/>
              </a:lnSpc>
              <a:spcBef>
                <a:spcPts val="0"/>
              </a:spcBef>
              <a:spcAft>
                <a:spcPts val="0"/>
              </a:spcAft>
              <a:buClr>
                <a:srgbClr val="FFFFFF"/>
              </a:buClr>
              <a:buSzPts val="5000"/>
              <a:buFont typeface="Source Serif Pro"/>
              <a:buNone/>
            </a:pPr>
            <a:r>
              <a:rPr lang="en-US" sz="5000" b="0" i="0" u="none" strike="noStrike" cap="none">
                <a:solidFill>
                  <a:srgbClr val="FFFFFF"/>
                </a:solidFill>
                <a:latin typeface="Source Serif Pro"/>
                <a:ea typeface="Source Serif Pro"/>
                <a:cs typeface="Source Serif Pro"/>
                <a:sym typeface="Source Serif Pro"/>
              </a:rPr>
              <a:t>spacesandcities.com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8a51e28c57_1_46"/>
          <p:cNvSpPr txBox="1">
            <a:spLocks noGrp="1"/>
          </p:cNvSpPr>
          <p:nvPr>
            <p:ph type="ctrTitle" idx="4294967295"/>
          </p:nvPr>
        </p:nvSpPr>
        <p:spPr>
          <a:xfrm>
            <a:off x="5498739" y="1080918"/>
            <a:ext cx="17654700" cy="3480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3A3285"/>
              </a:buClr>
              <a:buSzPts val="5160"/>
              <a:buFont typeface="Source Serif Pro"/>
              <a:buNone/>
            </a:pPr>
            <a:r>
              <a:rPr lang="en-US" sz="4280" b="1" dirty="0">
                <a:solidFill>
                  <a:srgbClr val="3A3285"/>
                </a:solidFill>
                <a:latin typeface="Source Serif Pro"/>
                <a:ea typeface="Source Serif Pro"/>
                <a:cs typeface="Source Serif Pro"/>
                <a:sym typeface="Source Serif Pro"/>
              </a:rPr>
              <a:t>3.3 Homes of commons and cultural and creative spaces: how can we rethink cultural and creative spaces as community </a:t>
            </a:r>
            <a:r>
              <a:rPr lang="en-US" sz="4280" b="1" dirty="0" err="1">
                <a:solidFill>
                  <a:srgbClr val="3A3285"/>
                </a:solidFill>
                <a:latin typeface="Source Serif Pro"/>
                <a:ea typeface="Source Serif Pro"/>
                <a:cs typeface="Source Serif Pro"/>
                <a:sym typeface="Source Serif Pro"/>
              </a:rPr>
              <a:t>organisations</a:t>
            </a:r>
            <a:r>
              <a:rPr lang="en-US" sz="4280" b="1" dirty="0">
                <a:solidFill>
                  <a:srgbClr val="3A3285"/>
                </a:solidFill>
                <a:latin typeface="Source Serif Pro"/>
                <a:ea typeface="Source Serif Pro"/>
                <a:cs typeface="Source Serif Pro"/>
                <a:sym typeface="Source Serif Pro"/>
              </a:rPr>
              <a:t> suggesting new ways for the EU to relate with the local level, aware of the role of relevant national/regional level </a:t>
            </a:r>
            <a:r>
              <a:rPr lang="en-US" sz="4280" b="1" dirty="0" err="1">
                <a:solidFill>
                  <a:srgbClr val="3A3285"/>
                </a:solidFill>
                <a:latin typeface="Source Serif Pro"/>
                <a:ea typeface="Source Serif Pro"/>
                <a:cs typeface="Source Serif Pro"/>
                <a:sym typeface="Source Serif Pro"/>
              </a:rPr>
              <a:t>organisations</a:t>
            </a:r>
            <a:r>
              <a:rPr lang="en-US" sz="4280" b="1" dirty="0">
                <a:solidFill>
                  <a:srgbClr val="3A3285"/>
                </a:solidFill>
                <a:latin typeface="Source Serif Pro"/>
                <a:ea typeface="Source Serif Pro"/>
                <a:cs typeface="Source Serif Pro"/>
                <a:sym typeface="Source Serif Pro"/>
              </a:rPr>
              <a:t> ?</a:t>
            </a:r>
            <a:endParaRPr sz="4280" b="1" dirty="0">
              <a:solidFill>
                <a:srgbClr val="3A3285"/>
              </a:solidFill>
              <a:latin typeface="Source Serif Pro"/>
              <a:ea typeface="Source Serif Pro"/>
              <a:cs typeface="Source Serif Pro"/>
              <a:sym typeface="Source Serif Pro"/>
            </a:endParaRPr>
          </a:p>
        </p:txBody>
      </p:sp>
      <p:sp>
        <p:nvSpPr>
          <p:cNvPr id="119" name="Google Shape;119;g8a51e28c57_1_46"/>
          <p:cNvSpPr txBox="1">
            <a:spLocks noGrp="1"/>
          </p:cNvSpPr>
          <p:nvPr>
            <p:ph type="subTitle" idx="4294967295"/>
          </p:nvPr>
        </p:nvSpPr>
        <p:spPr>
          <a:xfrm>
            <a:off x="5498750" y="4561525"/>
            <a:ext cx="16484700" cy="6546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3A3285"/>
              </a:buClr>
              <a:buSzPts val="4230"/>
              <a:buFont typeface="Source Serif Pro"/>
              <a:buNone/>
            </a:pPr>
            <a:r>
              <a:rPr lang="en-US" sz="4500" dirty="0">
                <a:solidFill>
                  <a:srgbClr val="3A3285"/>
                </a:solidFill>
                <a:latin typeface="Source Serif Pro"/>
                <a:ea typeface="Source Serif Pro"/>
                <a:cs typeface="Source Serif Pro"/>
                <a:sym typeface="Source Serif Pro"/>
              </a:rPr>
              <a:t>We need Homes of Commons because </a:t>
            </a:r>
            <a:r>
              <a:rPr lang="en-US" sz="4500" b="1" dirty="0">
                <a:solidFill>
                  <a:srgbClr val="3A3285"/>
                </a:solidFill>
                <a:latin typeface="Source Serif Pro"/>
                <a:ea typeface="Source Serif Pro"/>
                <a:cs typeface="Source Serif Pro"/>
                <a:sym typeface="Source Serif Pro"/>
              </a:rPr>
              <a:t>many EU projects lack true interaction</a:t>
            </a:r>
            <a:r>
              <a:rPr lang="en-US" sz="4500" dirty="0">
                <a:solidFill>
                  <a:srgbClr val="3A3285"/>
                </a:solidFill>
                <a:latin typeface="Source Serif Pro"/>
                <a:ea typeface="Source Serif Pro"/>
                <a:cs typeface="Source Serif Pro"/>
                <a:sym typeface="Source Serif Pro"/>
              </a:rPr>
              <a:t> at a local, grass-root level. EU-projects </a:t>
            </a:r>
            <a:r>
              <a:rPr lang="en-US" sz="4500" b="1" dirty="0">
                <a:solidFill>
                  <a:srgbClr val="3A3285"/>
                </a:solidFill>
                <a:latin typeface="Source Serif Pro"/>
                <a:ea typeface="Source Serif Pro"/>
                <a:cs typeface="Source Serif Pro"/>
                <a:sym typeface="Source Serif Pro"/>
              </a:rPr>
              <a:t>remain unknown </a:t>
            </a:r>
            <a:r>
              <a:rPr lang="en-US" sz="4500" dirty="0">
                <a:solidFill>
                  <a:srgbClr val="3A3285"/>
                </a:solidFill>
                <a:latin typeface="Source Serif Pro"/>
                <a:ea typeface="Source Serif Pro"/>
                <a:cs typeface="Source Serif Pro"/>
                <a:sym typeface="Source Serif Pro"/>
              </a:rPr>
              <a:t>and some are completely inaccessible to regular citizens. This results in lack of a dialogue and no sense of direct benefits to the local communities, resulting in citizens having little understanding of the EU, its institutions and European values.  </a:t>
            </a:r>
            <a:r>
              <a:rPr lang="en-US" sz="4500" b="1" dirty="0">
                <a:solidFill>
                  <a:srgbClr val="3A3285"/>
                </a:solidFill>
                <a:latin typeface="Source Serif Pro"/>
                <a:ea typeface="Source Serif Pro"/>
                <a:cs typeface="Source Serif Pro"/>
                <a:sym typeface="Source Serif Pro"/>
              </a:rPr>
              <a:t>The EU must be made accessible to citizens</a:t>
            </a:r>
            <a:r>
              <a:rPr lang="en-US" sz="4500" dirty="0">
                <a:solidFill>
                  <a:srgbClr val="3A3285"/>
                </a:solidFill>
                <a:latin typeface="Source Serif Pro"/>
                <a:ea typeface="Source Serif Pro"/>
                <a:cs typeface="Source Serif Pro"/>
                <a:sym typeface="Source Serif Pro"/>
              </a:rPr>
              <a:t> - not through applications or programs alone, but </a:t>
            </a:r>
            <a:r>
              <a:rPr lang="en-US" sz="4500" b="1" dirty="0">
                <a:solidFill>
                  <a:srgbClr val="3A3285"/>
                </a:solidFill>
                <a:latin typeface="Source Serif Pro"/>
                <a:ea typeface="Source Serif Pro"/>
                <a:cs typeface="Source Serif Pro"/>
                <a:sym typeface="Source Serif Pro"/>
              </a:rPr>
              <a:t>through activities and direct invitations to engage</a:t>
            </a:r>
            <a:r>
              <a:rPr lang="en-US" sz="4500" dirty="0">
                <a:solidFill>
                  <a:srgbClr val="3A3285"/>
                </a:solidFill>
                <a:latin typeface="Source Serif Pro"/>
                <a:ea typeface="Source Serif Pro"/>
                <a:cs typeface="Source Serif Pro"/>
                <a:sym typeface="Source Serif Pro"/>
              </a:rPr>
              <a:t>.</a:t>
            </a:r>
            <a:br>
              <a:rPr lang="en-US" sz="4500" dirty="0">
                <a:solidFill>
                  <a:srgbClr val="3A3285"/>
                </a:solidFill>
                <a:latin typeface="Source Serif Pro"/>
                <a:ea typeface="Source Serif Pro"/>
                <a:cs typeface="Source Serif Pro"/>
                <a:sym typeface="Source Serif Pro"/>
              </a:rPr>
            </a:br>
            <a:br>
              <a:rPr lang="en-US" sz="4500" dirty="0">
                <a:solidFill>
                  <a:srgbClr val="3A3285"/>
                </a:solidFill>
                <a:latin typeface="Source Serif Pro"/>
                <a:ea typeface="Source Serif Pro"/>
                <a:cs typeface="Source Serif Pro"/>
                <a:sym typeface="Source Serif Pro"/>
              </a:rPr>
            </a:br>
            <a:endParaRPr sz="4500" dirty="0">
              <a:solidFill>
                <a:srgbClr val="3A3285"/>
              </a:solidFill>
              <a:latin typeface="Source Serif Pro"/>
              <a:ea typeface="Source Serif Pro"/>
              <a:cs typeface="Source Serif Pro"/>
              <a:sym typeface="Source Serif Pr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8a51e28c57_1_51"/>
          <p:cNvSpPr txBox="1">
            <a:spLocks noGrp="1"/>
          </p:cNvSpPr>
          <p:nvPr>
            <p:ph type="subTitle" idx="4294967295"/>
          </p:nvPr>
        </p:nvSpPr>
        <p:spPr>
          <a:xfrm>
            <a:off x="5690375" y="4221525"/>
            <a:ext cx="16408500" cy="7962000"/>
          </a:xfrm>
          <a:prstGeom prst="rect">
            <a:avLst/>
          </a:prstGeom>
          <a:noFill/>
          <a:ln>
            <a:noFill/>
          </a:ln>
        </p:spPr>
        <p:txBody>
          <a:bodyPr spcFirstLastPara="1" wrap="square" lIns="50800" tIns="50800" rIns="50800" bIns="508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4000" dirty="0">
                <a:solidFill>
                  <a:srgbClr val="3A3285"/>
                </a:solidFill>
                <a:latin typeface="Source Serif Pro"/>
                <a:ea typeface="Source Serif Pro"/>
                <a:cs typeface="Source Serif Pro"/>
                <a:sym typeface="Source Serif Pro"/>
              </a:rPr>
              <a:t>The </a:t>
            </a:r>
            <a:r>
              <a:rPr lang="en-US" sz="4000" b="1" dirty="0">
                <a:solidFill>
                  <a:srgbClr val="3A3285"/>
                </a:solidFill>
                <a:latin typeface="Source Serif Pro"/>
                <a:ea typeface="Source Serif Pro"/>
                <a:cs typeface="Source Serif Pro"/>
                <a:sym typeface="Source Serif Pro"/>
              </a:rPr>
              <a:t>Homes of Commons as a European Stargate </a:t>
            </a:r>
            <a:r>
              <a:rPr lang="en-US" sz="4000" dirty="0">
                <a:solidFill>
                  <a:srgbClr val="3A3285"/>
                </a:solidFill>
                <a:latin typeface="Source Serif Pro"/>
                <a:ea typeface="Source Serif Pro"/>
                <a:cs typeface="Source Serif Pro"/>
                <a:sym typeface="Source Serif Pro"/>
              </a:rPr>
              <a:t>can </a:t>
            </a:r>
            <a:r>
              <a:rPr lang="en-US" sz="4000" dirty="0" err="1">
                <a:solidFill>
                  <a:srgbClr val="3A3285"/>
                </a:solidFill>
                <a:latin typeface="Source Serif Pro"/>
                <a:ea typeface="Source Serif Pro"/>
                <a:cs typeface="Source Serif Pro"/>
                <a:sym typeface="Source Serif Pro"/>
              </a:rPr>
              <a:t>revolutionise</a:t>
            </a:r>
            <a:r>
              <a:rPr lang="en-US" sz="4000" dirty="0">
                <a:solidFill>
                  <a:srgbClr val="3A3285"/>
                </a:solidFill>
                <a:latin typeface="Source Serif Pro"/>
                <a:ea typeface="Source Serif Pro"/>
                <a:cs typeface="Source Serif Pro"/>
                <a:sym typeface="Source Serif Pro"/>
              </a:rPr>
              <a:t> the way citizens re-apply community </a:t>
            </a:r>
            <a:r>
              <a:rPr lang="en-US" sz="4000" dirty="0" err="1">
                <a:solidFill>
                  <a:srgbClr val="3A3285"/>
                </a:solidFill>
                <a:latin typeface="Source Serif Pro"/>
                <a:ea typeface="Source Serif Pro"/>
                <a:cs typeface="Source Serif Pro"/>
                <a:sym typeface="Source Serif Pro"/>
              </a:rPr>
              <a:t>organising</a:t>
            </a:r>
            <a:r>
              <a:rPr lang="en-US" sz="4000" dirty="0">
                <a:solidFill>
                  <a:srgbClr val="3A3285"/>
                </a:solidFill>
                <a:latin typeface="Source Serif Pro"/>
                <a:ea typeface="Source Serif Pro"/>
                <a:cs typeface="Source Serif Pro"/>
                <a:sym typeface="Source Serif Pro"/>
              </a:rPr>
              <a:t> skills in new constellations to improve society. </a:t>
            </a:r>
            <a:r>
              <a:rPr lang="en-US" sz="4000" b="1" dirty="0">
                <a:solidFill>
                  <a:srgbClr val="3A3285"/>
                </a:solidFill>
                <a:latin typeface="Source Serif Pro"/>
                <a:ea typeface="Source Serif Pro"/>
                <a:cs typeface="Source Serif Pro"/>
                <a:sym typeface="Source Serif Pro"/>
              </a:rPr>
              <a:t>Applying fundamental European values </a:t>
            </a:r>
            <a:r>
              <a:rPr lang="en-US" sz="4000" dirty="0">
                <a:solidFill>
                  <a:srgbClr val="3A3285"/>
                </a:solidFill>
                <a:latin typeface="Source Serif Pro"/>
                <a:ea typeface="Source Serif Pro"/>
                <a:cs typeface="Source Serif Pro"/>
                <a:sym typeface="Source Serif Pro"/>
              </a:rPr>
              <a:t>across the Homes of Commons will further encourage and </a:t>
            </a:r>
            <a:r>
              <a:rPr lang="en-US" sz="4000" b="1" dirty="0">
                <a:solidFill>
                  <a:srgbClr val="3A3285"/>
                </a:solidFill>
                <a:latin typeface="Source Serif Pro"/>
                <a:ea typeface="Source Serif Pro"/>
                <a:cs typeface="Source Serif Pro"/>
                <a:sym typeface="Source Serif Pro"/>
              </a:rPr>
              <a:t>promote </a:t>
            </a:r>
            <a:r>
              <a:rPr lang="en-US" sz="4000" dirty="0">
                <a:solidFill>
                  <a:srgbClr val="3A3285"/>
                </a:solidFill>
                <a:latin typeface="Source Serif Pro"/>
                <a:ea typeface="Source Serif Pro"/>
                <a:cs typeface="Source Serif Pro"/>
                <a:sym typeface="Source Serif Pro"/>
              </a:rPr>
              <a:t>European </a:t>
            </a:r>
            <a:r>
              <a:rPr lang="en-US" sz="4000" b="1" dirty="0">
                <a:solidFill>
                  <a:srgbClr val="3A3285"/>
                </a:solidFill>
                <a:latin typeface="Source Serif Pro"/>
                <a:ea typeface="Source Serif Pro"/>
                <a:cs typeface="Source Serif Pro"/>
                <a:sym typeface="Source Serif Pro"/>
              </a:rPr>
              <a:t>value-based community </a:t>
            </a:r>
            <a:r>
              <a:rPr lang="en-US" sz="4000" b="1" dirty="0" err="1">
                <a:solidFill>
                  <a:srgbClr val="3A3285"/>
                </a:solidFill>
                <a:latin typeface="Source Serif Pro"/>
                <a:ea typeface="Source Serif Pro"/>
                <a:cs typeface="Source Serif Pro"/>
                <a:sym typeface="Source Serif Pro"/>
              </a:rPr>
              <a:t>organising</a:t>
            </a:r>
            <a:r>
              <a:rPr lang="en-US" sz="4000" b="1" dirty="0">
                <a:solidFill>
                  <a:srgbClr val="3A3285"/>
                </a:solidFill>
                <a:latin typeface="Source Serif Pro"/>
                <a:ea typeface="Source Serif Pro"/>
                <a:cs typeface="Source Serif Pro"/>
                <a:sym typeface="Source Serif Pro"/>
              </a:rPr>
              <a:t> </a:t>
            </a:r>
            <a:r>
              <a:rPr lang="en-US" sz="4000" dirty="0">
                <a:solidFill>
                  <a:srgbClr val="3A3285"/>
                </a:solidFill>
                <a:latin typeface="Source Serif Pro"/>
                <a:ea typeface="Source Serif Pro"/>
                <a:cs typeface="Source Serif Pro"/>
                <a:sym typeface="Source Serif Pro"/>
              </a:rPr>
              <a:t>regardless of local, regional or national context. By challenging the concept of the EU as an economic project, we can boost the transition towards a circular economy which is the </a:t>
            </a:r>
            <a:r>
              <a:rPr lang="en-US" sz="4000" b="1" dirty="0">
                <a:solidFill>
                  <a:srgbClr val="3A3285"/>
                </a:solidFill>
                <a:latin typeface="Source Serif Pro"/>
                <a:ea typeface="Source Serif Pro"/>
                <a:cs typeface="Source Serif Pro"/>
                <a:sym typeface="Source Serif Pro"/>
              </a:rPr>
              <a:t>re-application of resources. </a:t>
            </a:r>
            <a:r>
              <a:rPr lang="en-US" sz="4000" dirty="0">
                <a:solidFill>
                  <a:srgbClr val="3A3285"/>
                </a:solidFill>
                <a:latin typeface="Source Serif Pro"/>
                <a:ea typeface="Source Serif Pro"/>
                <a:cs typeface="Source Serif Pro"/>
                <a:sym typeface="Source Serif Pro"/>
              </a:rPr>
              <a:t>Citizen resources in community </a:t>
            </a:r>
            <a:r>
              <a:rPr lang="en-US" sz="4000" dirty="0" err="1">
                <a:solidFill>
                  <a:srgbClr val="3A3285"/>
                </a:solidFill>
                <a:latin typeface="Source Serif Pro"/>
                <a:ea typeface="Source Serif Pro"/>
                <a:cs typeface="Source Serif Pro"/>
                <a:sym typeface="Source Serif Pro"/>
              </a:rPr>
              <a:t>organising</a:t>
            </a:r>
            <a:r>
              <a:rPr lang="en-US" sz="4000" dirty="0">
                <a:solidFill>
                  <a:srgbClr val="3A3285"/>
                </a:solidFill>
                <a:latin typeface="Source Serif Pro"/>
                <a:ea typeface="Source Serif Pro"/>
                <a:cs typeface="Source Serif Pro"/>
                <a:sym typeface="Source Serif Pro"/>
              </a:rPr>
              <a:t> should be boosted!</a:t>
            </a:r>
            <a:br>
              <a:rPr lang="en-US" sz="4000" dirty="0">
                <a:solidFill>
                  <a:srgbClr val="3A3285"/>
                </a:solidFill>
                <a:latin typeface="Source Serif Pro"/>
                <a:ea typeface="Source Serif Pro"/>
                <a:cs typeface="Source Serif Pro"/>
                <a:sym typeface="Source Serif Pro"/>
              </a:rPr>
            </a:br>
            <a:r>
              <a:rPr lang="en-US" sz="4000" b="1" dirty="0">
                <a:solidFill>
                  <a:srgbClr val="3A3285"/>
                </a:solidFill>
                <a:latin typeface="Source Serif Pro"/>
                <a:ea typeface="Source Serif Pro"/>
                <a:cs typeface="Source Serif Pro"/>
                <a:sym typeface="Source Serif Pro"/>
              </a:rPr>
              <a:t>Proclaiming 9 May as a Europeans Day </a:t>
            </a:r>
            <a:r>
              <a:rPr lang="en-US" sz="4000" dirty="0">
                <a:solidFill>
                  <a:srgbClr val="3A3285"/>
                </a:solidFill>
                <a:latin typeface="Source Serif Pro"/>
                <a:ea typeface="Source Serif Pro"/>
                <a:cs typeface="Source Serif Pro"/>
                <a:sym typeface="Source Serif Pro"/>
              </a:rPr>
              <a:t>would be a significant shift towards a truly citizen-driven union - not just an institutional one.</a:t>
            </a:r>
            <a:br>
              <a:rPr lang="en-US" sz="4300" dirty="0">
                <a:solidFill>
                  <a:srgbClr val="3A3285"/>
                </a:solidFill>
                <a:latin typeface="Source Serif Pro"/>
                <a:ea typeface="Source Serif Pro"/>
                <a:cs typeface="Source Serif Pro"/>
                <a:sym typeface="Source Serif Pro"/>
              </a:rPr>
            </a:br>
            <a:br>
              <a:rPr lang="en-US" sz="4300" dirty="0">
                <a:solidFill>
                  <a:srgbClr val="3A3285"/>
                </a:solidFill>
                <a:latin typeface="Source Serif Pro"/>
                <a:ea typeface="Source Serif Pro"/>
                <a:cs typeface="Source Serif Pro"/>
                <a:sym typeface="Source Serif Pro"/>
              </a:rPr>
            </a:br>
            <a:r>
              <a:rPr lang="en-US" sz="4300" dirty="0">
                <a:solidFill>
                  <a:srgbClr val="3A3285"/>
                </a:solidFill>
                <a:latin typeface="Source Serif Pro"/>
                <a:ea typeface="Source Serif Pro"/>
                <a:cs typeface="Source Serif Pro"/>
                <a:sym typeface="Source Serif Pro"/>
              </a:rPr>
              <a:t>*</a:t>
            </a:r>
            <a:r>
              <a:rPr lang="en-US" sz="3500" dirty="0">
                <a:solidFill>
                  <a:srgbClr val="3A3285"/>
                </a:solidFill>
                <a:latin typeface="Source Serif Pro"/>
                <a:ea typeface="Source Serif Pro"/>
                <a:cs typeface="Source Serif Pro"/>
                <a:sym typeface="Source Serif Pro"/>
              </a:rPr>
              <a:t>Inspired by </a:t>
            </a:r>
            <a:r>
              <a:rPr lang="en-US" sz="3500" u="sng" dirty="0">
                <a:solidFill>
                  <a:schemeClr val="hlink"/>
                </a:solidFill>
                <a:latin typeface="Source Serif Pro"/>
                <a:ea typeface="Source Serif Pro"/>
                <a:cs typeface="Source Serif Pro"/>
                <a:sym typeface="Source Serif Pro"/>
                <a:hlinkClick r:id="rId3"/>
              </a:rPr>
              <a:t>Kate </a:t>
            </a:r>
            <a:r>
              <a:rPr lang="en-US" sz="3500" u="sng" dirty="0" err="1">
                <a:solidFill>
                  <a:schemeClr val="hlink"/>
                </a:solidFill>
                <a:latin typeface="Source Serif Pro"/>
                <a:ea typeface="Source Serif Pro"/>
                <a:cs typeface="Source Serif Pro"/>
                <a:sym typeface="Source Serif Pro"/>
                <a:hlinkClick r:id="rId3"/>
              </a:rPr>
              <a:t>Raworths</a:t>
            </a:r>
            <a:r>
              <a:rPr lang="en-US" sz="3500" u="sng" dirty="0">
                <a:solidFill>
                  <a:schemeClr val="hlink"/>
                </a:solidFill>
                <a:latin typeface="Source Serif Pro"/>
                <a:ea typeface="Source Serif Pro"/>
                <a:cs typeface="Source Serif Pro"/>
                <a:sym typeface="Source Serif Pro"/>
                <a:hlinkClick r:id="rId3"/>
              </a:rPr>
              <a:t> donut economic</a:t>
            </a:r>
            <a:r>
              <a:rPr lang="en-US" sz="3500" dirty="0">
                <a:solidFill>
                  <a:srgbClr val="3A3285"/>
                </a:solidFill>
                <a:latin typeface="Source Serif Pro"/>
                <a:ea typeface="Source Serif Pro"/>
                <a:cs typeface="Source Serif Pro"/>
                <a:sym typeface="Source Serif Pro"/>
              </a:rPr>
              <a:t> theory</a:t>
            </a:r>
            <a:endParaRPr sz="3000" b="0" i="0" u="none" strike="noStrike" cap="none" dirty="0">
              <a:solidFill>
                <a:srgbClr val="3A3285"/>
              </a:solidFill>
              <a:latin typeface="Helvetica Neue"/>
              <a:ea typeface="Helvetica Neue"/>
              <a:cs typeface="Helvetica Neue"/>
              <a:sym typeface="Helvetica Neue"/>
            </a:endParaRPr>
          </a:p>
        </p:txBody>
      </p:sp>
      <p:sp>
        <p:nvSpPr>
          <p:cNvPr id="125" name="Google Shape;125;g8a51e28c57_1_51"/>
          <p:cNvSpPr txBox="1">
            <a:spLocks noGrp="1"/>
          </p:cNvSpPr>
          <p:nvPr>
            <p:ph type="ctrTitle" idx="4294967295"/>
          </p:nvPr>
        </p:nvSpPr>
        <p:spPr>
          <a:xfrm>
            <a:off x="5498739" y="1080918"/>
            <a:ext cx="17654700" cy="3480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3A3285"/>
              </a:buClr>
              <a:buSzPts val="5160"/>
              <a:buFont typeface="Source Serif Pro"/>
              <a:buNone/>
            </a:pPr>
            <a:r>
              <a:rPr lang="en-US" sz="4280" b="1" dirty="0">
                <a:solidFill>
                  <a:srgbClr val="3A3285"/>
                </a:solidFill>
                <a:latin typeface="Source Serif Pro"/>
                <a:ea typeface="Source Serif Pro"/>
                <a:cs typeface="Source Serif Pro"/>
                <a:sym typeface="Source Serif Pro"/>
              </a:rPr>
              <a:t>3.3 Homes of commons and cultural and creative spaces: how can we rethink cultural and creative spaces as community </a:t>
            </a:r>
            <a:r>
              <a:rPr lang="en-US" sz="4280" b="1" dirty="0" err="1">
                <a:solidFill>
                  <a:srgbClr val="3A3285"/>
                </a:solidFill>
                <a:latin typeface="Source Serif Pro"/>
                <a:ea typeface="Source Serif Pro"/>
                <a:cs typeface="Source Serif Pro"/>
                <a:sym typeface="Source Serif Pro"/>
              </a:rPr>
              <a:t>organisations</a:t>
            </a:r>
            <a:r>
              <a:rPr lang="en-US" sz="4280" b="1" dirty="0">
                <a:solidFill>
                  <a:srgbClr val="3A3285"/>
                </a:solidFill>
                <a:latin typeface="Source Serif Pro"/>
                <a:ea typeface="Source Serif Pro"/>
                <a:cs typeface="Source Serif Pro"/>
                <a:sym typeface="Source Serif Pro"/>
              </a:rPr>
              <a:t> suggesting new ways for the EU to relate with the local level, aware of the role of relevant national/regional level </a:t>
            </a:r>
            <a:r>
              <a:rPr lang="en-US" sz="4280" b="1" dirty="0" err="1">
                <a:solidFill>
                  <a:srgbClr val="3A3285"/>
                </a:solidFill>
                <a:latin typeface="Source Serif Pro"/>
                <a:ea typeface="Source Serif Pro"/>
                <a:cs typeface="Source Serif Pro"/>
                <a:sym typeface="Source Serif Pro"/>
              </a:rPr>
              <a:t>organisations</a:t>
            </a:r>
            <a:r>
              <a:rPr lang="en-US" sz="4280" b="1" dirty="0">
                <a:solidFill>
                  <a:srgbClr val="3A3285"/>
                </a:solidFill>
                <a:latin typeface="Source Serif Pro"/>
                <a:ea typeface="Source Serif Pro"/>
                <a:cs typeface="Source Serif Pro"/>
                <a:sym typeface="Source Serif Pro"/>
              </a:rPr>
              <a:t> ?</a:t>
            </a:r>
            <a:endParaRPr sz="4280" b="1" dirty="0">
              <a:solidFill>
                <a:srgbClr val="3A3285"/>
              </a:solidFill>
              <a:latin typeface="Source Serif Pro"/>
              <a:ea typeface="Source Serif Pro"/>
              <a:cs typeface="Source Serif Pro"/>
              <a:sym typeface="Source Serif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g8a51e28c57_1_120"/>
          <p:cNvPicPr preferRelativeResize="0"/>
          <p:nvPr/>
        </p:nvPicPr>
        <p:blipFill>
          <a:blip r:embed="rId3">
            <a:alphaModFix/>
          </a:blip>
          <a:stretch>
            <a:fillRect/>
          </a:stretch>
        </p:blipFill>
        <p:spPr>
          <a:xfrm>
            <a:off x="6734975" y="707325"/>
            <a:ext cx="15809978" cy="10539975"/>
          </a:xfrm>
          <a:prstGeom prst="rect">
            <a:avLst/>
          </a:prstGeom>
          <a:noFill/>
          <a:ln>
            <a:noFill/>
          </a:ln>
        </p:spPr>
      </p:pic>
      <p:sp>
        <p:nvSpPr>
          <p:cNvPr id="131" name="Google Shape;131;g8a51e28c57_1_120"/>
          <p:cNvSpPr txBox="1">
            <a:spLocks noGrp="1"/>
          </p:cNvSpPr>
          <p:nvPr>
            <p:ph type="subTitle" idx="4294967295"/>
          </p:nvPr>
        </p:nvSpPr>
        <p:spPr>
          <a:xfrm>
            <a:off x="6734982" y="11469844"/>
            <a:ext cx="16036800" cy="1587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3A3285"/>
              </a:buClr>
              <a:buSzPts val="3915"/>
              <a:buFont typeface="Source Serif Pro"/>
              <a:buNone/>
            </a:pPr>
            <a:r>
              <a:rPr lang="en-US" sz="2500">
                <a:solidFill>
                  <a:srgbClr val="3A3285"/>
                </a:solidFill>
                <a:latin typeface="Source Serif Pro"/>
                <a:ea typeface="Source Serif Pro"/>
                <a:cs typeface="Source Serif Pro"/>
                <a:sym typeface="Source Serif Pro"/>
              </a:rPr>
              <a:t>A pro-European Union rally titled 'Pulse of Europe' at the Roncalliplatz square in Cologne, Germany, 09 April 2017. The citizen's initiative was founded to encourage EU citizens to promote a 'pan-European' identity.</a:t>
            </a:r>
            <a:endParaRPr sz="2500">
              <a:solidFill>
                <a:srgbClr val="3A3285"/>
              </a:solidFill>
              <a:latin typeface="Source Serif Pro"/>
              <a:ea typeface="Source Serif Pro"/>
              <a:cs typeface="Source Serif Pro"/>
              <a:sym typeface="Source Serif Pro"/>
            </a:endParaRPr>
          </a:p>
          <a:p>
            <a:pPr marL="0" lvl="0" indent="0" algn="l" rtl="0">
              <a:spcBef>
                <a:spcPts val="0"/>
              </a:spcBef>
              <a:spcAft>
                <a:spcPts val="0"/>
              </a:spcAft>
              <a:buClr>
                <a:srgbClr val="3A3285"/>
              </a:buClr>
              <a:buSzPts val="3915"/>
              <a:buFont typeface="Source Serif Pro"/>
              <a:buNone/>
            </a:pPr>
            <a:r>
              <a:rPr lang="en-US" sz="2500">
                <a:solidFill>
                  <a:srgbClr val="3A3285"/>
                </a:solidFill>
                <a:latin typeface="Source Serif Pro"/>
                <a:ea typeface="Source Serif Pro"/>
                <a:cs typeface="Source Serif Pro"/>
                <a:sym typeface="Source Serif Pro"/>
              </a:rPr>
              <a:t>Image: neweurope.eu </a:t>
            </a:r>
            <a:endParaRPr sz="2500">
              <a:solidFill>
                <a:srgbClr val="3A3285"/>
              </a:solidFill>
              <a:latin typeface="Source Serif Pro"/>
              <a:ea typeface="Source Serif Pro"/>
              <a:cs typeface="Source Serif Pro"/>
              <a:sym typeface="Source Serif Pr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8a51e28c57_1_56"/>
          <p:cNvSpPr txBox="1"/>
          <p:nvPr/>
        </p:nvSpPr>
        <p:spPr>
          <a:xfrm>
            <a:off x="5401375" y="1463576"/>
            <a:ext cx="17466000" cy="8523900"/>
          </a:xfrm>
          <a:prstGeom prst="rect">
            <a:avLst/>
          </a:prstGeom>
          <a:noFill/>
          <a:ln>
            <a:noFill/>
          </a:ln>
        </p:spPr>
        <p:txBody>
          <a:bodyPr spcFirstLastPara="1" wrap="square" lIns="50800" tIns="50800" rIns="50800" bIns="50800" anchor="t" anchorCtr="0">
            <a:noAutofit/>
          </a:bodyPr>
          <a:lstStyle/>
          <a:p>
            <a:pPr marL="0" marR="0" lvl="0" indent="0" algn="l" rtl="0">
              <a:lnSpc>
                <a:spcPct val="80000"/>
              </a:lnSpc>
              <a:spcBef>
                <a:spcPts val="0"/>
              </a:spcBef>
              <a:spcAft>
                <a:spcPts val="0"/>
              </a:spcAft>
              <a:buClr>
                <a:srgbClr val="3A3285"/>
              </a:buClr>
              <a:buSzPts val="5160"/>
              <a:buFont typeface="Source Serif Pro"/>
              <a:buNone/>
            </a:pPr>
            <a:r>
              <a:rPr lang="en-US" sz="5160" b="1" i="0" u="none" strike="noStrike" cap="none">
                <a:solidFill>
                  <a:srgbClr val="3A3285"/>
                </a:solidFill>
                <a:latin typeface="Source Serif Pro"/>
                <a:ea typeface="Source Serif Pro"/>
                <a:cs typeface="Source Serif Pro"/>
                <a:sym typeface="Source Serif Pro"/>
              </a:rPr>
              <a:t>Our 5 Keywords</a:t>
            </a:r>
            <a:endParaRPr sz="5160" b="1" i="0" u="none" strike="noStrike" cap="none">
              <a:solidFill>
                <a:srgbClr val="3A3285"/>
              </a:solidFill>
              <a:latin typeface="Source Serif Pro"/>
              <a:ea typeface="Source Serif Pro"/>
              <a:cs typeface="Source Serif Pro"/>
              <a:sym typeface="Source Serif Pro"/>
            </a:endParaRPr>
          </a:p>
          <a:p>
            <a:pPr marL="0" marR="0" lvl="0" indent="0" algn="l" rtl="0">
              <a:lnSpc>
                <a:spcPct val="80000"/>
              </a:lnSpc>
              <a:spcBef>
                <a:spcPts val="0"/>
              </a:spcBef>
              <a:spcAft>
                <a:spcPts val="0"/>
              </a:spcAft>
              <a:buClr>
                <a:srgbClr val="3A3285"/>
              </a:buClr>
              <a:buSzPts val="5160"/>
              <a:buFont typeface="Source Serif Pro"/>
              <a:buNone/>
            </a:pPr>
            <a:endParaRPr sz="5160" b="1" i="0" u="none" strike="noStrike" cap="none">
              <a:solidFill>
                <a:srgbClr val="3A3285"/>
              </a:solidFill>
              <a:latin typeface="Source Serif Pro"/>
              <a:ea typeface="Source Serif Pro"/>
              <a:cs typeface="Source Serif Pro"/>
              <a:sym typeface="Source Serif Pro"/>
            </a:endParaRPr>
          </a:p>
          <a:p>
            <a:pPr marL="0" marR="0" lvl="0" indent="0" algn="l" rtl="0">
              <a:lnSpc>
                <a:spcPct val="80000"/>
              </a:lnSpc>
              <a:spcBef>
                <a:spcPts val="0"/>
              </a:spcBef>
              <a:spcAft>
                <a:spcPts val="0"/>
              </a:spcAft>
              <a:buClr>
                <a:srgbClr val="3A3285"/>
              </a:buClr>
              <a:buSzPts val="5160"/>
              <a:buFont typeface="Source Serif Pro"/>
              <a:buNone/>
            </a:pPr>
            <a:r>
              <a:rPr lang="en-US" sz="5160" b="0" i="0" u="none" strike="noStrike" cap="none">
                <a:solidFill>
                  <a:srgbClr val="3A3285"/>
                </a:solidFill>
                <a:latin typeface="Source Serif Pro"/>
                <a:ea typeface="Source Serif Pro"/>
                <a:cs typeface="Source Serif Pro"/>
                <a:sym typeface="Source Serif Pro"/>
              </a:rPr>
              <a:t>Challenge Nr </a:t>
            </a:r>
            <a:r>
              <a:rPr lang="en-US" sz="5160">
                <a:solidFill>
                  <a:srgbClr val="3A3285"/>
                </a:solidFill>
                <a:latin typeface="Source Serif Pro"/>
                <a:ea typeface="Source Serif Pro"/>
                <a:cs typeface="Source Serif Pro"/>
                <a:sym typeface="Source Serif Pro"/>
              </a:rPr>
              <a:t>3</a:t>
            </a:r>
            <a:r>
              <a:rPr lang="en-US" sz="5160" b="0" i="0" u="none" strike="noStrike" cap="none">
                <a:solidFill>
                  <a:srgbClr val="3A3285"/>
                </a:solidFill>
                <a:latin typeface="Source Serif Pro"/>
                <a:ea typeface="Source Serif Pro"/>
                <a:cs typeface="Source Serif Pro"/>
                <a:sym typeface="Source Serif Pro"/>
              </a:rPr>
              <a:t>:</a:t>
            </a:r>
            <a:br>
              <a:rPr lang="en-US" sz="5160" b="0" i="0" u="none" strike="noStrike" cap="none">
                <a:solidFill>
                  <a:srgbClr val="3A3285"/>
                </a:solidFill>
                <a:latin typeface="Source Serif Pro"/>
                <a:ea typeface="Source Serif Pro"/>
                <a:cs typeface="Source Serif Pro"/>
                <a:sym typeface="Source Serif Pro"/>
              </a:rPr>
            </a:br>
            <a:r>
              <a:rPr lang="en-US" sz="4050" b="1">
                <a:solidFill>
                  <a:srgbClr val="322B80"/>
                </a:solidFill>
                <a:highlight>
                  <a:srgbClr val="FFFFFF"/>
                </a:highlight>
                <a:latin typeface="Lato"/>
                <a:ea typeface="Lato"/>
                <a:cs typeface="Lato"/>
                <a:sym typeface="Lato"/>
              </a:rPr>
              <a:t>Building spaces of encounter </a:t>
            </a:r>
            <a:endParaRPr sz="4050" b="1">
              <a:solidFill>
                <a:srgbClr val="322B80"/>
              </a:solidFill>
              <a:highlight>
                <a:srgbClr val="FFFFFF"/>
              </a:highlight>
              <a:latin typeface="Lato"/>
              <a:ea typeface="Lato"/>
              <a:cs typeface="Lato"/>
              <a:sym typeface="Lato"/>
            </a:endParaRPr>
          </a:p>
          <a:p>
            <a:pPr marL="0" marR="0" lvl="0" indent="0" algn="l" rtl="0">
              <a:lnSpc>
                <a:spcPct val="80000"/>
              </a:lnSpc>
              <a:spcBef>
                <a:spcPts val="0"/>
              </a:spcBef>
              <a:spcAft>
                <a:spcPts val="0"/>
              </a:spcAft>
              <a:buClr>
                <a:srgbClr val="3A3285"/>
              </a:buClr>
              <a:buSzPts val="5160"/>
              <a:buFont typeface="Source Serif Pro"/>
              <a:buNone/>
            </a:pPr>
            <a:r>
              <a:rPr lang="en-US" sz="4050" b="1">
                <a:solidFill>
                  <a:srgbClr val="322B80"/>
                </a:solidFill>
                <a:highlight>
                  <a:srgbClr val="FFFFFF"/>
                </a:highlight>
                <a:latin typeface="Lato"/>
                <a:ea typeface="Lato"/>
                <a:cs typeface="Lato"/>
                <a:sym typeface="Lato"/>
              </a:rPr>
              <a:t>between local and EU level</a:t>
            </a:r>
            <a:endParaRPr sz="4050" b="1">
              <a:solidFill>
                <a:srgbClr val="322B80"/>
              </a:solidFill>
              <a:highlight>
                <a:srgbClr val="FFFFFF"/>
              </a:highlight>
              <a:latin typeface="Lato"/>
              <a:ea typeface="Lato"/>
              <a:cs typeface="Lato"/>
              <a:sym typeface="Lato"/>
            </a:endParaRPr>
          </a:p>
          <a:p>
            <a:pPr marL="0" marR="0" lvl="0" indent="0" algn="l" rtl="0">
              <a:lnSpc>
                <a:spcPct val="80000"/>
              </a:lnSpc>
              <a:spcBef>
                <a:spcPts val="0"/>
              </a:spcBef>
              <a:spcAft>
                <a:spcPts val="0"/>
              </a:spcAft>
              <a:buNone/>
            </a:pPr>
            <a:br>
              <a:rPr lang="en-US" sz="4300" b="0" i="1" u="none" strike="noStrike" cap="none">
                <a:solidFill>
                  <a:srgbClr val="3A3285"/>
                </a:solidFill>
                <a:latin typeface="Lato Light"/>
                <a:ea typeface="Lato Light"/>
                <a:cs typeface="Lato Light"/>
                <a:sym typeface="Lato Light"/>
              </a:rPr>
            </a:br>
            <a:endParaRPr sz="4300" b="0" i="1" u="none" strike="noStrike" cap="none">
              <a:solidFill>
                <a:srgbClr val="3A3285"/>
              </a:solidFill>
              <a:latin typeface="Lato Light"/>
              <a:ea typeface="Lato Light"/>
              <a:cs typeface="Lato Light"/>
              <a:sym typeface="Lato Light"/>
            </a:endParaRPr>
          </a:p>
          <a:p>
            <a:pPr marL="457200" marR="0" lvl="0" indent="-609600" algn="l" rtl="0">
              <a:lnSpc>
                <a:spcPct val="80000"/>
              </a:lnSpc>
              <a:spcBef>
                <a:spcPts val="0"/>
              </a:spcBef>
              <a:spcAft>
                <a:spcPts val="0"/>
              </a:spcAft>
              <a:buClr>
                <a:srgbClr val="3A3285"/>
              </a:buClr>
              <a:buSzPts val="6000"/>
              <a:buFont typeface="Lato"/>
              <a:buChar char="●"/>
            </a:pPr>
            <a:r>
              <a:rPr lang="en-US" sz="6000" b="1" i="1">
                <a:solidFill>
                  <a:srgbClr val="3A3285"/>
                </a:solidFill>
                <a:latin typeface="Lato"/>
                <a:ea typeface="Lato"/>
                <a:cs typeface="Lato"/>
                <a:sym typeface="Lato"/>
              </a:rPr>
              <a:t>Network </a:t>
            </a:r>
            <a:endParaRPr sz="6000" b="1" i="1">
              <a:solidFill>
                <a:srgbClr val="3A3285"/>
              </a:solidFill>
              <a:latin typeface="Lato"/>
              <a:ea typeface="Lato"/>
              <a:cs typeface="Lato"/>
              <a:sym typeface="Lato"/>
            </a:endParaRPr>
          </a:p>
          <a:p>
            <a:pPr marL="457200" marR="0" lvl="0" indent="-609600" algn="l" rtl="0">
              <a:lnSpc>
                <a:spcPct val="80000"/>
              </a:lnSpc>
              <a:spcBef>
                <a:spcPts val="0"/>
              </a:spcBef>
              <a:spcAft>
                <a:spcPts val="0"/>
              </a:spcAft>
              <a:buClr>
                <a:srgbClr val="3A3285"/>
              </a:buClr>
              <a:buSzPts val="6000"/>
              <a:buFont typeface="Lato"/>
              <a:buChar char="●"/>
            </a:pPr>
            <a:r>
              <a:rPr lang="en-US" sz="6000" b="1" i="1">
                <a:solidFill>
                  <a:srgbClr val="3A3285"/>
                </a:solidFill>
                <a:latin typeface="Lato"/>
                <a:ea typeface="Lato"/>
                <a:cs typeface="Lato"/>
                <a:sym typeface="Lato"/>
              </a:rPr>
              <a:t>Empowerment</a:t>
            </a:r>
            <a:endParaRPr sz="6000" b="1" i="1">
              <a:solidFill>
                <a:srgbClr val="3A3285"/>
              </a:solidFill>
              <a:latin typeface="Lato"/>
              <a:ea typeface="Lato"/>
              <a:cs typeface="Lato"/>
              <a:sym typeface="Lato"/>
            </a:endParaRPr>
          </a:p>
          <a:p>
            <a:pPr marL="457200" marR="0" lvl="0" indent="-609600" algn="l" rtl="0">
              <a:lnSpc>
                <a:spcPct val="80000"/>
              </a:lnSpc>
              <a:spcBef>
                <a:spcPts val="0"/>
              </a:spcBef>
              <a:spcAft>
                <a:spcPts val="0"/>
              </a:spcAft>
              <a:buClr>
                <a:srgbClr val="3A3285"/>
              </a:buClr>
              <a:buSzPts val="6000"/>
              <a:buFont typeface="Lato"/>
              <a:buChar char="●"/>
            </a:pPr>
            <a:r>
              <a:rPr lang="en-US" sz="6000" b="1" i="1">
                <a:solidFill>
                  <a:srgbClr val="3A3285"/>
                </a:solidFill>
                <a:latin typeface="Lato"/>
                <a:ea typeface="Lato"/>
                <a:cs typeface="Lato"/>
                <a:sym typeface="Lato"/>
              </a:rPr>
              <a:t>Dialogue</a:t>
            </a:r>
            <a:endParaRPr sz="6000" b="1" i="1">
              <a:solidFill>
                <a:srgbClr val="3A3285"/>
              </a:solidFill>
              <a:latin typeface="Lato"/>
              <a:ea typeface="Lato"/>
              <a:cs typeface="Lato"/>
              <a:sym typeface="Lato"/>
            </a:endParaRPr>
          </a:p>
          <a:p>
            <a:pPr marL="457200" marR="0" lvl="0" indent="-609600" algn="l" rtl="0">
              <a:lnSpc>
                <a:spcPct val="80000"/>
              </a:lnSpc>
              <a:spcBef>
                <a:spcPts val="0"/>
              </a:spcBef>
              <a:spcAft>
                <a:spcPts val="0"/>
              </a:spcAft>
              <a:buClr>
                <a:srgbClr val="3A3285"/>
              </a:buClr>
              <a:buSzPts val="6000"/>
              <a:buFont typeface="Lato"/>
              <a:buChar char="●"/>
            </a:pPr>
            <a:r>
              <a:rPr lang="en-US" sz="6000" b="1" i="1">
                <a:solidFill>
                  <a:srgbClr val="3A3285"/>
                </a:solidFill>
                <a:latin typeface="Lato"/>
                <a:ea typeface="Lato"/>
                <a:cs typeface="Lato"/>
                <a:sym typeface="Lato"/>
              </a:rPr>
              <a:t>Commitment </a:t>
            </a:r>
            <a:endParaRPr sz="6000" b="1" i="1">
              <a:solidFill>
                <a:srgbClr val="3A3285"/>
              </a:solidFill>
              <a:latin typeface="Lato"/>
              <a:ea typeface="Lato"/>
              <a:cs typeface="Lato"/>
              <a:sym typeface="Lato"/>
            </a:endParaRPr>
          </a:p>
          <a:p>
            <a:pPr marL="457200" marR="0" lvl="0" indent="-609600" algn="l" rtl="0">
              <a:lnSpc>
                <a:spcPct val="80000"/>
              </a:lnSpc>
              <a:spcBef>
                <a:spcPts val="0"/>
              </a:spcBef>
              <a:spcAft>
                <a:spcPts val="0"/>
              </a:spcAft>
              <a:buClr>
                <a:srgbClr val="3A3285"/>
              </a:buClr>
              <a:buSzPts val="6000"/>
              <a:buFont typeface="Lato"/>
              <a:buChar char="●"/>
            </a:pPr>
            <a:r>
              <a:rPr lang="en-US" sz="6000" b="1" i="1">
                <a:solidFill>
                  <a:srgbClr val="3A3285"/>
                </a:solidFill>
                <a:latin typeface="Lato"/>
                <a:ea typeface="Lato"/>
                <a:cs typeface="Lato"/>
                <a:sym typeface="Lato"/>
              </a:rPr>
              <a:t>Stargate </a:t>
            </a:r>
            <a:br>
              <a:rPr lang="en-US" sz="4300" b="0" i="1" u="none" strike="noStrike" cap="none">
                <a:solidFill>
                  <a:srgbClr val="3A3285"/>
                </a:solidFill>
                <a:latin typeface="Lato Light"/>
                <a:ea typeface="Lato Light"/>
                <a:cs typeface="Lato Light"/>
                <a:sym typeface="Lato Light"/>
              </a:rPr>
            </a:br>
            <a:r>
              <a:rPr lang="en-US" sz="4300" b="0" i="1" u="none" strike="noStrike" cap="none">
                <a:solidFill>
                  <a:srgbClr val="3A3285"/>
                </a:solidFill>
                <a:latin typeface="Lato Light"/>
                <a:ea typeface="Lato Light"/>
                <a:cs typeface="Lato Light"/>
                <a:sym typeface="Lato Light"/>
              </a:rPr>
              <a:t> </a:t>
            </a:r>
            <a:endParaRPr sz="4300" b="0" i="1" u="none" strike="noStrike" cap="none">
              <a:solidFill>
                <a:srgbClr val="3A3285"/>
              </a:solidFill>
              <a:latin typeface="Lato Light"/>
              <a:ea typeface="Lato Light"/>
              <a:cs typeface="Lato Light"/>
              <a:sym typeface="Lato Light"/>
            </a:endParaRPr>
          </a:p>
          <a:p>
            <a:pPr marL="0" marR="0" lvl="0" indent="0" algn="l" rtl="0">
              <a:lnSpc>
                <a:spcPct val="80000"/>
              </a:lnSpc>
              <a:spcBef>
                <a:spcPts val="0"/>
              </a:spcBef>
              <a:spcAft>
                <a:spcPts val="0"/>
              </a:spcAft>
              <a:buClr>
                <a:srgbClr val="3A3285"/>
              </a:buClr>
              <a:buSzPts val="5160"/>
              <a:buFont typeface="Source Serif Pro"/>
              <a:buNone/>
            </a:pPr>
            <a:endParaRPr sz="4300" b="0" i="1" u="none" strike="noStrike" cap="none">
              <a:solidFill>
                <a:srgbClr val="3A3285"/>
              </a:solidFill>
              <a:latin typeface="Lato Light"/>
              <a:ea typeface="Lato Light"/>
              <a:cs typeface="Lato Light"/>
              <a:sym typeface="Lato Light"/>
            </a:endParaRPr>
          </a:p>
          <a:p>
            <a:pPr marL="0" marR="0" lvl="0" indent="0" algn="l" rtl="0">
              <a:lnSpc>
                <a:spcPct val="80000"/>
              </a:lnSpc>
              <a:spcBef>
                <a:spcPts val="0"/>
              </a:spcBef>
              <a:spcAft>
                <a:spcPts val="0"/>
              </a:spcAft>
              <a:buClr>
                <a:srgbClr val="3A3285"/>
              </a:buClr>
              <a:buSzPts val="5160"/>
              <a:buFont typeface="Source Serif Pro"/>
              <a:buNone/>
            </a:pPr>
            <a:endParaRPr sz="4300" b="0" i="1" u="none" strike="noStrike" cap="none">
              <a:solidFill>
                <a:srgbClr val="3A3285"/>
              </a:solidFill>
              <a:latin typeface="Lato Light"/>
              <a:ea typeface="Lato Light"/>
              <a:cs typeface="Lato Light"/>
              <a:sym typeface="Lato Light"/>
            </a:endParaRPr>
          </a:p>
          <a:p>
            <a:pPr marL="0" marR="0" lvl="0" indent="0" algn="l" rtl="0">
              <a:lnSpc>
                <a:spcPct val="80000"/>
              </a:lnSpc>
              <a:spcBef>
                <a:spcPts val="0"/>
              </a:spcBef>
              <a:spcAft>
                <a:spcPts val="0"/>
              </a:spcAft>
              <a:buClr>
                <a:srgbClr val="3A3285"/>
              </a:buClr>
              <a:buSzPts val="5160"/>
              <a:buFont typeface="Source Serif Pro"/>
              <a:buNone/>
            </a:pPr>
            <a:endParaRPr sz="4300" b="0" i="1" u="none" strike="noStrike" cap="none">
              <a:solidFill>
                <a:srgbClr val="3A3285"/>
              </a:solidFill>
              <a:latin typeface="Lato Light"/>
              <a:ea typeface="Lato Light"/>
              <a:cs typeface="Lato Light"/>
              <a:sym typeface="Lato Light"/>
            </a:endParaRPr>
          </a:p>
          <a:p>
            <a:pPr marL="0" marR="0" lvl="0" indent="0" algn="l" rtl="0">
              <a:lnSpc>
                <a:spcPct val="80000"/>
              </a:lnSpc>
              <a:spcBef>
                <a:spcPts val="0"/>
              </a:spcBef>
              <a:spcAft>
                <a:spcPts val="0"/>
              </a:spcAft>
              <a:buClr>
                <a:srgbClr val="3A3285"/>
              </a:buClr>
              <a:buSzPts val="5160"/>
              <a:buFont typeface="Source Serif Pro"/>
              <a:buNone/>
            </a:pPr>
            <a:endParaRPr sz="4300" b="0" i="1" u="none" strike="noStrike" cap="none">
              <a:solidFill>
                <a:srgbClr val="3A3285"/>
              </a:solidFill>
              <a:latin typeface="Lato Light"/>
              <a:ea typeface="Lato Light"/>
              <a:cs typeface="Lato Light"/>
              <a:sym typeface="Lato Light"/>
            </a:endParaRPr>
          </a:p>
          <a:p>
            <a:pPr marL="0" marR="0" lvl="0" indent="0" algn="l" rtl="0">
              <a:lnSpc>
                <a:spcPct val="80000"/>
              </a:lnSpc>
              <a:spcBef>
                <a:spcPts val="0"/>
              </a:spcBef>
              <a:spcAft>
                <a:spcPts val="0"/>
              </a:spcAft>
              <a:buClr>
                <a:srgbClr val="3A3285"/>
              </a:buClr>
              <a:buSzPts val="5160"/>
              <a:buFont typeface="Source Serif Pro"/>
              <a:buNone/>
            </a:pPr>
            <a:endParaRPr sz="4300" b="0" i="1" u="none" strike="noStrike" cap="none">
              <a:solidFill>
                <a:srgbClr val="3A3285"/>
              </a:solidFill>
              <a:latin typeface="Lato Light"/>
              <a:ea typeface="Lato Light"/>
              <a:cs typeface="Lato Light"/>
              <a:sym typeface="Lato Light"/>
            </a:endParaRPr>
          </a:p>
          <a:p>
            <a:pPr marL="0" marR="0" lvl="0" indent="0" algn="l" rtl="0">
              <a:lnSpc>
                <a:spcPct val="80000"/>
              </a:lnSpc>
              <a:spcBef>
                <a:spcPts val="0"/>
              </a:spcBef>
              <a:spcAft>
                <a:spcPts val="0"/>
              </a:spcAft>
              <a:buClr>
                <a:srgbClr val="3A3285"/>
              </a:buClr>
              <a:buSzPts val="5160"/>
              <a:buFont typeface="Source Serif Pro"/>
              <a:buNone/>
            </a:pPr>
            <a:endParaRPr sz="5160" b="1" i="0" u="none" strike="noStrike" cap="none">
              <a:solidFill>
                <a:srgbClr val="3A3285"/>
              </a:solidFill>
              <a:latin typeface="Source Serif Pro"/>
              <a:ea typeface="Source Serif Pro"/>
              <a:cs typeface="Source Serif Pro"/>
              <a:sym typeface="Source Serif Pro"/>
            </a:endParaRPr>
          </a:p>
          <a:p>
            <a:pPr marL="0" marR="0" lvl="0" indent="0" algn="l" rtl="0">
              <a:lnSpc>
                <a:spcPct val="80000"/>
              </a:lnSpc>
              <a:spcBef>
                <a:spcPts val="0"/>
              </a:spcBef>
              <a:spcAft>
                <a:spcPts val="0"/>
              </a:spcAft>
              <a:buClr>
                <a:srgbClr val="3A3285"/>
              </a:buClr>
              <a:buSzPts val="5160"/>
              <a:buFont typeface="Source Serif Pro"/>
              <a:buNone/>
            </a:pPr>
            <a:endParaRPr sz="5160" b="1" i="0" u="none" strike="noStrike" cap="none">
              <a:solidFill>
                <a:srgbClr val="3A3285"/>
              </a:solidFill>
              <a:latin typeface="Source Serif Pro"/>
              <a:ea typeface="Source Serif Pro"/>
              <a:cs typeface="Source Serif Pro"/>
              <a:sym typeface="Source Serif Pro"/>
            </a:endParaRPr>
          </a:p>
          <a:p>
            <a:pPr marL="0" marR="0" lvl="0" indent="0" algn="l" rtl="0">
              <a:lnSpc>
                <a:spcPct val="80000"/>
              </a:lnSpc>
              <a:spcBef>
                <a:spcPts val="0"/>
              </a:spcBef>
              <a:spcAft>
                <a:spcPts val="0"/>
              </a:spcAft>
              <a:buClr>
                <a:srgbClr val="3A3285"/>
              </a:buClr>
              <a:buSzPts val="5160"/>
              <a:buFont typeface="Source Serif Pro"/>
              <a:buNone/>
            </a:pPr>
            <a:endParaRPr sz="5160" b="1" i="0" u="none" strike="noStrike" cap="none">
              <a:solidFill>
                <a:srgbClr val="3A3285"/>
              </a:solidFill>
              <a:latin typeface="Source Serif Pro"/>
              <a:ea typeface="Source Serif Pro"/>
              <a:cs typeface="Source Serif Pro"/>
              <a:sym typeface="Source Serif Pro"/>
            </a:endParaRPr>
          </a:p>
          <a:p>
            <a:pPr marL="0" marR="0" lvl="0" indent="0" algn="l" rtl="0">
              <a:lnSpc>
                <a:spcPct val="80000"/>
              </a:lnSpc>
              <a:spcBef>
                <a:spcPts val="0"/>
              </a:spcBef>
              <a:spcAft>
                <a:spcPts val="0"/>
              </a:spcAft>
              <a:buClr>
                <a:srgbClr val="3A3285"/>
              </a:buClr>
              <a:buSzPts val="4300"/>
              <a:buFont typeface="Lato Light"/>
              <a:buNone/>
            </a:pPr>
            <a:endParaRPr sz="1400" b="0" i="0" u="none" strike="noStrike" cap="none">
              <a:solidFill>
                <a:srgbClr val="000000"/>
              </a:solidFill>
              <a:latin typeface="Arial"/>
              <a:ea typeface="Arial"/>
              <a:cs typeface="Arial"/>
              <a:sym typeface="Arial"/>
            </a:endParaRPr>
          </a:p>
        </p:txBody>
      </p:sp>
      <p:pic>
        <p:nvPicPr>
          <p:cNvPr id="137" name="Google Shape;137;g8a51e28c57_1_56"/>
          <p:cNvPicPr preferRelativeResize="0"/>
          <p:nvPr/>
        </p:nvPicPr>
        <p:blipFill>
          <a:blip r:embed="rId3">
            <a:alphaModFix/>
          </a:blip>
          <a:stretch>
            <a:fillRect/>
          </a:stretch>
        </p:blipFill>
        <p:spPr>
          <a:xfrm>
            <a:off x="14751200" y="1667450"/>
            <a:ext cx="8116175" cy="8116175"/>
          </a:xfrm>
          <a:prstGeom prst="rect">
            <a:avLst/>
          </a:prstGeom>
          <a:noFill/>
          <a:ln>
            <a:noFill/>
          </a:ln>
        </p:spPr>
      </p:pic>
      <p:sp>
        <p:nvSpPr>
          <p:cNvPr id="138" name="Google Shape;138;g8a51e28c57_1_56"/>
          <p:cNvSpPr txBox="1">
            <a:spLocks noGrp="1"/>
          </p:cNvSpPr>
          <p:nvPr>
            <p:ph type="subTitle" idx="4294967295"/>
          </p:nvPr>
        </p:nvSpPr>
        <p:spPr>
          <a:xfrm>
            <a:off x="2566400" y="12759625"/>
            <a:ext cx="17877000" cy="621600"/>
          </a:xfrm>
          <a:prstGeom prst="rect">
            <a:avLst/>
          </a:prstGeom>
          <a:noFill/>
          <a:ln>
            <a:noFill/>
          </a:ln>
        </p:spPr>
        <p:txBody>
          <a:bodyPr spcFirstLastPara="1" wrap="square" lIns="50800" tIns="50800" rIns="50800" bIns="50800" anchor="t" anchorCtr="0">
            <a:noAutofit/>
          </a:bodyPr>
          <a:lstStyle/>
          <a:p>
            <a:pPr marL="0" lvl="0" indent="0" algn="l" rtl="0">
              <a:spcBef>
                <a:spcPts val="0"/>
              </a:spcBef>
              <a:spcAft>
                <a:spcPts val="0"/>
              </a:spcAft>
              <a:buClr>
                <a:srgbClr val="3A3285"/>
              </a:buClr>
              <a:buSzPts val="3915"/>
              <a:buFont typeface="Source Serif Pro"/>
              <a:buNone/>
            </a:pPr>
            <a:r>
              <a:rPr lang="en-US" sz="2500">
                <a:solidFill>
                  <a:srgbClr val="3A3285"/>
                </a:solidFill>
                <a:latin typeface="Source Serif Pro"/>
                <a:ea typeface="Source Serif Pro"/>
                <a:cs typeface="Source Serif Pro"/>
                <a:sym typeface="Source Serif Pro"/>
              </a:rPr>
              <a:t>Image: @StargateNow_EU Twitter account, an EU branch of Fans of the Stargate television franchise</a:t>
            </a:r>
            <a:endParaRPr sz="2500">
              <a:solidFill>
                <a:srgbClr val="3A3285"/>
              </a:solidFill>
              <a:latin typeface="Source Serif Pro"/>
              <a:ea typeface="Source Serif Pro"/>
              <a:cs typeface="Source Serif Pro"/>
              <a:sym typeface="Source Serif Pr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g8a51e28c57_1_16"/>
          <p:cNvSpPr txBox="1"/>
          <p:nvPr/>
        </p:nvSpPr>
        <p:spPr>
          <a:xfrm>
            <a:off x="7216825" y="1899701"/>
            <a:ext cx="16990500" cy="10310700"/>
          </a:xfrm>
          <a:prstGeom prst="rect">
            <a:avLst/>
          </a:prstGeom>
          <a:noFill/>
          <a:ln>
            <a:noFill/>
          </a:ln>
        </p:spPr>
        <p:txBody>
          <a:bodyPr spcFirstLastPara="1" wrap="square" lIns="50800" tIns="50800" rIns="50800" bIns="50800" anchor="t" anchorCtr="0">
            <a:noAutofit/>
          </a:bodyPr>
          <a:lstStyle/>
          <a:p>
            <a:pPr marL="0" marR="0" lvl="0" indent="0" algn="l" rtl="0">
              <a:lnSpc>
                <a:spcPct val="90000"/>
              </a:lnSpc>
              <a:spcBef>
                <a:spcPts val="0"/>
              </a:spcBef>
              <a:spcAft>
                <a:spcPts val="0"/>
              </a:spcAft>
              <a:buClr>
                <a:srgbClr val="3A3285"/>
              </a:buClr>
              <a:buSzPts val="6160"/>
              <a:buFont typeface="Source Serif Pro"/>
              <a:buNone/>
            </a:pPr>
            <a:r>
              <a:rPr lang="en-US" sz="6160" b="1" i="0" u="none" strike="noStrike" cap="none">
                <a:solidFill>
                  <a:srgbClr val="3A3285"/>
                </a:solidFill>
                <a:latin typeface="Source Serif Pro"/>
                <a:ea typeface="Source Serif Pro"/>
                <a:cs typeface="Source Serif Pro"/>
                <a:sym typeface="Source Serif Pro"/>
              </a:rPr>
              <a:t>Co-Creation Lab Proposal</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3A3285"/>
              </a:buClr>
              <a:buSzPts val="6160"/>
              <a:buFont typeface="Lato Light"/>
              <a:buNone/>
            </a:pPr>
            <a:endParaRPr sz="6160" b="1" i="0" u="none" strike="noStrike" cap="none">
              <a:solidFill>
                <a:srgbClr val="3A3285"/>
              </a:solidFill>
              <a:latin typeface="Source Serif Pro"/>
              <a:ea typeface="Source Serif Pro"/>
              <a:cs typeface="Source Serif Pro"/>
              <a:sym typeface="Source Serif Pro"/>
            </a:endParaRPr>
          </a:p>
          <a:p>
            <a:pPr marL="0" marR="0" lvl="0" indent="0" algn="l" rtl="0">
              <a:lnSpc>
                <a:spcPct val="90000"/>
              </a:lnSpc>
              <a:spcBef>
                <a:spcPts val="0"/>
              </a:spcBef>
              <a:spcAft>
                <a:spcPts val="0"/>
              </a:spcAft>
              <a:buClr>
                <a:srgbClr val="3A3285"/>
              </a:buClr>
              <a:buSzPts val="5280"/>
              <a:buFont typeface="Lato Light"/>
              <a:buNone/>
            </a:pPr>
            <a:r>
              <a:rPr lang="en-US" sz="5280" b="1" i="0" u="none" strike="noStrike" cap="none">
                <a:solidFill>
                  <a:srgbClr val="3A3285"/>
                </a:solidFill>
                <a:latin typeface="Lato Light"/>
                <a:ea typeface="Lato Light"/>
                <a:cs typeface="Lato Light"/>
                <a:sym typeface="Lato Light"/>
              </a:rPr>
              <a:t>Challenge Nr </a:t>
            </a:r>
            <a:r>
              <a:rPr lang="en-US" sz="5280" b="1">
                <a:solidFill>
                  <a:srgbClr val="3A3285"/>
                </a:solidFill>
                <a:latin typeface="Lato Light"/>
                <a:ea typeface="Lato Light"/>
                <a:cs typeface="Lato Light"/>
                <a:sym typeface="Lato Light"/>
              </a:rPr>
              <a:t>3</a:t>
            </a:r>
            <a:r>
              <a:rPr lang="en-US" sz="5280" b="1" i="0" u="none" strike="noStrike" cap="none">
                <a:solidFill>
                  <a:srgbClr val="3A3285"/>
                </a:solidFill>
                <a:latin typeface="Lato Light"/>
                <a:ea typeface="Lato Light"/>
                <a:cs typeface="Lato Light"/>
                <a:sym typeface="Lato Light"/>
              </a:rPr>
              <a:t>:</a:t>
            </a:r>
            <a:br>
              <a:rPr lang="en-US" sz="5280" b="1" i="0" u="none" strike="noStrike" cap="none">
                <a:solidFill>
                  <a:srgbClr val="3A3285"/>
                </a:solidFill>
                <a:latin typeface="Lato Light"/>
                <a:ea typeface="Lato Light"/>
                <a:cs typeface="Lato Light"/>
                <a:sym typeface="Lato Light"/>
              </a:rPr>
            </a:br>
            <a:r>
              <a:rPr lang="en-US" sz="5280" b="1" i="0" u="none" strike="noStrike" cap="none">
                <a:solidFill>
                  <a:srgbClr val="3A3285"/>
                </a:solidFill>
                <a:latin typeface="Lato"/>
                <a:ea typeface="Lato"/>
                <a:cs typeface="Lato"/>
                <a:sym typeface="Lato"/>
              </a:rPr>
              <a:t>Building spaces of encounter between local and EU level</a:t>
            </a:r>
            <a:endParaRPr sz="5280" b="1">
              <a:solidFill>
                <a:srgbClr val="3A3285"/>
              </a:solidFill>
              <a:latin typeface="Lato"/>
              <a:ea typeface="Lato"/>
              <a:cs typeface="Lato"/>
              <a:sym typeface="Lato"/>
            </a:endParaRPr>
          </a:p>
          <a:p>
            <a:pPr marL="0" marR="0" lvl="0" indent="0" algn="l" rtl="0">
              <a:lnSpc>
                <a:spcPct val="90000"/>
              </a:lnSpc>
              <a:spcBef>
                <a:spcPts val="0"/>
              </a:spcBef>
              <a:spcAft>
                <a:spcPts val="0"/>
              </a:spcAft>
              <a:buClr>
                <a:srgbClr val="3A3285"/>
              </a:buClr>
              <a:buSzPts val="5280"/>
              <a:buFont typeface="Lato Light"/>
              <a:buNone/>
            </a:pPr>
            <a:endParaRPr sz="5280" b="1">
              <a:solidFill>
                <a:srgbClr val="3A3285"/>
              </a:solidFill>
              <a:latin typeface="Lato Light"/>
              <a:ea typeface="Lato Light"/>
              <a:cs typeface="Lato Light"/>
              <a:sym typeface="Lato Light"/>
            </a:endParaRPr>
          </a:p>
          <a:p>
            <a:pPr marL="0" marR="0" lvl="0" indent="0" algn="l" rtl="0">
              <a:lnSpc>
                <a:spcPct val="90000"/>
              </a:lnSpc>
              <a:spcBef>
                <a:spcPts val="0"/>
              </a:spcBef>
              <a:spcAft>
                <a:spcPts val="0"/>
              </a:spcAft>
              <a:buClr>
                <a:srgbClr val="3A3285"/>
              </a:buClr>
              <a:buSzPts val="5280"/>
              <a:buFont typeface="Lato Light"/>
              <a:buNone/>
            </a:pPr>
            <a:r>
              <a:rPr lang="en-US" sz="5280" b="1" i="0" u="none" strike="noStrike" cap="none">
                <a:solidFill>
                  <a:srgbClr val="3A3285"/>
                </a:solidFill>
                <a:latin typeface="Lato Light"/>
                <a:ea typeface="Lato Light"/>
                <a:cs typeface="Lato Light"/>
                <a:sym typeface="Lato Light"/>
              </a:rPr>
              <a:t>Team:</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3A3285"/>
              </a:buClr>
              <a:buSzPts val="5280"/>
              <a:buFont typeface="Lato Light"/>
              <a:buNone/>
            </a:pPr>
            <a:r>
              <a:rPr lang="en-US" sz="6780" b="1" i="1">
                <a:solidFill>
                  <a:srgbClr val="3A3285"/>
                </a:solidFill>
                <a:latin typeface="Lato"/>
                <a:ea typeface="Lato"/>
                <a:cs typeface="Lato"/>
                <a:sym typeface="Lato"/>
              </a:rPr>
              <a:t>Team 13 - the European Stargate team</a:t>
            </a:r>
            <a:endParaRPr sz="4500" b="1" i="1"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3A3285"/>
              </a:buClr>
              <a:buSzPts val="3000"/>
              <a:buFont typeface="Lato Light"/>
              <a:buNone/>
            </a:pPr>
            <a:endParaRPr sz="3000" b="0" i="1"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3A3285"/>
              </a:buClr>
              <a:buSzPts val="5280"/>
              <a:buFont typeface="Lato Light"/>
              <a:buNone/>
            </a:pPr>
            <a:endParaRPr sz="1400" b="0" i="0" u="none" strike="noStrike" cap="none">
              <a:solidFill>
                <a:srgbClr val="3A3285"/>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5200" b="1">
                <a:solidFill>
                  <a:srgbClr val="3A3285"/>
                </a:solidFill>
                <a:latin typeface="Lato"/>
                <a:ea typeface="Lato"/>
                <a:cs typeface="Lato"/>
                <a:sym typeface="Lato"/>
              </a:rPr>
              <a:t>Bart Grugeon</a:t>
            </a:r>
            <a:r>
              <a:rPr lang="en-US" sz="5200">
                <a:solidFill>
                  <a:srgbClr val="3A3285"/>
                </a:solidFill>
                <a:latin typeface="Lato"/>
                <a:ea typeface="Lato"/>
                <a:cs typeface="Lato"/>
                <a:sym typeface="Lato"/>
              </a:rPr>
              <a:t>. Brussels. Belgium</a:t>
            </a:r>
            <a:endParaRPr sz="5200">
              <a:solidFill>
                <a:srgbClr val="3A3285"/>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US" sz="5200" b="1">
                <a:solidFill>
                  <a:srgbClr val="3A3285"/>
                </a:solidFill>
                <a:latin typeface="Lato"/>
                <a:ea typeface="Lato"/>
                <a:cs typeface="Lato"/>
                <a:sym typeface="Lato"/>
              </a:rPr>
              <a:t>Ilie Rădoi.</a:t>
            </a:r>
            <a:r>
              <a:rPr lang="en-US" sz="5200">
                <a:solidFill>
                  <a:srgbClr val="3A3285"/>
                </a:solidFill>
                <a:latin typeface="Lato"/>
                <a:ea typeface="Lato"/>
                <a:cs typeface="Lato"/>
                <a:sym typeface="Lato"/>
              </a:rPr>
              <a:t> Timișoara, România</a:t>
            </a:r>
            <a:endParaRPr sz="5200">
              <a:solidFill>
                <a:srgbClr val="3A3285"/>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US" sz="5200" b="1">
                <a:solidFill>
                  <a:srgbClr val="3A3285"/>
                </a:solidFill>
                <a:latin typeface="Lato"/>
                <a:ea typeface="Lato"/>
                <a:cs typeface="Lato"/>
                <a:sym typeface="Lato"/>
              </a:rPr>
              <a:t>Kathrine Richter</a:t>
            </a:r>
            <a:r>
              <a:rPr lang="en-US" sz="5200">
                <a:solidFill>
                  <a:srgbClr val="3A3285"/>
                </a:solidFill>
                <a:latin typeface="Lato"/>
                <a:ea typeface="Lato"/>
                <a:cs typeface="Lato"/>
                <a:sym typeface="Lato"/>
              </a:rPr>
              <a:t>. Copenhagen, Denmark </a:t>
            </a:r>
            <a:endParaRPr sz="5200">
              <a:solidFill>
                <a:srgbClr val="3A3285"/>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US" sz="5200" b="1">
                <a:solidFill>
                  <a:srgbClr val="3A3285"/>
                </a:solidFill>
                <a:latin typeface="Lato"/>
                <a:ea typeface="Lato"/>
                <a:cs typeface="Lato"/>
                <a:sym typeface="Lato"/>
              </a:rPr>
              <a:t>Asli Samadova.</a:t>
            </a:r>
            <a:r>
              <a:rPr lang="en-US" sz="5200">
                <a:solidFill>
                  <a:srgbClr val="3A3285"/>
                </a:solidFill>
                <a:latin typeface="Lato"/>
                <a:ea typeface="Lato"/>
                <a:cs typeface="Lato"/>
                <a:sym typeface="Lato"/>
              </a:rPr>
              <a:t> Milan, Italy / Baku, Azerbaijan	</a:t>
            </a:r>
            <a:endParaRPr sz="5200">
              <a:solidFill>
                <a:srgbClr val="3A3285"/>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1400" b="0" i="0" u="none" strike="noStrike" cap="none">
              <a:solidFill>
                <a:srgbClr val="3A3285"/>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g821ba4fe5e_2_14"/>
          <p:cNvSpPr txBox="1"/>
          <p:nvPr/>
        </p:nvSpPr>
        <p:spPr>
          <a:xfrm>
            <a:off x="4091497" y="1340225"/>
            <a:ext cx="19911300" cy="2018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4400" b="1">
                <a:solidFill>
                  <a:srgbClr val="3A3285"/>
                </a:solidFill>
                <a:latin typeface="Source Serif Pro"/>
                <a:ea typeface="Source Serif Pro"/>
                <a:cs typeface="Source Serif Pro"/>
                <a:sym typeface="Source Serif Pr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Homes of Commons</a:t>
            </a:r>
            <a:r>
              <a:rPr lang="en-US" sz="4400">
                <a:solidFill>
                  <a:srgbClr val="3A3285"/>
                </a:solidFill>
                <a:latin typeface="Source Serif Pro"/>
                <a:ea typeface="Source Serif Pro"/>
                <a:cs typeface="Source Serif Pro"/>
                <a:sym typeface="Source Serif Pr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rPr>
              <a:t> should be </a:t>
            </a:r>
            <a:r>
              <a:rPr lang="en-US" sz="4400" b="1">
                <a:solidFill>
                  <a:srgbClr val="3A3285"/>
                </a:solidFill>
                <a:latin typeface="Source Serif Pro"/>
                <a:ea typeface="Source Serif Pro"/>
                <a:cs typeface="Source Serif Pro"/>
                <a:sym typeface="Source Serif Pr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2"/>
                  </a:ext>
                </a:extLst>
              </a:rPr>
              <a:t>Europe’s Stargate -</a:t>
            </a:r>
            <a:r>
              <a:rPr lang="en-US" sz="4400">
                <a:solidFill>
                  <a:srgbClr val="3A3285"/>
                </a:solidFill>
                <a:latin typeface="Source Serif Pro"/>
                <a:ea typeface="Source Serif Pro"/>
                <a:cs typeface="Source Serif Pro"/>
                <a:sym typeface="Source Serif Pr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3"/>
                  </a:ext>
                </a:extLst>
              </a:rPr>
              <a:t> </a:t>
            </a:r>
            <a:br>
              <a:rPr lang="en-US" sz="4400">
                <a:solidFill>
                  <a:srgbClr val="3A3285"/>
                </a:solidFill>
                <a:latin typeface="Source Serif Pro"/>
                <a:ea typeface="Source Serif Pro"/>
                <a:cs typeface="Source Serif Pro"/>
                <a:sym typeface="Source Serif Pr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3"/>
                  </a:ext>
                </a:extLst>
              </a:rPr>
            </a:br>
            <a:r>
              <a:rPr lang="en-US" sz="4400">
                <a:solidFill>
                  <a:srgbClr val="3A3285"/>
                </a:solidFill>
                <a:latin typeface="Source Serif Pro"/>
                <a:ea typeface="Source Serif Pro"/>
                <a:cs typeface="Source Serif Pro"/>
                <a:sym typeface="Source Serif Pr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3"/>
                  </a:ext>
                </a:extLst>
              </a:rPr>
              <a:t>a people-driven network with organisational, financial </a:t>
            </a:r>
            <a:r>
              <a:rPr lang="en-US" sz="4400">
                <a:solidFill>
                  <a:srgbClr val="3A3285"/>
                </a:solidFill>
                <a:latin typeface="Source Serif Pro"/>
                <a:ea typeface="Source Serif Pro"/>
                <a:cs typeface="Source Serif Pro"/>
                <a:sym typeface="Source Serif Pro"/>
              </a:rPr>
              <a:t>and social resources </a:t>
            </a:r>
            <a:endParaRPr sz="4400"/>
          </a:p>
        </p:txBody>
      </p:sp>
      <p:pic>
        <p:nvPicPr>
          <p:cNvPr id="77" name="Google Shape;77;g821ba4fe5e_2_14"/>
          <p:cNvPicPr preferRelativeResize="0"/>
          <p:nvPr/>
        </p:nvPicPr>
        <p:blipFill>
          <a:blip r:embed="rId3">
            <a:alphaModFix/>
          </a:blip>
          <a:stretch>
            <a:fillRect/>
          </a:stretch>
        </p:blipFill>
        <p:spPr>
          <a:xfrm>
            <a:off x="3960675" y="4489675"/>
            <a:ext cx="18052825" cy="78059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g8a51e28c57_1_21"/>
          <p:cNvSpPr txBox="1">
            <a:spLocks noGrp="1"/>
          </p:cNvSpPr>
          <p:nvPr>
            <p:ph type="subTitle" idx="4294967295"/>
          </p:nvPr>
        </p:nvSpPr>
        <p:spPr>
          <a:xfrm>
            <a:off x="5495975" y="5014941"/>
            <a:ext cx="16553400" cy="7987800"/>
          </a:xfrm>
          <a:prstGeom prst="rect">
            <a:avLst/>
          </a:prstGeom>
          <a:noFill/>
          <a:ln>
            <a:noFill/>
          </a:ln>
        </p:spPr>
        <p:txBody>
          <a:bodyPr spcFirstLastPara="1" wrap="square" lIns="50800" tIns="50800" rIns="50800" bIns="508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4600" dirty="0">
                <a:solidFill>
                  <a:srgbClr val="3A3285"/>
                </a:solidFill>
                <a:latin typeface="Source Serif Pro"/>
                <a:ea typeface="Source Serif Pro"/>
                <a:cs typeface="Source Serif Pro"/>
                <a:sym typeface="Source Serif Pro"/>
              </a:rPr>
              <a:t>We want to empower citizens and invite them to </a:t>
            </a:r>
            <a:r>
              <a:rPr lang="en-US" sz="4600" dirty="0">
                <a:solidFill>
                  <a:srgbClr val="3A3285"/>
                </a:solidFill>
                <a:latin typeface="Source Serif Pro"/>
                <a:ea typeface="Source Serif Pro"/>
                <a:cs typeface="Source Serif Pro"/>
                <a:sym typeface="Source Serif Pr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4"/>
                  </a:ext>
                </a:extLst>
              </a:rPr>
              <a:t>engage</a:t>
            </a:r>
            <a:r>
              <a:rPr lang="en-US" sz="4600" dirty="0">
                <a:solidFill>
                  <a:srgbClr val="3A3285"/>
                </a:solidFill>
                <a:latin typeface="Source Serif Pro"/>
                <a:ea typeface="Source Serif Pro"/>
                <a:cs typeface="Source Serif Pro"/>
                <a:sym typeface="Source Serif Pro"/>
              </a:rPr>
              <a:t> with the EU institutions. This is achievable through locally anchored Homes of Commons that act as a </a:t>
            </a:r>
            <a:r>
              <a:rPr lang="en-US" sz="4600" b="1" dirty="0">
                <a:solidFill>
                  <a:srgbClr val="3A3285"/>
                </a:solidFill>
                <a:latin typeface="Source Serif Pro"/>
                <a:ea typeface="Source Serif Pro"/>
                <a:cs typeface="Source Serif Pro"/>
                <a:sym typeface="Source Serif Pro"/>
              </a:rPr>
              <a:t>local gateway of ideas</a:t>
            </a:r>
            <a:r>
              <a:rPr lang="en-US" sz="4600" dirty="0">
                <a:solidFill>
                  <a:srgbClr val="3A3285"/>
                </a:solidFill>
                <a:latin typeface="Source Serif Pro"/>
                <a:ea typeface="Source Serif Pro"/>
                <a:cs typeface="Source Serif Pro"/>
                <a:sym typeface="Source Serif Pro"/>
              </a:rPr>
              <a:t>.</a:t>
            </a:r>
            <a:br>
              <a:rPr lang="en-US" sz="4600" dirty="0">
                <a:solidFill>
                  <a:srgbClr val="3A3285"/>
                </a:solidFill>
                <a:latin typeface="Source Serif Pro"/>
                <a:ea typeface="Source Serif Pro"/>
                <a:cs typeface="Source Serif Pro"/>
                <a:sym typeface="Source Serif Pro"/>
              </a:rPr>
            </a:br>
            <a:r>
              <a:rPr lang="en-US" sz="4600" dirty="0">
                <a:solidFill>
                  <a:srgbClr val="3A3285"/>
                </a:solidFill>
                <a:latin typeface="Source Serif Pro"/>
                <a:ea typeface="Source Serif Pro"/>
                <a:cs typeface="Source Serif Pro"/>
                <a:sym typeface="Source Serif Pro"/>
              </a:rPr>
              <a:t>As citizens bring their ideas into an </a:t>
            </a:r>
            <a:r>
              <a:rPr lang="en-US" sz="4600" b="1" dirty="0">
                <a:solidFill>
                  <a:srgbClr val="3A3285"/>
                </a:solidFill>
                <a:latin typeface="Source Serif Pro"/>
                <a:ea typeface="Source Serif Pro"/>
                <a:cs typeface="Source Serif Pro"/>
                <a:sym typeface="Source Serif Pro"/>
              </a:rPr>
              <a:t>interconnected Homes of Commons</a:t>
            </a:r>
            <a:r>
              <a:rPr lang="en-US" sz="4600" dirty="0">
                <a:solidFill>
                  <a:srgbClr val="3A3285"/>
                </a:solidFill>
                <a:latin typeface="Source Serif Pro"/>
                <a:ea typeface="Source Serif Pro"/>
                <a:cs typeface="Source Serif Pro"/>
                <a:sym typeface="Source Serif Pro"/>
              </a:rPr>
              <a:t> they shall expect </a:t>
            </a:r>
            <a:r>
              <a:rPr lang="en-US" sz="4600" b="1" dirty="0">
                <a:solidFill>
                  <a:srgbClr val="3A3285"/>
                </a:solidFill>
                <a:latin typeface="Source Serif Pro"/>
                <a:ea typeface="Source Serif Pro"/>
                <a:cs typeface="Source Serif Pro"/>
                <a:sym typeface="Source Serif Pro"/>
              </a:rPr>
              <a:t>dedicated assistance</a:t>
            </a:r>
            <a:r>
              <a:rPr lang="en-US" sz="4600" dirty="0">
                <a:solidFill>
                  <a:srgbClr val="3A3285"/>
                </a:solidFill>
                <a:latin typeface="Source Serif Pro"/>
                <a:ea typeface="Source Serif Pro"/>
                <a:cs typeface="Source Serif Pro"/>
                <a:sym typeface="Source Serif Pro"/>
              </a:rPr>
              <a:t> and be able to connect with </a:t>
            </a:r>
            <a:r>
              <a:rPr lang="en-US" sz="4600" b="1" dirty="0">
                <a:solidFill>
                  <a:srgbClr val="3A3285"/>
                </a:solidFill>
                <a:latin typeface="Source Serif Pro"/>
                <a:ea typeface="Source Serif Pro"/>
                <a:cs typeface="Source Serif Pro"/>
                <a:sym typeface="Source Serif Pro"/>
              </a:rPr>
              <a:t>best practices across borders</a:t>
            </a:r>
            <a:r>
              <a:rPr lang="en-US" sz="4600" dirty="0">
                <a:solidFill>
                  <a:srgbClr val="3A3285"/>
                </a:solidFill>
                <a:latin typeface="Source Serif Pro"/>
                <a:ea typeface="Source Serif Pro"/>
                <a:cs typeface="Source Serif Pro"/>
                <a:sym typeface="Source Serif Pro"/>
              </a:rPr>
              <a:t>. Such a process can take citizen ideas to the next level by connecting them with </a:t>
            </a:r>
            <a:r>
              <a:rPr lang="en-US" sz="4600" b="1" dirty="0">
                <a:solidFill>
                  <a:srgbClr val="3A3285"/>
                </a:solidFill>
                <a:latin typeface="Source Serif Pro"/>
                <a:ea typeface="Source Serif Pro"/>
                <a:cs typeface="Source Serif Pro"/>
                <a:sym typeface="Source Serif Pro"/>
              </a:rPr>
              <a:t>like-minded citizens </a:t>
            </a:r>
            <a:r>
              <a:rPr lang="en-US" sz="4600" dirty="0">
                <a:solidFill>
                  <a:srgbClr val="3A3285"/>
                </a:solidFill>
                <a:latin typeface="Source Serif Pro"/>
                <a:ea typeface="Source Serif Pro"/>
                <a:cs typeface="Source Serif Pro"/>
                <a:sym typeface="Source Serif Pro"/>
              </a:rPr>
              <a:t>and </a:t>
            </a:r>
            <a:r>
              <a:rPr lang="en-US" sz="4600" b="1" dirty="0">
                <a:solidFill>
                  <a:srgbClr val="3A3285"/>
                </a:solidFill>
                <a:latin typeface="Source Serif Pro"/>
                <a:ea typeface="Source Serif Pro"/>
                <a:cs typeface="Source Serif Pro"/>
                <a:sym typeface="Source Serif Pro"/>
              </a:rPr>
              <a:t>achieve societal development </a:t>
            </a:r>
            <a:r>
              <a:rPr lang="en-US" sz="4600" dirty="0">
                <a:solidFill>
                  <a:srgbClr val="3A3285"/>
                </a:solidFill>
                <a:latin typeface="Source Serif Pro"/>
                <a:ea typeface="Source Serif Pro"/>
                <a:cs typeface="Source Serif Pro"/>
                <a:sym typeface="Source Serif Pro"/>
              </a:rPr>
              <a:t>through dialogue and commitment.</a:t>
            </a:r>
            <a:br>
              <a:rPr lang="en-US" sz="4600" dirty="0">
                <a:solidFill>
                  <a:srgbClr val="3A3285"/>
                </a:solidFill>
                <a:latin typeface="Source Serif Pro"/>
                <a:ea typeface="Source Serif Pro"/>
                <a:cs typeface="Source Serif Pro"/>
                <a:sym typeface="Source Serif Pro"/>
              </a:rPr>
            </a:br>
            <a:r>
              <a:rPr lang="en-US" sz="4600" dirty="0">
                <a:solidFill>
                  <a:srgbClr val="3A3285"/>
                </a:solidFill>
                <a:latin typeface="Source Serif Pro"/>
                <a:ea typeface="Source Serif Pro"/>
                <a:cs typeface="Source Serif Pro"/>
                <a:sym typeface="Source Serif Pro"/>
              </a:rPr>
              <a:t>*</a:t>
            </a:r>
            <a:r>
              <a:rPr lang="en-US" sz="3300" dirty="0">
                <a:solidFill>
                  <a:srgbClr val="3A3285"/>
                </a:solidFill>
                <a:latin typeface="Source Serif Pro"/>
                <a:ea typeface="Source Serif Pro"/>
                <a:cs typeface="Source Serif Pro"/>
                <a:sym typeface="Source Serif Pro"/>
              </a:rPr>
              <a:t>Inspired by </a:t>
            </a:r>
            <a:r>
              <a:rPr lang="en-US" sz="3300" u="sng" dirty="0">
                <a:solidFill>
                  <a:schemeClr val="hlink"/>
                </a:solidFill>
                <a:latin typeface="Source Serif Pro"/>
                <a:ea typeface="Source Serif Pro"/>
                <a:cs typeface="Source Serif Pro"/>
                <a:sym typeface="Source Serif Pro"/>
                <a:hlinkClick r:id="rId3"/>
              </a:rPr>
              <a:t>Democracy Festivals</a:t>
            </a:r>
            <a:endParaRPr sz="3300" dirty="0">
              <a:solidFill>
                <a:srgbClr val="3A3285"/>
              </a:solidFill>
              <a:latin typeface="Source Serif Pro"/>
              <a:ea typeface="Source Serif Pro"/>
              <a:cs typeface="Source Serif Pro"/>
              <a:sym typeface="Source Serif Pro"/>
            </a:endParaRPr>
          </a:p>
        </p:txBody>
      </p:sp>
      <p:sp>
        <p:nvSpPr>
          <p:cNvPr id="83" name="Google Shape;83;g8a51e28c57_1_21"/>
          <p:cNvSpPr txBox="1">
            <a:spLocks noGrp="1"/>
          </p:cNvSpPr>
          <p:nvPr>
            <p:ph type="ctrTitle" idx="4294967295"/>
          </p:nvPr>
        </p:nvSpPr>
        <p:spPr>
          <a:xfrm>
            <a:off x="5495981" y="714600"/>
            <a:ext cx="16553400" cy="26100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3A3285"/>
              </a:buClr>
              <a:buSzPts val="5280"/>
              <a:buFont typeface="Source Serif Pro"/>
              <a:buNone/>
            </a:pPr>
            <a:r>
              <a:rPr lang="en-US" sz="3980" b="1" dirty="0">
                <a:solidFill>
                  <a:srgbClr val="3A3285"/>
                </a:solidFill>
                <a:latin typeface="Source Serif Pro"/>
                <a:ea typeface="Source Serif Pro"/>
                <a:cs typeface="Source Serif Pro"/>
                <a:sym typeface="Source Serif Pro"/>
              </a:rPr>
              <a:t>3</a:t>
            </a:r>
            <a:r>
              <a:rPr lang="en-US" sz="3980" b="1" i="0" u="none" strike="noStrike" cap="none" dirty="0">
                <a:solidFill>
                  <a:srgbClr val="3A3285"/>
                </a:solidFill>
                <a:latin typeface="Source Serif Pro"/>
                <a:ea typeface="Source Serif Pro"/>
                <a:cs typeface="Source Serif Pro"/>
                <a:sym typeface="Source Serif Pro"/>
              </a:rPr>
              <a:t>.1 </a:t>
            </a:r>
            <a:r>
              <a:rPr lang="en-US" sz="3980" b="1" dirty="0">
                <a:solidFill>
                  <a:srgbClr val="3A3285"/>
                </a:solidFill>
                <a:latin typeface="Source Serif Pro"/>
                <a:ea typeface="Source Serif Pro"/>
                <a:cs typeface="Source Serif Pro"/>
                <a:sym typeface="Source Serif Pro"/>
              </a:rPr>
              <a:t>Concrete proposals to bring Europe closer to citizens and cultural operators – </a:t>
            </a:r>
            <a:r>
              <a:rPr lang="en-US" sz="3980" b="1" dirty="0" err="1">
                <a:solidFill>
                  <a:srgbClr val="3A3285"/>
                </a:solidFill>
                <a:latin typeface="Source Serif Pro"/>
                <a:ea typeface="Source Serif Pro"/>
                <a:cs typeface="Source Serif Pro"/>
                <a:sym typeface="Source Serif Pro"/>
              </a:rPr>
              <a:t>Organisation</a:t>
            </a:r>
            <a:r>
              <a:rPr lang="en-US" sz="3980" b="1" dirty="0">
                <a:solidFill>
                  <a:srgbClr val="3A3285"/>
                </a:solidFill>
                <a:latin typeface="Source Serif Pro"/>
                <a:ea typeface="Source Serif Pro"/>
                <a:cs typeface="Source Serif Pro"/>
                <a:sym typeface="Source Serif Pro"/>
              </a:rPr>
              <a:t> of the ‘homes of commons’: how can homes of commons act as effective tools to </a:t>
            </a:r>
            <a:r>
              <a:rPr lang="en-US" sz="3980" b="1" dirty="0" err="1">
                <a:solidFill>
                  <a:srgbClr val="3A3285"/>
                </a:solidFill>
                <a:latin typeface="Source Serif Pro"/>
                <a:ea typeface="Source Serif Pro"/>
                <a:cs typeface="Source Serif Pro"/>
                <a:sym typeface="Source Serif Pro"/>
              </a:rPr>
              <a:t>decentralise</a:t>
            </a:r>
            <a:r>
              <a:rPr lang="en-US" sz="3980" b="1" dirty="0">
                <a:solidFill>
                  <a:srgbClr val="3A3285"/>
                </a:solidFill>
                <a:latin typeface="Source Serif Pro"/>
                <a:ea typeface="Source Serif Pro"/>
                <a:cs typeface="Source Serif Pro"/>
                <a:sym typeface="Source Serif Pro"/>
              </a:rPr>
              <a:t> EU institutions and foster a dialogue with the local contexts? How can homes of commons communicate and collaborate simultaneously with EU institutions, local authorities and citizens?</a:t>
            </a:r>
            <a:endParaRPr sz="9900" b="0" i="0" u="none" strike="noStrike" cap="none" dirty="0">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8a51e28c57_1_26"/>
          <p:cNvSpPr txBox="1">
            <a:spLocks noGrp="1"/>
          </p:cNvSpPr>
          <p:nvPr>
            <p:ph type="ctrTitle" idx="4294967295"/>
          </p:nvPr>
        </p:nvSpPr>
        <p:spPr>
          <a:xfrm>
            <a:off x="5518702" y="1049468"/>
            <a:ext cx="17729100" cy="3207900"/>
          </a:xfrm>
          <a:prstGeom prst="rect">
            <a:avLst/>
          </a:prstGeom>
          <a:noFill/>
          <a:ln>
            <a:noFill/>
          </a:ln>
        </p:spPr>
        <p:txBody>
          <a:bodyPr spcFirstLastPara="1" wrap="square" lIns="50800" tIns="50800" rIns="50800" bIns="50800" anchor="t" anchorCtr="0">
            <a:noAutofit/>
          </a:bodyPr>
          <a:lstStyle/>
          <a:p>
            <a:pPr marL="0" lvl="0" indent="0" algn="l" rtl="0">
              <a:spcBef>
                <a:spcPts val="0"/>
              </a:spcBef>
              <a:spcAft>
                <a:spcPts val="0"/>
              </a:spcAft>
              <a:buClr>
                <a:srgbClr val="3A3285"/>
              </a:buClr>
              <a:buSzPts val="5280"/>
              <a:buFont typeface="Source Serif Pro"/>
              <a:buNone/>
            </a:pPr>
            <a:r>
              <a:rPr lang="en-US" sz="3980" b="1" dirty="0">
                <a:solidFill>
                  <a:srgbClr val="3A3285"/>
                </a:solidFill>
                <a:latin typeface="Source Serif Pro"/>
                <a:ea typeface="Source Serif Pro"/>
                <a:cs typeface="Source Serif Pro"/>
                <a:sym typeface="Source Serif Pro"/>
              </a:rPr>
              <a:t>3.1 Concrete proposals to bring Europe closer to citizens and cultural operators – </a:t>
            </a:r>
            <a:r>
              <a:rPr lang="en-US" sz="3980" b="1" dirty="0" err="1">
                <a:solidFill>
                  <a:srgbClr val="3A3285"/>
                </a:solidFill>
                <a:latin typeface="Source Serif Pro"/>
                <a:ea typeface="Source Serif Pro"/>
                <a:cs typeface="Source Serif Pro"/>
                <a:sym typeface="Source Serif Pro"/>
              </a:rPr>
              <a:t>Organisation</a:t>
            </a:r>
            <a:r>
              <a:rPr lang="en-US" sz="3980" b="1" dirty="0">
                <a:solidFill>
                  <a:srgbClr val="3A3285"/>
                </a:solidFill>
                <a:latin typeface="Source Serif Pro"/>
                <a:ea typeface="Source Serif Pro"/>
                <a:cs typeface="Source Serif Pro"/>
                <a:sym typeface="Source Serif Pro"/>
              </a:rPr>
              <a:t> of the ‘homes of commons’: how can homes of commons act as effective tools to </a:t>
            </a:r>
            <a:r>
              <a:rPr lang="en-US" sz="3980" b="1" dirty="0" err="1">
                <a:solidFill>
                  <a:srgbClr val="3A3285"/>
                </a:solidFill>
                <a:latin typeface="Source Serif Pro"/>
                <a:ea typeface="Source Serif Pro"/>
                <a:cs typeface="Source Serif Pro"/>
                <a:sym typeface="Source Serif Pro"/>
              </a:rPr>
              <a:t>decentralise</a:t>
            </a:r>
            <a:r>
              <a:rPr lang="en-US" sz="3980" b="1" dirty="0">
                <a:solidFill>
                  <a:srgbClr val="3A3285"/>
                </a:solidFill>
                <a:latin typeface="Source Serif Pro"/>
                <a:ea typeface="Source Serif Pro"/>
                <a:cs typeface="Source Serif Pro"/>
                <a:sym typeface="Source Serif Pro"/>
              </a:rPr>
              <a:t> EU institutions and foster a dialogue with the local contexts? How can homes of commons communicate and collaborate simultaneously with EU institutions, local authorities and citizens?</a:t>
            </a:r>
            <a:endParaRPr sz="9900" dirty="0">
              <a:solidFill>
                <a:schemeClr val="dk1"/>
              </a:solidFill>
            </a:endParaRPr>
          </a:p>
          <a:p>
            <a:pPr marL="0" marR="0" lvl="0" indent="0" algn="l" rtl="0">
              <a:lnSpc>
                <a:spcPct val="100000"/>
              </a:lnSpc>
              <a:spcBef>
                <a:spcPts val="0"/>
              </a:spcBef>
              <a:spcAft>
                <a:spcPts val="0"/>
              </a:spcAft>
              <a:buClr>
                <a:srgbClr val="3A3285"/>
              </a:buClr>
              <a:buSzPts val="5280"/>
              <a:buFont typeface="Source Serif Pro"/>
              <a:buNone/>
            </a:pPr>
            <a:endParaRPr sz="11200" b="0" i="0" u="none" strike="noStrike" cap="none" dirty="0">
              <a:solidFill>
                <a:srgbClr val="000000"/>
              </a:solidFill>
              <a:latin typeface="Helvetica Neue"/>
              <a:ea typeface="Helvetica Neue"/>
              <a:cs typeface="Helvetica Neue"/>
              <a:sym typeface="Helvetica Neue"/>
            </a:endParaRPr>
          </a:p>
        </p:txBody>
      </p:sp>
      <p:sp>
        <p:nvSpPr>
          <p:cNvPr id="89" name="Google Shape;89;g8a51e28c57_1_26"/>
          <p:cNvSpPr txBox="1">
            <a:spLocks noGrp="1"/>
          </p:cNvSpPr>
          <p:nvPr>
            <p:ph type="subTitle" idx="4294967295"/>
          </p:nvPr>
        </p:nvSpPr>
        <p:spPr>
          <a:xfrm>
            <a:off x="5518700" y="5006848"/>
            <a:ext cx="15986100" cy="8304300"/>
          </a:xfrm>
          <a:prstGeom prst="rect">
            <a:avLst/>
          </a:prstGeom>
          <a:noFill/>
          <a:ln>
            <a:noFill/>
          </a:ln>
        </p:spPr>
        <p:txBody>
          <a:bodyPr spcFirstLastPara="1" wrap="square" lIns="50800" tIns="50800" rIns="50800" bIns="508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4600" dirty="0">
                <a:solidFill>
                  <a:srgbClr val="3A3285"/>
                </a:solidFill>
                <a:latin typeface="Source Serif Pro"/>
                <a:ea typeface="Source Serif Pro"/>
                <a:cs typeface="Source Serif Pro"/>
                <a:sym typeface="Source Serif Pro"/>
              </a:rPr>
              <a:t>We want to establish locally anchored, physical and digital, mobile and diversely targeting shared spaces</a:t>
            </a:r>
            <a:r>
              <a:rPr lang="en-US" sz="4600" dirty="0">
                <a:solidFill>
                  <a:srgbClr val="CCCCCC"/>
                </a:solidFill>
                <a:latin typeface="Source Serif Pro"/>
                <a:ea typeface="Source Serif Pro"/>
                <a:cs typeface="Source Serif Pro"/>
                <a:sym typeface="Source Serif Pro"/>
              </a:rPr>
              <a:t> </a:t>
            </a:r>
            <a:r>
              <a:rPr lang="en-US" sz="4600" dirty="0">
                <a:solidFill>
                  <a:srgbClr val="3A3285"/>
                </a:solidFill>
                <a:latin typeface="Source Serif Pro"/>
                <a:ea typeface="Source Serif Pro"/>
                <a:cs typeface="Source Serif Pro"/>
                <a:sym typeface="Source Serif Pro"/>
              </a:rPr>
              <a:t>where Pan European </a:t>
            </a:r>
            <a:r>
              <a:rPr lang="en-US" sz="4600" b="1" dirty="0">
                <a:solidFill>
                  <a:srgbClr val="3A3285"/>
                </a:solidFill>
                <a:latin typeface="Source Serif Pro"/>
                <a:ea typeface="Source Serif Pro"/>
                <a:cs typeface="Source Serif Pro"/>
                <a:sym typeface="Source Serif Pro"/>
              </a:rPr>
              <a:t>ideas and initiatives can be developed locally </a:t>
            </a:r>
            <a:r>
              <a:rPr lang="en-US" sz="4600" dirty="0">
                <a:solidFill>
                  <a:srgbClr val="3A3285"/>
                </a:solidFill>
                <a:latin typeface="Source Serif Pro"/>
                <a:ea typeface="Source Serif Pro"/>
                <a:cs typeface="Source Serif Pro"/>
                <a:sym typeface="Source Serif Pro"/>
              </a:rPr>
              <a:t>and then </a:t>
            </a:r>
            <a:r>
              <a:rPr lang="en-US" sz="4600" b="1" dirty="0">
                <a:solidFill>
                  <a:srgbClr val="3A3285"/>
                </a:solidFill>
                <a:latin typeface="Source Serif Pro"/>
                <a:ea typeface="Source Serif Pro"/>
                <a:cs typeface="Source Serif Pro"/>
                <a:sym typeface="Source Serif Pro"/>
              </a:rPr>
              <a:t>gain support </a:t>
            </a:r>
            <a:r>
              <a:rPr lang="en-US" sz="4600" dirty="0">
                <a:solidFill>
                  <a:srgbClr val="3A3285"/>
                </a:solidFill>
                <a:latin typeface="Source Serif Pro"/>
                <a:ea typeface="Source Serif Pro"/>
                <a:cs typeface="Source Serif Pro"/>
                <a:sym typeface="Source Serif Pro"/>
              </a:rPr>
              <a:t>from other like-minded people </a:t>
            </a:r>
            <a:r>
              <a:rPr lang="en-US" sz="4600" b="1" dirty="0">
                <a:solidFill>
                  <a:srgbClr val="3A3285"/>
                </a:solidFill>
                <a:latin typeface="Source Serif Pro"/>
                <a:ea typeface="Source Serif Pro"/>
                <a:cs typeface="Source Serif Pro"/>
                <a:sym typeface="Source Serif Pro"/>
              </a:rPr>
              <a:t>in Europe and beyond</a:t>
            </a:r>
            <a:r>
              <a:rPr lang="en-US" sz="4600" dirty="0">
                <a:solidFill>
                  <a:srgbClr val="3A3285"/>
                </a:solidFill>
                <a:latin typeface="Source Serif Pro"/>
                <a:ea typeface="Source Serif Pro"/>
                <a:cs typeface="Source Serif Pro"/>
                <a:sym typeface="Source Serif Pro"/>
              </a:rPr>
              <a:t>.</a:t>
            </a:r>
            <a:br>
              <a:rPr lang="en-US" sz="4600" dirty="0">
                <a:solidFill>
                  <a:srgbClr val="3A3285"/>
                </a:solidFill>
                <a:latin typeface="Source Serif Pro"/>
                <a:ea typeface="Source Serif Pro"/>
                <a:cs typeface="Source Serif Pro"/>
                <a:sym typeface="Source Serif Pro"/>
              </a:rPr>
            </a:br>
            <a:r>
              <a:rPr lang="en-US" sz="4600" dirty="0">
                <a:solidFill>
                  <a:srgbClr val="3A3285"/>
                </a:solidFill>
                <a:latin typeface="Source Serif Pro"/>
                <a:ea typeface="Source Serif Pro"/>
                <a:cs typeface="Source Serif Pro"/>
                <a:sym typeface="Source Serif Pro"/>
              </a:rPr>
              <a:t>Establishing mobile Project Offices will motivate citizens wherever they are to take their ideas forward. This will generate local voices and in exchange, EU institutions must develop tools to incorporate them.</a:t>
            </a:r>
            <a:br>
              <a:rPr lang="en-US" sz="4600" dirty="0">
                <a:solidFill>
                  <a:srgbClr val="3A3285"/>
                </a:solidFill>
                <a:latin typeface="Source Serif Pro"/>
                <a:ea typeface="Source Serif Pro"/>
                <a:cs typeface="Source Serif Pro"/>
                <a:sym typeface="Source Serif Pro"/>
              </a:rPr>
            </a:br>
            <a:r>
              <a:rPr lang="en-US" sz="3500" dirty="0">
                <a:solidFill>
                  <a:srgbClr val="3A3285"/>
                </a:solidFill>
                <a:latin typeface="Source Serif Pro"/>
                <a:ea typeface="Source Serif Pro"/>
                <a:cs typeface="Source Serif Pro"/>
                <a:sym typeface="Source Serif Pro"/>
              </a:rPr>
              <a:t>*Inspired by </a:t>
            </a:r>
            <a:r>
              <a:rPr lang="en-US" sz="3500" dirty="0" err="1">
                <a:solidFill>
                  <a:srgbClr val="3A3285"/>
                </a:solidFill>
                <a:latin typeface="Source Serif Pro"/>
                <a:ea typeface="Source Serif Pro"/>
                <a:cs typeface="Source Serif Pro"/>
                <a:sym typeface="Source Serif Pro"/>
              </a:rPr>
              <a:t>ContainerCities</a:t>
            </a:r>
            <a:r>
              <a:rPr lang="en-US" sz="3500" dirty="0">
                <a:solidFill>
                  <a:srgbClr val="3A3285"/>
                </a:solidFill>
                <a:latin typeface="Source Serif Pro"/>
                <a:ea typeface="Source Serif Pro"/>
                <a:cs typeface="Source Serif Pro"/>
                <a:sym typeface="Source Serif Pro"/>
              </a:rPr>
              <a:t> like </a:t>
            </a:r>
            <a:r>
              <a:rPr lang="en-US" sz="3500" u="sng" dirty="0" err="1">
                <a:solidFill>
                  <a:schemeClr val="hlink"/>
                </a:solidFill>
                <a:latin typeface="Source Serif Pro"/>
                <a:ea typeface="Source Serif Pro"/>
                <a:cs typeface="Source Serif Pro"/>
                <a:sym typeface="Source Serif Pro"/>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7"/>
                  </a:ext>
                </a:extLst>
              </a:rPr>
              <a:t>CPHVillage</a:t>
            </a:r>
            <a:r>
              <a:rPr lang="en-US" sz="3500" dirty="0">
                <a:solidFill>
                  <a:srgbClr val="3A3285"/>
                </a:solidFill>
                <a:latin typeface="Source Serif Pro"/>
                <a:ea typeface="Source Serif Pro"/>
                <a:cs typeface="Source Serif Pro"/>
                <a:sym typeface="Source Serif Pr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8"/>
                  </a:ext>
                </a:extLst>
              </a:rPr>
              <a:t> </a:t>
            </a:r>
            <a:r>
              <a:rPr lang="en-US" sz="3500" dirty="0">
                <a:solidFill>
                  <a:srgbClr val="3A3285"/>
                </a:solidFill>
                <a:latin typeface="Source Serif Pro"/>
                <a:ea typeface="Source Serif Pro"/>
                <a:cs typeface="Source Serif Pro"/>
                <a:sym typeface="Source Serif Pro"/>
              </a:rPr>
              <a:t>in Copenhagen and </a:t>
            </a:r>
            <a:r>
              <a:rPr lang="en-US" sz="3500" u="sng" dirty="0">
                <a:solidFill>
                  <a:schemeClr val="hlink"/>
                </a:solidFill>
                <a:latin typeface="Source Serif Pro"/>
                <a:ea typeface="Source Serif Pro"/>
                <a:cs typeface="Source Serif Pro"/>
                <a:sym typeface="Source Serif Pro"/>
                <a:hlinkClick r:id="rId4"/>
              </a:rPr>
              <a:t>Ta(r)</a:t>
            </a:r>
            <a:r>
              <a:rPr lang="en-US" sz="3500" u="sng" dirty="0" err="1">
                <a:solidFill>
                  <a:schemeClr val="hlink"/>
                </a:solidFill>
                <a:latin typeface="Source Serif Pro"/>
                <a:ea typeface="Source Serif Pro"/>
                <a:cs typeface="Source Serif Pro"/>
                <a:sym typeface="Source Serif Pro"/>
                <a:hlinkClick r:id="rId4"/>
              </a:rPr>
              <a:t>dino</a:t>
            </a:r>
            <a:r>
              <a:rPr lang="en-US" sz="3500" u="sng" dirty="0">
                <a:solidFill>
                  <a:schemeClr val="hlink"/>
                </a:solidFill>
                <a:latin typeface="Source Serif Pro"/>
                <a:ea typeface="Source Serif Pro"/>
                <a:cs typeface="Source Serif Pro"/>
                <a:sym typeface="Source Serif Pro"/>
                <a:hlinkClick r:id="rId4"/>
              </a:rPr>
              <a:t> 6 Art Platform’s Micro-commissions</a:t>
            </a:r>
            <a:r>
              <a:rPr lang="en-US" sz="3500" dirty="0">
                <a:solidFill>
                  <a:srgbClr val="3A3285"/>
                </a:solidFill>
                <a:latin typeface="Source Serif Pro"/>
                <a:ea typeface="Source Serif Pro"/>
                <a:cs typeface="Source Serif Pro"/>
                <a:sym typeface="Source Serif Pro"/>
              </a:rPr>
              <a:t> in Azerbaijan and </a:t>
            </a:r>
            <a:r>
              <a:rPr lang="en-US" sz="3500" u="sng" dirty="0">
                <a:solidFill>
                  <a:schemeClr val="hlink"/>
                </a:solidFill>
                <a:latin typeface="Source Serif Pro"/>
                <a:ea typeface="Source Serif Pro"/>
                <a:cs typeface="Source Serif Pro"/>
                <a:sym typeface="Source Serif Pro"/>
                <a:hlinkClick r:id="rId5"/>
              </a:rPr>
              <a:t>AWI</a:t>
            </a:r>
            <a:r>
              <a:rPr lang="en-US" sz="3500" dirty="0">
                <a:solidFill>
                  <a:srgbClr val="3A3285"/>
                </a:solidFill>
                <a:latin typeface="Source Serif Pro"/>
                <a:ea typeface="Source Serif Pro"/>
                <a:cs typeface="Source Serif Pro"/>
                <a:sym typeface="Source Serif Pro"/>
              </a:rPr>
              <a:t> in Italy</a:t>
            </a:r>
            <a:endParaRPr sz="3500" dirty="0">
              <a:solidFill>
                <a:srgbClr val="3A3285"/>
              </a:solidFill>
              <a:latin typeface="Source Serif Pro"/>
              <a:ea typeface="Source Serif Pro"/>
              <a:cs typeface="Source Serif Pro"/>
              <a:sym typeface="Source Serif Pro"/>
            </a:endParaRPr>
          </a:p>
          <a:p>
            <a:pPr marL="0" marR="0" lvl="0" indent="0" algn="l" rtl="0">
              <a:lnSpc>
                <a:spcPct val="100000"/>
              </a:lnSpc>
              <a:spcBef>
                <a:spcPts val="0"/>
              </a:spcBef>
              <a:spcAft>
                <a:spcPts val="0"/>
              </a:spcAft>
              <a:buClr>
                <a:srgbClr val="3A3285"/>
              </a:buClr>
              <a:buSzPts val="3870"/>
              <a:buFont typeface="Source Serif Pro"/>
              <a:buNone/>
            </a:pPr>
            <a:endParaRPr sz="3870" dirty="0">
              <a:latin typeface="Source Serif Pro"/>
              <a:ea typeface="Source Serif Pro"/>
              <a:cs typeface="Source Serif Pro"/>
              <a:sym typeface="Source Serif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821ba4fe5e_2_27"/>
          <p:cNvSpPr txBox="1">
            <a:spLocks noGrp="1"/>
          </p:cNvSpPr>
          <p:nvPr>
            <p:ph type="subTitle" idx="4294967295"/>
          </p:nvPr>
        </p:nvSpPr>
        <p:spPr>
          <a:xfrm>
            <a:off x="5415350" y="12128975"/>
            <a:ext cx="4490100" cy="554700"/>
          </a:xfrm>
          <a:prstGeom prst="rect">
            <a:avLst/>
          </a:prstGeom>
          <a:noFill/>
          <a:ln>
            <a:noFill/>
          </a:ln>
        </p:spPr>
        <p:txBody>
          <a:bodyPr spcFirstLastPara="1" wrap="square" lIns="50800" tIns="50800" rIns="50800" bIns="50800" anchor="t" anchorCtr="0">
            <a:noAutofit/>
          </a:bodyPr>
          <a:lstStyle/>
          <a:p>
            <a:pPr marL="0" lvl="0" indent="0" algn="l" rtl="0">
              <a:spcBef>
                <a:spcPts val="0"/>
              </a:spcBef>
              <a:spcAft>
                <a:spcPts val="0"/>
              </a:spcAft>
              <a:buClr>
                <a:srgbClr val="3A3285"/>
              </a:buClr>
              <a:buSzPts val="3915"/>
              <a:buFont typeface="Source Serif Pro"/>
              <a:buNone/>
            </a:pPr>
            <a:r>
              <a:rPr lang="en-US" sz="2500">
                <a:solidFill>
                  <a:srgbClr val="3A3285"/>
                </a:solidFill>
                <a:latin typeface="Source Serif Pro"/>
                <a:ea typeface="Source Serif Pro"/>
                <a:cs typeface="Source Serif Pro"/>
                <a:sym typeface="Source Serif Pro"/>
              </a:rPr>
              <a:t>Image: </a:t>
            </a:r>
            <a:r>
              <a:rPr lang="en-US" sz="2500">
                <a:solidFill>
                  <a:srgbClr val="3A3285"/>
                </a:solidFill>
                <a:latin typeface="Source Serif Pro"/>
                <a:ea typeface="Source Serif Pro"/>
                <a:cs typeface="Source Serif Pro"/>
                <a:sym typeface="Source Serif Pr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9"/>
                  </a:ext>
                </a:extLst>
              </a:rPr>
              <a:t>CPHVillage </a:t>
            </a:r>
            <a:endParaRPr sz="2500">
              <a:solidFill>
                <a:srgbClr val="3A3285"/>
              </a:solidFill>
              <a:latin typeface="Source Serif Pro"/>
              <a:ea typeface="Source Serif Pro"/>
              <a:cs typeface="Source Serif Pro"/>
              <a:sym typeface="Source Serif Pro"/>
            </a:endParaRPr>
          </a:p>
        </p:txBody>
      </p:sp>
      <p:pic>
        <p:nvPicPr>
          <p:cNvPr id="95" name="Google Shape;95;g821ba4fe5e_2_27"/>
          <p:cNvPicPr preferRelativeResize="0"/>
          <p:nvPr/>
        </p:nvPicPr>
        <p:blipFill>
          <a:blip r:embed="rId3">
            <a:alphaModFix/>
          </a:blip>
          <a:stretch>
            <a:fillRect/>
          </a:stretch>
        </p:blipFill>
        <p:spPr>
          <a:xfrm>
            <a:off x="5415350" y="1116425"/>
            <a:ext cx="16129425" cy="107422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8a51e28c57_1_36"/>
          <p:cNvSpPr txBox="1">
            <a:spLocks noGrp="1"/>
          </p:cNvSpPr>
          <p:nvPr>
            <p:ph type="ctrTitle" idx="4294967295"/>
          </p:nvPr>
        </p:nvSpPr>
        <p:spPr>
          <a:xfrm>
            <a:off x="5918831" y="1049468"/>
            <a:ext cx="17329200" cy="33747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3A3285"/>
              </a:buClr>
              <a:buSzPts val="5160"/>
              <a:buFont typeface="Source Serif Pro"/>
              <a:buNone/>
            </a:pPr>
            <a:r>
              <a:rPr lang="en-US" sz="4280" b="1" dirty="0">
                <a:solidFill>
                  <a:srgbClr val="3A3285"/>
                </a:solidFill>
                <a:latin typeface="Source Serif Pro"/>
                <a:ea typeface="Source Serif Pro"/>
                <a:cs typeface="Source Serif Pro"/>
                <a:sym typeface="Source Serif Pro"/>
              </a:rPr>
              <a:t>3</a:t>
            </a:r>
            <a:r>
              <a:rPr lang="en-US" sz="4280" b="1" i="0" u="none" strike="noStrike" cap="none" dirty="0">
                <a:solidFill>
                  <a:srgbClr val="3A3285"/>
                </a:solidFill>
                <a:latin typeface="Source Serif Pro"/>
                <a:ea typeface="Source Serif Pro"/>
                <a:cs typeface="Source Serif Pro"/>
                <a:sym typeface="Source Serif Pro"/>
              </a:rPr>
              <a:t>. 2 </a:t>
            </a:r>
            <a:r>
              <a:rPr lang="en-US" sz="4280" b="1" dirty="0">
                <a:solidFill>
                  <a:srgbClr val="3A3285"/>
                </a:solidFill>
                <a:latin typeface="Source Serif Pro"/>
                <a:ea typeface="Source Serif Pro"/>
                <a:cs typeface="Source Serif Pro"/>
                <a:sym typeface="Source Serif Pro"/>
              </a:rPr>
              <a:t>Concrete proposals to bring Europe closer to citizens and cultural operators – Agenda of the homes of commons: what should be on the agenda of homes of commons, in order to facilitate the links between the EU and the local level? What function should homes of commons have (advocacy, information, co-creation, local participation…)?</a:t>
            </a:r>
            <a:br>
              <a:rPr lang="en-US" sz="3580" b="1" i="0" u="none" strike="noStrike" cap="none" dirty="0">
                <a:solidFill>
                  <a:srgbClr val="3A3285"/>
                </a:solidFill>
                <a:latin typeface="Source Serif Pro"/>
                <a:ea typeface="Source Serif Pro"/>
                <a:cs typeface="Source Serif Pro"/>
                <a:sym typeface="Source Serif Pro"/>
              </a:rPr>
            </a:br>
            <a:endParaRPr sz="11200" b="0" i="0" u="none" strike="noStrike" cap="none" dirty="0">
              <a:solidFill>
                <a:srgbClr val="000000"/>
              </a:solidFill>
              <a:latin typeface="Helvetica Neue"/>
              <a:ea typeface="Helvetica Neue"/>
              <a:cs typeface="Helvetica Neue"/>
              <a:sym typeface="Helvetica Neue"/>
            </a:endParaRPr>
          </a:p>
        </p:txBody>
      </p:sp>
      <p:sp>
        <p:nvSpPr>
          <p:cNvPr id="101" name="Google Shape;101;g8a51e28c57_1_36"/>
          <p:cNvSpPr txBox="1">
            <a:spLocks noGrp="1"/>
          </p:cNvSpPr>
          <p:nvPr>
            <p:ph type="subTitle" idx="4294967295"/>
          </p:nvPr>
        </p:nvSpPr>
        <p:spPr>
          <a:xfrm>
            <a:off x="5918825" y="5380950"/>
            <a:ext cx="15489300" cy="77493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3A3285"/>
              </a:buClr>
              <a:buSzPts val="4005"/>
              <a:buFont typeface="Source Serif Pro"/>
              <a:buNone/>
            </a:pPr>
            <a:r>
              <a:rPr lang="en-US" sz="4500" dirty="0">
                <a:solidFill>
                  <a:srgbClr val="3A3285"/>
                </a:solidFill>
                <a:latin typeface="Source Serif Pro"/>
                <a:ea typeface="Source Serif Pro"/>
                <a:cs typeface="Source Serif Pro"/>
                <a:sym typeface="Source Serif Pro"/>
              </a:rPr>
              <a:t>Homes of Commons should stimulate new dialogue and become the platform through which </a:t>
            </a:r>
            <a:r>
              <a:rPr lang="en-US" sz="4500" b="1" dirty="0">
                <a:solidFill>
                  <a:srgbClr val="3A3285"/>
                </a:solidFill>
                <a:latin typeface="Source Serif Pro"/>
                <a:ea typeface="Source Serif Pro"/>
                <a:cs typeface="Source Serif Pro"/>
                <a:sym typeface="Source Serif Pro"/>
              </a:rPr>
              <a:t>problems </a:t>
            </a:r>
            <a:r>
              <a:rPr lang="en-US" sz="4500" dirty="0">
                <a:solidFill>
                  <a:srgbClr val="3A3285"/>
                </a:solidFill>
                <a:latin typeface="Source Serif Pro"/>
                <a:ea typeface="Source Serif Pro"/>
                <a:cs typeface="Source Serif Pro"/>
                <a:sym typeface="Source Serif Pro"/>
              </a:rPr>
              <a:t>that are felt by citizens and exist in society can be </a:t>
            </a:r>
            <a:r>
              <a:rPr lang="en-US" sz="4500" b="1" dirty="0">
                <a:solidFill>
                  <a:srgbClr val="3A3285"/>
                </a:solidFill>
                <a:latin typeface="Source Serif Pro"/>
                <a:ea typeface="Source Serif Pro"/>
                <a:cs typeface="Source Serif Pro"/>
                <a:sym typeface="Source Serif Pro"/>
              </a:rPr>
              <a:t>addressed through empowerment, network and support.</a:t>
            </a:r>
            <a:br>
              <a:rPr lang="en-US" sz="4500" dirty="0">
                <a:solidFill>
                  <a:srgbClr val="3A3285"/>
                </a:solidFill>
                <a:latin typeface="Source Serif Pro"/>
                <a:ea typeface="Source Serif Pro"/>
                <a:cs typeface="Source Serif Pro"/>
                <a:sym typeface="Source Serif Pro"/>
              </a:rPr>
            </a:br>
            <a:r>
              <a:rPr lang="en-US" sz="4500" dirty="0">
                <a:solidFill>
                  <a:srgbClr val="3A3285"/>
                </a:solidFill>
                <a:latin typeface="Source Serif Pro"/>
                <a:ea typeface="Source Serif Pro"/>
                <a:cs typeface="Source Serif Pro"/>
                <a:sym typeface="Source Serif Pro"/>
              </a:rPr>
              <a:t>This will empower </a:t>
            </a:r>
            <a:r>
              <a:rPr lang="en-US" sz="4500" b="1" dirty="0">
                <a:solidFill>
                  <a:srgbClr val="3A3285"/>
                </a:solidFill>
                <a:latin typeface="Source Serif Pro"/>
                <a:ea typeface="Source Serif Pro"/>
                <a:cs typeface="Source Serif Pro"/>
                <a:sym typeface="Source Serif Pro"/>
              </a:rPr>
              <a:t>citizens </a:t>
            </a:r>
            <a:r>
              <a:rPr lang="en-US" sz="4500" dirty="0">
                <a:solidFill>
                  <a:srgbClr val="3A3285"/>
                </a:solidFill>
                <a:latin typeface="Source Serif Pro"/>
                <a:ea typeface="Source Serif Pro"/>
                <a:cs typeface="Source Serif Pro"/>
                <a:sym typeface="Source Serif Pro"/>
              </a:rPr>
              <a:t>to view themselves </a:t>
            </a:r>
            <a:r>
              <a:rPr lang="en-US" sz="4500" b="1" dirty="0">
                <a:solidFill>
                  <a:srgbClr val="3A3285"/>
                </a:solidFill>
                <a:latin typeface="Source Serif Pro"/>
                <a:ea typeface="Source Serif Pro"/>
                <a:cs typeface="Source Serif Pro"/>
                <a:sym typeface="Source Serif Pro"/>
              </a:rPr>
              <a:t>as important actors in society </a:t>
            </a:r>
            <a:r>
              <a:rPr lang="en-US" sz="4500" dirty="0">
                <a:solidFill>
                  <a:srgbClr val="3A3285"/>
                </a:solidFill>
                <a:latin typeface="Source Serif Pro"/>
                <a:ea typeface="Source Serif Pro"/>
                <a:cs typeface="Source Serif Pro"/>
                <a:sym typeface="Source Serif Pro"/>
              </a:rPr>
              <a:t>and should start locally, personally.</a:t>
            </a:r>
            <a:br>
              <a:rPr lang="en-US" sz="4500" dirty="0">
                <a:solidFill>
                  <a:srgbClr val="3A3285"/>
                </a:solidFill>
                <a:latin typeface="Source Serif Pro"/>
                <a:ea typeface="Source Serif Pro"/>
                <a:cs typeface="Source Serif Pro"/>
                <a:sym typeface="Source Serif Pro"/>
              </a:rPr>
            </a:br>
            <a:r>
              <a:rPr lang="en-US" sz="4500" dirty="0">
                <a:solidFill>
                  <a:srgbClr val="3A3285"/>
                </a:solidFill>
                <a:latin typeface="Source Serif Pro"/>
                <a:ea typeface="Source Serif Pro"/>
                <a:cs typeface="Source Serif Pro"/>
                <a:sym typeface="Source Serif Pro"/>
              </a:rPr>
              <a:t>Over time, this will </a:t>
            </a:r>
            <a:r>
              <a:rPr lang="en-US" sz="4500" b="1" dirty="0" err="1">
                <a:solidFill>
                  <a:srgbClr val="3A3285"/>
                </a:solidFill>
                <a:latin typeface="Source Serif Pro"/>
                <a:ea typeface="Source Serif Pro"/>
                <a:cs typeface="Source Serif Pro"/>
                <a:sym typeface="Source Serif Pro"/>
              </a:rPr>
              <a:t>realise</a:t>
            </a:r>
            <a:r>
              <a:rPr lang="en-US" sz="4500" b="1" dirty="0">
                <a:solidFill>
                  <a:srgbClr val="3A3285"/>
                </a:solidFill>
                <a:latin typeface="Source Serif Pro"/>
                <a:ea typeface="Source Serif Pro"/>
                <a:cs typeface="Source Serif Pro"/>
                <a:sym typeface="Source Serif Pro"/>
              </a:rPr>
              <a:t> an organic structure </a:t>
            </a:r>
            <a:r>
              <a:rPr lang="en-US" sz="4500" dirty="0">
                <a:solidFill>
                  <a:srgbClr val="3A3285"/>
                </a:solidFill>
                <a:latin typeface="Source Serif Pro"/>
                <a:ea typeface="Source Serif Pro"/>
                <a:cs typeface="Source Serif Pro"/>
                <a:sym typeface="Source Serif Pro"/>
              </a:rPr>
              <a:t>that can connect a continent of local actors, stakeholders and open up a European dimension to</a:t>
            </a:r>
            <a:r>
              <a:rPr lang="en-US" sz="4500" b="1" dirty="0">
                <a:solidFill>
                  <a:srgbClr val="3A3285"/>
                </a:solidFill>
                <a:latin typeface="Source Serif Pro"/>
                <a:ea typeface="Source Serif Pro"/>
                <a:cs typeface="Source Serif Pro"/>
                <a:sym typeface="Source Serif Pro"/>
              </a:rPr>
              <a:t> boost activism and advocacy </a:t>
            </a:r>
            <a:r>
              <a:rPr lang="en-US" sz="4500" dirty="0">
                <a:solidFill>
                  <a:srgbClr val="3A3285"/>
                </a:solidFill>
                <a:latin typeface="Source Serif Pro"/>
                <a:ea typeface="Source Serif Pro"/>
                <a:cs typeface="Source Serif Pro"/>
                <a:sym typeface="Source Serif Pro"/>
              </a:rPr>
              <a:t>in local communities in the EU and in the EU </a:t>
            </a:r>
            <a:r>
              <a:rPr lang="en-US" sz="4500" dirty="0" err="1">
                <a:solidFill>
                  <a:srgbClr val="3A3285"/>
                </a:solidFill>
                <a:latin typeface="Source Serif Pro"/>
                <a:ea typeface="Source Serif Pro"/>
                <a:cs typeface="Source Serif Pro"/>
                <a:sym typeface="Source Serif Pro"/>
              </a:rPr>
              <a:t>Neighbourhood</a:t>
            </a:r>
            <a:r>
              <a:rPr lang="en-US" sz="4500" dirty="0">
                <a:solidFill>
                  <a:srgbClr val="3A3285"/>
                </a:solidFill>
                <a:latin typeface="Source Serif Pro"/>
                <a:ea typeface="Source Serif Pro"/>
                <a:cs typeface="Source Serif Pro"/>
                <a:sym typeface="Source Serif Pro"/>
              </a:rPr>
              <a:t> states. </a:t>
            </a:r>
            <a:endParaRPr sz="4500" dirty="0">
              <a:solidFill>
                <a:srgbClr val="3A3285"/>
              </a:solidFill>
              <a:latin typeface="Source Serif Pro"/>
              <a:ea typeface="Source Serif Pro"/>
              <a:cs typeface="Source Serif Pro"/>
              <a:sym typeface="Source Serif Pro"/>
            </a:endParaRPr>
          </a:p>
          <a:p>
            <a:pPr marL="0" marR="0" lvl="0" indent="0" algn="l" rtl="0">
              <a:lnSpc>
                <a:spcPct val="100000"/>
              </a:lnSpc>
              <a:spcBef>
                <a:spcPts val="0"/>
              </a:spcBef>
              <a:spcAft>
                <a:spcPts val="0"/>
              </a:spcAft>
              <a:buClr>
                <a:srgbClr val="3A3285"/>
              </a:buClr>
              <a:buSzPts val="4005"/>
              <a:buFont typeface="Source Serif Pro"/>
              <a:buNone/>
            </a:pPr>
            <a:endParaRPr sz="4800" b="0" i="0" u="none" strike="noStrike" cap="none" dirty="0">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8a51e28c57_1_41"/>
          <p:cNvSpPr txBox="1">
            <a:spLocks noGrp="1"/>
          </p:cNvSpPr>
          <p:nvPr>
            <p:ph type="ctrTitle" idx="4294967295"/>
          </p:nvPr>
        </p:nvSpPr>
        <p:spPr>
          <a:xfrm>
            <a:off x="5793900" y="1049468"/>
            <a:ext cx="17454000" cy="3460200"/>
          </a:xfrm>
          <a:prstGeom prst="rect">
            <a:avLst/>
          </a:prstGeom>
          <a:noFill/>
          <a:ln>
            <a:noFill/>
          </a:ln>
        </p:spPr>
        <p:txBody>
          <a:bodyPr spcFirstLastPara="1" wrap="square" lIns="50800" tIns="50800" rIns="50800" bIns="50800" anchor="t" anchorCtr="0">
            <a:noAutofit/>
          </a:bodyPr>
          <a:lstStyle/>
          <a:p>
            <a:pPr marL="0" lvl="0" indent="0" algn="l" rtl="0">
              <a:spcBef>
                <a:spcPts val="0"/>
              </a:spcBef>
              <a:spcAft>
                <a:spcPts val="0"/>
              </a:spcAft>
              <a:buClr>
                <a:srgbClr val="3A3285"/>
              </a:buClr>
              <a:buSzPts val="5160"/>
              <a:buFont typeface="Source Serif Pro"/>
              <a:buNone/>
            </a:pPr>
            <a:r>
              <a:rPr lang="en-US" sz="4280" b="1">
                <a:solidFill>
                  <a:srgbClr val="3A3285"/>
                </a:solidFill>
                <a:latin typeface="Source Serif Pro"/>
                <a:ea typeface="Source Serif Pro"/>
                <a:cs typeface="Source Serif Pro"/>
                <a:sym typeface="Source Serif Pro"/>
              </a:rPr>
              <a:t>3. 2 Concrete proposals to bring Europe closer to citizens and cultural operators – Agenda of the homes of commons: what should be on the agenda of homes of commons, in order to facilitate the links between the EU and the local level? What function should homes of commons have (advocacy, information, co-creation, local participation…)?</a:t>
            </a:r>
            <a:endParaRPr sz="11600" b="0" i="0" u="none" strike="noStrike" cap="none">
              <a:solidFill>
                <a:srgbClr val="000000"/>
              </a:solidFill>
              <a:latin typeface="Helvetica Neue"/>
              <a:ea typeface="Helvetica Neue"/>
              <a:cs typeface="Helvetica Neue"/>
              <a:sym typeface="Helvetica Neue"/>
            </a:endParaRPr>
          </a:p>
        </p:txBody>
      </p:sp>
      <p:sp>
        <p:nvSpPr>
          <p:cNvPr id="107" name="Google Shape;107;g8a51e28c57_1_41"/>
          <p:cNvSpPr txBox="1">
            <a:spLocks noGrp="1"/>
          </p:cNvSpPr>
          <p:nvPr>
            <p:ph type="subTitle" idx="4294967295"/>
          </p:nvPr>
        </p:nvSpPr>
        <p:spPr>
          <a:xfrm>
            <a:off x="5793900" y="5489750"/>
            <a:ext cx="16716300" cy="78198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3A3285"/>
              </a:buClr>
              <a:buSzPts val="4050"/>
              <a:buFont typeface="Source Serif Pro"/>
              <a:buNone/>
            </a:pPr>
            <a:r>
              <a:rPr lang="en-US" sz="4500">
                <a:solidFill>
                  <a:srgbClr val="3A3285"/>
                </a:solidFill>
                <a:latin typeface="Source Serif Pro"/>
                <a:ea typeface="Source Serif Pro"/>
                <a:cs typeface="Source Serif Pro"/>
                <a:sym typeface="Source Serif Pro"/>
              </a:rPr>
              <a:t>Homes of Commons as a </a:t>
            </a:r>
            <a:r>
              <a:rPr lang="en-US" sz="4500" b="1">
                <a:solidFill>
                  <a:srgbClr val="3A3285"/>
                </a:solidFill>
                <a:latin typeface="Source Serif Pro"/>
                <a:ea typeface="Source Serif Pro"/>
                <a:cs typeface="Source Serif Pro"/>
                <a:sym typeface="Source Serif Pro"/>
              </a:rPr>
              <a:t>European Stargate</a:t>
            </a:r>
            <a:r>
              <a:rPr lang="en-US" sz="4500">
                <a:solidFill>
                  <a:srgbClr val="3A3285"/>
                </a:solidFill>
                <a:latin typeface="Source Serif Pro"/>
                <a:ea typeface="Source Serif Pro"/>
                <a:cs typeface="Source Serif Pro"/>
                <a:sym typeface="Source Serif Pro"/>
              </a:rPr>
              <a:t>, a gateway that </a:t>
            </a:r>
            <a:r>
              <a:rPr lang="en-US" sz="4500" b="1">
                <a:solidFill>
                  <a:srgbClr val="3A3285"/>
                </a:solidFill>
                <a:latin typeface="Source Serif Pro"/>
                <a:ea typeface="Source Serif Pro"/>
                <a:cs typeface="Source Serif Pro"/>
                <a:sym typeface="Source Serif Pro"/>
              </a:rPr>
              <a:t>connect citizens </a:t>
            </a:r>
            <a:r>
              <a:rPr lang="en-US" sz="4500">
                <a:solidFill>
                  <a:srgbClr val="3A3285"/>
                </a:solidFill>
                <a:latin typeface="Source Serif Pro"/>
                <a:ea typeface="Source Serif Pro"/>
                <a:cs typeface="Source Serif Pro"/>
                <a:sym typeface="Source Serif Pro"/>
              </a:rPr>
              <a:t>working on the same or similar challenges, </a:t>
            </a:r>
            <a:r>
              <a:rPr lang="en-US" sz="4500" b="1">
                <a:solidFill>
                  <a:srgbClr val="3A3285"/>
                </a:solidFill>
                <a:latin typeface="Source Serif Pro"/>
                <a:ea typeface="Source Serif Pro"/>
                <a:cs typeface="Source Serif Pro"/>
                <a:sym typeface="Source Serif Pro"/>
              </a:rPr>
              <a:t>connect resources </a:t>
            </a:r>
            <a:r>
              <a:rPr lang="en-US" sz="4500">
                <a:solidFill>
                  <a:srgbClr val="3A3285"/>
                </a:solidFill>
                <a:latin typeface="Source Serif Pro"/>
                <a:ea typeface="Source Serif Pro"/>
                <a:cs typeface="Source Serif Pro"/>
                <a:sym typeface="Source Serif Pro"/>
              </a:rPr>
              <a:t>(organisational, financial, people-driven) and enable citizens to be active drivers in local, regional and societal change. Imagine a physical portal for citizens - not at central level, but locally anchored and connected with all of Europe. Europe is diverse so situations are different and Homes of Commons must </a:t>
            </a:r>
            <a:r>
              <a:rPr lang="en-US" sz="4500" b="1">
                <a:solidFill>
                  <a:srgbClr val="3A3285"/>
                </a:solidFill>
                <a:latin typeface="Source Serif Pro"/>
                <a:ea typeface="Source Serif Pro"/>
                <a:cs typeface="Source Serif Pro"/>
                <a:sym typeface="Source Serif Pro"/>
              </a:rPr>
              <a:t>address issues where they exist</a:t>
            </a:r>
            <a:r>
              <a:rPr lang="en-US" sz="4500">
                <a:solidFill>
                  <a:srgbClr val="3A3285"/>
                </a:solidFill>
                <a:latin typeface="Source Serif Pro"/>
                <a:ea typeface="Source Serif Pro"/>
                <a:cs typeface="Source Serif Pro"/>
                <a:sym typeface="Source Serif Pro"/>
              </a:rPr>
              <a:t> and </a:t>
            </a:r>
            <a:r>
              <a:rPr lang="en-US" sz="4500" b="1">
                <a:solidFill>
                  <a:srgbClr val="3A3285"/>
                </a:solidFill>
                <a:latin typeface="Source Serif Pro"/>
                <a:ea typeface="Source Serif Pro"/>
                <a:cs typeface="Source Serif Pro"/>
                <a:sym typeface="Source Serif Pro"/>
              </a:rPr>
              <a:t>use the tools wherever they are found</a:t>
            </a:r>
            <a:r>
              <a:rPr lang="en-US" sz="4500">
                <a:solidFill>
                  <a:srgbClr val="3A3285"/>
                </a:solidFill>
                <a:latin typeface="Source Serif Pro"/>
                <a:ea typeface="Source Serif Pro"/>
                <a:cs typeface="Source Serif Pro"/>
                <a:sym typeface="Source Serif Pro"/>
              </a:rPr>
              <a:t>.</a:t>
            </a:r>
            <a:endParaRPr sz="4500">
              <a:solidFill>
                <a:srgbClr val="3A3285"/>
              </a:solidFill>
              <a:latin typeface="Source Serif Pro"/>
              <a:ea typeface="Source Serif Pro"/>
              <a:cs typeface="Source Serif Pro"/>
              <a:sym typeface="Source Serif Pro"/>
            </a:endParaRPr>
          </a:p>
          <a:p>
            <a:pPr marL="0" lvl="0" indent="0" algn="l" rtl="0">
              <a:lnSpc>
                <a:spcPct val="115000"/>
              </a:lnSpc>
              <a:spcBef>
                <a:spcPts val="0"/>
              </a:spcBef>
              <a:spcAft>
                <a:spcPts val="0"/>
              </a:spcAft>
              <a:buNone/>
            </a:pPr>
            <a:br>
              <a:rPr lang="en-US" sz="3400">
                <a:solidFill>
                  <a:srgbClr val="3A3285"/>
                </a:solidFill>
                <a:latin typeface="Source Serif Pro"/>
                <a:ea typeface="Source Serif Pro"/>
                <a:cs typeface="Source Serif Pro"/>
                <a:sym typeface="Source Serif Pro"/>
              </a:rPr>
            </a:br>
            <a:r>
              <a:rPr lang="en-US" sz="3400">
                <a:solidFill>
                  <a:srgbClr val="3A3285"/>
                </a:solidFill>
                <a:latin typeface="Source Serif Pro"/>
                <a:ea typeface="Source Serif Pro"/>
                <a:cs typeface="Source Serif Pro"/>
                <a:sym typeface="Source Serif Pro"/>
              </a:rPr>
              <a:t>*Inspired by </a:t>
            </a:r>
            <a:r>
              <a:rPr lang="en-US" sz="3400" u="sng">
                <a:solidFill>
                  <a:schemeClr val="hlink"/>
                </a:solidFill>
                <a:latin typeface="Source Serif Pro"/>
                <a:ea typeface="Source Serif Pro"/>
                <a:cs typeface="Source Serif Pro"/>
                <a:sym typeface="Source Serif Pro"/>
                <a:hlinkClick r:id="rId3"/>
              </a:rPr>
              <a:t>Ambasada</a:t>
            </a:r>
            <a:r>
              <a:rPr lang="en-US" sz="3400">
                <a:solidFill>
                  <a:srgbClr val="3A3285"/>
                </a:solidFill>
                <a:latin typeface="Source Serif Pro"/>
                <a:ea typeface="Source Serif Pro"/>
                <a:cs typeface="Source Serif Pro"/>
                <a:sym typeface="Source Serif Pro"/>
              </a:rPr>
              <a:t> in Timișoara, Romania</a:t>
            </a:r>
            <a:endParaRPr sz="3400">
              <a:solidFill>
                <a:srgbClr val="3A3285"/>
              </a:solidFill>
              <a:latin typeface="Source Serif Pro"/>
              <a:ea typeface="Source Serif Pro"/>
              <a:cs typeface="Source Serif Pro"/>
              <a:sym typeface="Source Serif Pr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g821ba4fe5e_2_42"/>
          <p:cNvPicPr preferRelativeResize="0"/>
          <p:nvPr/>
        </p:nvPicPr>
        <p:blipFill>
          <a:blip r:embed="rId3">
            <a:alphaModFix/>
          </a:blip>
          <a:stretch>
            <a:fillRect/>
          </a:stretch>
        </p:blipFill>
        <p:spPr>
          <a:xfrm>
            <a:off x="5286025" y="428775"/>
            <a:ext cx="15858025" cy="11999951"/>
          </a:xfrm>
          <a:prstGeom prst="rect">
            <a:avLst/>
          </a:prstGeom>
          <a:noFill/>
          <a:ln>
            <a:noFill/>
          </a:ln>
        </p:spPr>
      </p:pic>
      <p:sp>
        <p:nvSpPr>
          <p:cNvPr id="113" name="Google Shape;113;g821ba4fe5e_2_42"/>
          <p:cNvSpPr txBox="1">
            <a:spLocks noGrp="1"/>
          </p:cNvSpPr>
          <p:nvPr>
            <p:ph type="subTitle" idx="4294967295"/>
          </p:nvPr>
        </p:nvSpPr>
        <p:spPr>
          <a:xfrm>
            <a:off x="5286025" y="12582125"/>
            <a:ext cx="10894800" cy="554700"/>
          </a:xfrm>
          <a:prstGeom prst="rect">
            <a:avLst/>
          </a:prstGeom>
          <a:noFill/>
          <a:ln>
            <a:noFill/>
          </a:ln>
        </p:spPr>
        <p:txBody>
          <a:bodyPr spcFirstLastPara="1" wrap="square" lIns="50800" tIns="50800" rIns="50800" bIns="50800" anchor="t" anchorCtr="0">
            <a:noAutofit/>
          </a:bodyPr>
          <a:lstStyle/>
          <a:p>
            <a:pPr marL="0" lvl="0" indent="0" algn="l" rtl="0">
              <a:spcBef>
                <a:spcPts val="0"/>
              </a:spcBef>
              <a:spcAft>
                <a:spcPts val="0"/>
              </a:spcAft>
              <a:buClr>
                <a:srgbClr val="3A3285"/>
              </a:buClr>
              <a:buSzPts val="3915"/>
              <a:buFont typeface="Source Serif Pro"/>
              <a:buNone/>
            </a:pPr>
            <a:r>
              <a:rPr lang="en-US" sz="2500">
                <a:solidFill>
                  <a:srgbClr val="3A3285"/>
                </a:solidFill>
                <a:latin typeface="Source Serif Pro"/>
                <a:ea typeface="Source Serif Pro"/>
                <a:cs typeface="Source Serif Pro"/>
                <a:sym typeface="Source Serif Pro"/>
              </a:rPr>
              <a:t>Image source: European Investment Bank Group, 2018 report </a:t>
            </a:r>
            <a:endParaRPr sz="2500">
              <a:solidFill>
                <a:srgbClr val="3A3285"/>
              </a:solidFill>
              <a:latin typeface="Source Serif Pro"/>
              <a:ea typeface="Source Serif Pro"/>
              <a:cs typeface="Source Serif Pro"/>
              <a:sym typeface="Source Serif Pro"/>
            </a:endParaRPr>
          </a:p>
        </p:txBody>
      </p:sp>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1197</Words>
  <Application>Microsoft Office PowerPoint</Application>
  <PresentationFormat>Custom</PresentationFormat>
  <Paragraphs>57</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Helvetica Neue</vt:lpstr>
      <vt:lpstr>Lato</vt:lpstr>
      <vt:lpstr>Helvetica Neue Light</vt:lpstr>
      <vt:lpstr>Source Serif Pro</vt:lpstr>
      <vt:lpstr>Lato Light</vt:lpstr>
      <vt:lpstr>White</vt:lpstr>
      <vt:lpstr>PowerPoint Presentation</vt:lpstr>
      <vt:lpstr>PowerPoint Presentation</vt:lpstr>
      <vt:lpstr>PowerPoint Presentation</vt:lpstr>
      <vt:lpstr>3.1 Concrete proposals to bring Europe closer to citizens and cultural operators – Organisation of the ‘homes of commons’: how can homes of commons act as effective tools to decentralise EU institutions and foster a dialogue with the local contexts? How can homes of commons communicate and collaborate simultaneously with EU institutions, local authorities and citizens?</vt:lpstr>
      <vt:lpstr>3.1 Concrete proposals to bring Europe closer to citizens and cultural operators – Organisation of the ‘homes of commons’: how can homes of commons act as effective tools to decentralise EU institutions and foster a dialogue with the local contexts? How can homes of commons communicate and collaborate simultaneously with EU institutions, local authorities and citizens? </vt:lpstr>
      <vt:lpstr>PowerPoint Presentation</vt:lpstr>
      <vt:lpstr>3. 2 Concrete proposals to bring Europe closer to citizens and cultural operators – Agenda of the homes of commons: what should be on the agenda of homes of commons, in order to facilitate the links between the EU and the local level? What function should homes of commons have (advocacy, information, co-creation, local participation…)? </vt:lpstr>
      <vt:lpstr>3. 2 Concrete proposals to bring Europe closer to citizens and cultural operators – Agenda of the homes of commons: what should be on the agenda of homes of commons, in order to facilitate the links between the EU and the local level? What function should homes of commons have (advocacy, information, co-creation, local participation…)?</vt:lpstr>
      <vt:lpstr>PowerPoint Presentation</vt:lpstr>
      <vt:lpstr>3.3 Homes of commons and cultural and creative spaces: how can we rethink cultural and creative spaces as community organisations suggesting new ways for the EU to relate with the local level, aware of the role of relevant national/regional level organisations ?</vt:lpstr>
      <vt:lpstr>3.3 Homes of commons and cultural and creative spaces: how can we rethink cultural and creative spaces as community organisations suggesting new ways for the EU to relate with the local level, aware of the role of relevant national/regional level organisations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Aiste Baronaite</dc:creator>
  <cp:lastModifiedBy>Aiste Baronaite</cp:lastModifiedBy>
  <cp:revision>1</cp:revision>
  <dcterms:modified xsi:type="dcterms:W3CDTF">2020-07-02T11:07:50Z</dcterms:modified>
</cp:coreProperties>
</file>