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embeddedFontLs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Lato" panose="020B0604020202020204" charset="0"/>
      <p:regular r:id="rId25"/>
      <p:bold r:id="rId26"/>
      <p:italic r:id="rId27"/>
      <p:boldItalic r:id="rId28"/>
    </p:embeddedFont>
    <p:embeddedFont>
      <p:font typeface="Lato Light" panose="020B0604020202020204" charset="0"/>
      <p:regular r:id="rId29"/>
      <p:bold r:id="rId30"/>
      <p:italic r:id="rId31"/>
      <p:boldItalic r:id="rId32"/>
    </p:embeddedFont>
    <p:embeddedFont>
      <p:font typeface="Source Serif Pro"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7" roundtripDataSignature="AMtx7mjlJJA2kyKKyDbTxjjhcP/XGYSN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483"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te Baronaite" userId="c4c8f108f4cc60d8" providerId="LiveId" clId="{0FAEB1D5-3320-48CF-9D1E-55408A976E39}"/>
    <pc:docChg chg="undo custSel modSld">
      <pc:chgData name="Aiste Baronaite" userId="c4c8f108f4cc60d8" providerId="LiveId" clId="{0FAEB1D5-3320-48CF-9D1E-55408A976E39}" dt="2020-07-02T11:08:42.542" v="14" actId="27636"/>
      <pc:docMkLst>
        <pc:docMk/>
      </pc:docMkLst>
      <pc:sldChg chg="modSp mod">
        <pc:chgData name="Aiste Baronaite" userId="c4c8f108f4cc60d8" providerId="LiveId" clId="{0FAEB1D5-3320-48CF-9D1E-55408A976E39}" dt="2020-07-02T11:08:16.698" v="4" actId="27636"/>
        <pc:sldMkLst>
          <pc:docMk/>
          <pc:sldMk cId="0" sldId="260"/>
        </pc:sldMkLst>
        <pc:spChg chg="mod">
          <ac:chgData name="Aiste Baronaite" userId="c4c8f108f4cc60d8" providerId="LiveId" clId="{0FAEB1D5-3320-48CF-9D1E-55408A976E39}" dt="2020-07-02T11:08:16.698" v="4" actId="27636"/>
          <ac:spMkLst>
            <pc:docMk/>
            <pc:sldMk cId="0" sldId="260"/>
            <ac:spMk id="87" creationId="{00000000-0000-0000-0000-000000000000}"/>
          </ac:spMkLst>
        </pc:spChg>
      </pc:sldChg>
      <pc:sldChg chg="modSp mod">
        <pc:chgData name="Aiste Baronaite" userId="c4c8f108f4cc60d8" providerId="LiveId" clId="{0FAEB1D5-3320-48CF-9D1E-55408A976E39}" dt="2020-07-02T11:08:42.542" v="14" actId="27636"/>
        <pc:sldMkLst>
          <pc:docMk/>
          <pc:sldMk cId="0" sldId="263"/>
        </pc:sldMkLst>
        <pc:spChg chg="mod">
          <ac:chgData name="Aiste Baronaite" userId="c4c8f108f4cc60d8" providerId="LiveId" clId="{0FAEB1D5-3320-48CF-9D1E-55408A976E39}" dt="2020-07-02T11:08:42.542" v="14" actId="27636"/>
          <ac:spMkLst>
            <pc:docMk/>
            <pc:sldMk cId="0" sldId="263"/>
            <ac:spMk id="1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0" name="Google Shape;1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6" name="Google Shape;12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In this picture we can see a movement commons practice space; an example of embodied practice.</a:t>
            </a:r>
            <a:endParaRPr/>
          </a:p>
        </p:txBody>
      </p:sp>
      <p:sp>
        <p:nvSpPr>
          <p:cNvPr id="132" name="Google Shape;13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42" name="Google Shape;1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8" name="Google Shape;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 name="Google Shape;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8" name="Google Shape;1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spacesandcities.com/wp-content/uploads/2020/05/GUIDELINES-CO-CREATION-LA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ctrTitle" idx="4294967295"/>
          </p:nvPr>
        </p:nvSpPr>
        <p:spPr>
          <a:xfrm>
            <a:off x="6149606" y="1049468"/>
            <a:ext cx="17098290" cy="3423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200" b="0" i="0" u="none" strike="noStrike" cap="none">
              <a:solidFill>
                <a:srgbClr val="000000"/>
              </a:solidFill>
              <a:latin typeface="Helvetica Neue"/>
              <a:ea typeface="Helvetica Neue"/>
              <a:cs typeface="Helvetica Neue"/>
              <a:sym typeface="Helvetica Neue"/>
            </a:endParaRPr>
          </a:p>
        </p:txBody>
      </p:sp>
      <p:sp>
        <p:nvSpPr>
          <p:cNvPr id="117" name="Google Shape;117;p10"/>
          <p:cNvSpPr txBox="1">
            <a:spLocks noGrp="1"/>
          </p:cNvSpPr>
          <p:nvPr>
            <p:ph type="subTitle" idx="4294967295"/>
          </p:nvPr>
        </p:nvSpPr>
        <p:spPr>
          <a:xfrm>
            <a:off x="6109875" y="3988078"/>
            <a:ext cx="16514100" cy="21903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3825"/>
              <a:buFont typeface="Source Serif Pro"/>
              <a:buNone/>
            </a:pPr>
            <a:r>
              <a:rPr lang="en-US" sz="3525">
                <a:solidFill>
                  <a:srgbClr val="3A3285"/>
                </a:solidFill>
                <a:latin typeface="Source Serif Pro"/>
                <a:ea typeface="Source Serif Pro"/>
                <a:cs typeface="Source Serif Pro"/>
                <a:sym typeface="Source Serif Pro"/>
              </a:rPr>
              <a:t>Grant-making for the cultural commons, instead, should:</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Foster commoning, sharing skills and resources, the creation of an international cultural milieu of artists who would otherwise be isolated.</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Acknowledge and celebrate the existing work of artists and enable them to make the most of their current practice, without the pressure of continuously “putting out” new material to respond to specific calls, grants etc., preventing artists from “wasting” their creations after a short period;</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Facilitate the relationship between local communities and artists/organizations, beyond the immediate remit of spaces/people (e.g. creative use of organizations’ spaces that are available to the local community);</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Enable long-term sustainable networks beyond conferences/big events creating multiple “spaces of encounter”; (hybrid physical/digital)</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Create forms of assessment that better fit the purpose of the cultural commons, focusing on process, rather than output, and assessing “density” of practice and engagement.</a:t>
            </a:r>
            <a:endParaRPr sz="3525">
              <a:solidFill>
                <a:srgbClr val="3A3285"/>
              </a:solidFill>
              <a:latin typeface="Source Serif Pro"/>
              <a:ea typeface="Source Serif Pro"/>
              <a:cs typeface="Source Serif Pro"/>
              <a:sym typeface="Source Serif Pro"/>
            </a:endParaRPr>
          </a:p>
          <a:p>
            <a:pPr marL="457200" marR="0" lvl="0" indent="-452437" algn="l" rtl="0">
              <a:lnSpc>
                <a:spcPct val="100000"/>
              </a:lnSpc>
              <a:spcBef>
                <a:spcPts val="0"/>
              </a:spcBef>
              <a:spcAft>
                <a:spcPts val="0"/>
              </a:spcAft>
              <a:buClr>
                <a:srgbClr val="3A3285"/>
              </a:buClr>
              <a:buSzPts val="3525"/>
              <a:buFont typeface="Source Serif Pro"/>
              <a:buChar char="•"/>
            </a:pPr>
            <a:r>
              <a:rPr lang="en-US" sz="3525">
                <a:solidFill>
                  <a:srgbClr val="3A3285"/>
                </a:solidFill>
                <a:latin typeface="Source Serif Pro"/>
                <a:ea typeface="Source Serif Pro"/>
                <a:cs typeface="Source Serif Pro"/>
                <a:sym typeface="Source Serif Pro"/>
              </a:rPr>
              <a:t>Fund people and work, not buildings.</a:t>
            </a:r>
            <a:endParaRPr sz="352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825"/>
              <a:buFont typeface="Source Serif Pro"/>
              <a:buNone/>
            </a:pPr>
            <a:endParaRPr sz="382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825"/>
              <a:buFont typeface="Source Serif Pro"/>
              <a:buNone/>
            </a:pPr>
            <a:endParaRPr sz="3825">
              <a:solidFill>
                <a:srgbClr val="3A3285"/>
              </a:solidFill>
              <a:latin typeface="Source Serif Pro"/>
              <a:ea typeface="Source Serif Pro"/>
              <a:cs typeface="Source Serif Pro"/>
              <a:sym typeface="Source Serif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ctrTitle" idx="4294967295"/>
          </p:nvPr>
        </p:nvSpPr>
        <p:spPr>
          <a:xfrm>
            <a:off x="5593114" y="1049468"/>
            <a:ext cx="17654782" cy="3480593"/>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4300" b="1" i="0" u="none" strike="noStrike" cap="none">
              <a:solidFill>
                <a:srgbClr val="000000"/>
              </a:solidFill>
              <a:latin typeface="Helvetica Neue"/>
              <a:ea typeface="Helvetica Neue"/>
              <a:cs typeface="Helvetica Neue"/>
              <a:sym typeface="Helvetica Neue"/>
            </a:endParaRPr>
          </a:p>
        </p:txBody>
      </p:sp>
      <p:sp>
        <p:nvSpPr>
          <p:cNvPr id="123" name="Google Shape;123;p11"/>
          <p:cNvSpPr txBox="1">
            <a:spLocks noGrp="1"/>
          </p:cNvSpPr>
          <p:nvPr>
            <p:ph type="subTitle" idx="4294967295"/>
          </p:nvPr>
        </p:nvSpPr>
        <p:spPr>
          <a:xfrm>
            <a:off x="5644135" y="4139383"/>
            <a:ext cx="16484553"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230"/>
              <a:buFont typeface="Source Serif Pro"/>
              <a:buNone/>
            </a:pPr>
            <a:r>
              <a:rPr lang="en-US" sz="3330">
                <a:solidFill>
                  <a:srgbClr val="3A3285"/>
                </a:solidFill>
                <a:latin typeface="Source Serif Pro"/>
                <a:ea typeface="Source Serif Pro"/>
                <a:cs typeface="Source Serif Pro"/>
                <a:sym typeface="Source Serif Pro"/>
              </a:rPr>
              <a:t>The established logic of results and perfection is insufficient. It privileges a small number of people whether the vast majority stays a side of the opportunities and the spotlight. These Spaces of Encounters must be the materialisation of a critique viewpoint of this concept, fostering imperfection, uniqueness, fragmentation and valuing differences. So, these spaces shall look for initiatives that bring consistency, fluxes, becoming a better environment for the society that embraces each SoE. </a:t>
            </a:r>
            <a:endParaRPr sz="333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230"/>
              <a:buFont typeface="Source Serif Pro"/>
              <a:buNone/>
            </a:pPr>
            <a:r>
              <a:rPr lang="en-US" sz="3330">
                <a:solidFill>
                  <a:srgbClr val="3A3285"/>
                </a:solidFill>
                <a:latin typeface="Source Serif Pro"/>
                <a:ea typeface="Source Serif Pro"/>
                <a:cs typeface="Source Serif Pro"/>
                <a:sym typeface="Source Serif Pro"/>
              </a:rPr>
              <a:t>We shall be measuring the exchange, the spontaneous relationships, the independency of initiatives. It shall try to be an endless cycle of infinite feedbacks, to follow a non linear narrative, to stimulate cycles of different length and dimensions. </a:t>
            </a:r>
            <a:endParaRPr sz="333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230"/>
              <a:buFont typeface="Source Serif Pro"/>
              <a:buNone/>
            </a:pPr>
            <a:r>
              <a:rPr lang="en-US" sz="3330">
                <a:solidFill>
                  <a:srgbClr val="3A3285"/>
                </a:solidFill>
                <a:latin typeface="Source Serif Pro"/>
                <a:ea typeface="Source Serif Pro"/>
                <a:cs typeface="Source Serif Pro"/>
                <a:sym typeface="Source Serif Pro"/>
              </a:rPr>
              <a:t>And it can’t be isolated in the local reality. As a EU wide network, exchange between peers must be encouraged. We must propose a liquid structure based in core values of horizontality, instability, exchange and communication. Practices can move from one place to the other, people can be embraced by this dynamic, autonomy is a central value, but also is cooperation and communication.</a:t>
            </a:r>
            <a:endParaRPr sz="333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230"/>
              <a:buFont typeface="Source Serif Pro"/>
              <a:buNone/>
            </a:pPr>
            <a:r>
              <a:rPr lang="en-US" sz="3330">
                <a:solidFill>
                  <a:srgbClr val="3A3285"/>
                </a:solidFill>
                <a:latin typeface="Source Serif Pro"/>
                <a:ea typeface="Source Serif Pro"/>
                <a:cs typeface="Source Serif Pro"/>
                <a:sym typeface="Source Serif Pro"/>
              </a:rPr>
              <a:t>In the end we will be putting value on the path. The path is common. The process of infinite change. Being in movement, bringing new people, new ideas, new practices. Not standing in the same place. These are the values that we want to foster.</a:t>
            </a:r>
            <a:endParaRPr sz="3330">
              <a:solidFill>
                <a:srgbClr val="3A3285"/>
              </a:solidFill>
              <a:latin typeface="Source Serif Pro"/>
              <a:ea typeface="Source Serif Pro"/>
              <a:cs typeface="Source Serif Pro"/>
              <a:sym typeface="Source Serif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a:solidFill>
                <a:srgbClr val="000000"/>
              </a:solidFill>
              <a:latin typeface="Helvetica Neue"/>
              <a:ea typeface="Helvetica Neue"/>
              <a:cs typeface="Helvetica Neue"/>
              <a:sym typeface="Helvetica Neue"/>
            </a:endParaRPr>
          </a:p>
        </p:txBody>
      </p:sp>
      <p:sp>
        <p:nvSpPr>
          <p:cNvPr id="129" name="Google Shape;129;p12"/>
          <p:cNvSpPr txBox="1">
            <a:spLocks noGrp="1"/>
          </p:cNvSpPr>
          <p:nvPr>
            <p:ph type="subTitle" idx="4294967295"/>
          </p:nvPr>
        </p:nvSpPr>
        <p:spPr>
          <a:xfrm>
            <a:off x="5690382" y="4221494"/>
            <a:ext cx="16036788"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3915"/>
              <a:buFont typeface="Source Serif Pro"/>
              <a:buNone/>
            </a:pPr>
            <a:r>
              <a:rPr lang="en-US" sz="3915">
                <a:solidFill>
                  <a:srgbClr val="3A3285"/>
                </a:solidFill>
                <a:latin typeface="Source Serif Pro"/>
                <a:ea typeface="Source Serif Pro"/>
                <a:cs typeface="Source Serif Pro"/>
                <a:sym typeface="Source Serif Pro"/>
              </a:rPr>
              <a:t>So, what should we fund?</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Digital resources (archives, repositories of professional profiles and maybe contacts, platforms for digital co-creation, online material accessible to the public)</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Governance resources (funding to give money to key people to organize and maintain processes)</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Artistic and non-artistic labour</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Public engagement resources (funding to collaborate with schools and engaging children and teens; maybe exchanges between different communities of children?)</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Physical resources (NO NEW BUILDINGS but funds to make the most of existing spaces) </a:t>
            </a:r>
            <a:endParaRPr sz="3915">
              <a:solidFill>
                <a:srgbClr val="3A3285"/>
              </a:solidFill>
              <a:latin typeface="Source Serif Pro"/>
              <a:ea typeface="Source Serif Pro"/>
              <a:cs typeface="Source Serif Pro"/>
              <a:sym typeface="Source Serif Pro"/>
            </a:endParaRPr>
          </a:p>
          <a:p>
            <a:pPr marL="457200" marR="0" lvl="0" indent="-477202" algn="l" rtl="0">
              <a:lnSpc>
                <a:spcPct val="100000"/>
              </a:lnSpc>
              <a:spcBef>
                <a:spcPts val="0"/>
              </a:spcBef>
              <a:spcAft>
                <a:spcPts val="0"/>
              </a:spcAft>
              <a:buClr>
                <a:srgbClr val="3A3285"/>
              </a:buClr>
              <a:buSzPts val="3915"/>
              <a:buFont typeface="Source Serif Pro"/>
              <a:buChar char="•"/>
            </a:pPr>
            <a:r>
              <a:rPr lang="en-US" sz="3915">
                <a:solidFill>
                  <a:srgbClr val="3A3285"/>
                </a:solidFill>
                <a:latin typeface="Source Serif Pro"/>
                <a:ea typeface="Source Serif Pro"/>
                <a:cs typeface="Source Serif Pro"/>
                <a:sym typeface="Source Serif Pro"/>
              </a:rPr>
              <a:t>Knowledge exchange processes (mobility grants, digital resources, etc)</a:t>
            </a:r>
            <a:endParaRPr sz="3915">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915"/>
              <a:buFont typeface="Source Serif Pro"/>
              <a:buNone/>
            </a:pPr>
            <a:endParaRPr sz="3915">
              <a:solidFill>
                <a:srgbClr val="3A3285"/>
              </a:solidFill>
              <a:latin typeface="Source Serif Pro"/>
              <a:ea typeface="Source Serif Pro"/>
              <a:cs typeface="Source Serif Pro"/>
              <a:sym typeface="Source Serif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subTitle" idx="4294967295"/>
          </p:nvPr>
        </p:nvSpPr>
        <p:spPr>
          <a:xfrm>
            <a:off x="2981750" y="12336950"/>
            <a:ext cx="6240300" cy="16782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05"/>
              <a:buFont typeface="Source Serif Pro"/>
              <a:buNone/>
            </a:pPr>
            <a:r>
              <a:rPr lang="en-US" sz="4005">
                <a:solidFill>
                  <a:srgbClr val="3A3285"/>
                </a:solidFill>
                <a:latin typeface="Source Serif Pro"/>
                <a:ea typeface="Source Serif Pro"/>
                <a:cs typeface="Source Serif Pro"/>
                <a:sym typeface="Source Serif Pro"/>
              </a:rPr>
              <a:t>Picture by Michael Dobbie </a:t>
            </a:r>
            <a:endParaRPr sz="4005">
              <a:solidFill>
                <a:srgbClr val="3A3285"/>
              </a:solidFill>
              <a:latin typeface="Source Serif Pro"/>
              <a:ea typeface="Source Serif Pro"/>
              <a:cs typeface="Source Serif Pro"/>
              <a:sym typeface="Source Serif Pro"/>
            </a:endParaRPr>
          </a:p>
        </p:txBody>
      </p:sp>
      <p:sp>
        <p:nvSpPr>
          <p:cNvPr id="135" name="Google Shape;135;p13"/>
          <p:cNvSpPr txBox="1">
            <a:spLocks noGrp="1"/>
          </p:cNvSpPr>
          <p:nvPr>
            <p:ph type="ctrTitle" idx="4294967295"/>
          </p:nvPr>
        </p:nvSpPr>
        <p:spPr>
          <a:xfrm>
            <a:off x="5705054" y="1049468"/>
            <a:ext cx="17542841" cy="299530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a:solidFill>
                <a:srgbClr val="000000"/>
              </a:solidFill>
              <a:latin typeface="Helvetica Neue"/>
              <a:ea typeface="Helvetica Neue"/>
              <a:cs typeface="Helvetica Neue"/>
              <a:sym typeface="Helvetica Neue"/>
            </a:endParaRPr>
          </a:p>
        </p:txBody>
      </p:sp>
      <p:pic>
        <p:nvPicPr>
          <p:cNvPr id="136" name="Google Shape;136;p13"/>
          <p:cNvPicPr preferRelativeResize="0"/>
          <p:nvPr/>
        </p:nvPicPr>
        <p:blipFill>
          <a:blip r:embed="rId3">
            <a:alphaModFix/>
          </a:blip>
          <a:stretch>
            <a:fillRect/>
          </a:stretch>
        </p:blipFill>
        <p:spPr>
          <a:xfrm>
            <a:off x="1469150" y="4650050"/>
            <a:ext cx="9442178" cy="7081626"/>
          </a:xfrm>
          <a:prstGeom prst="rect">
            <a:avLst/>
          </a:prstGeom>
          <a:noFill/>
          <a:ln>
            <a:noFill/>
          </a:ln>
        </p:spPr>
      </p:pic>
      <p:pic>
        <p:nvPicPr>
          <p:cNvPr id="137" name="Google Shape;137;p13"/>
          <p:cNvPicPr preferRelativeResize="0"/>
          <p:nvPr/>
        </p:nvPicPr>
        <p:blipFill rotWithShape="1">
          <a:blip r:embed="rId4">
            <a:alphaModFix/>
          </a:blip>
          <a:srcRect l="100000" t="15302" r="-90017" b="-5320"/>
          <a:stretch/>
        </p:blipFill>
        <p:spPr>
          <a:xfrm>
            <a:off x="22813600" y="5632400"/>
            <a:ext cx="6240374" cy="4166750"/>
          </a:xfrm>
          <a:prstGeom prst="rect">
            <a:avLst/>
          </a:prstGeom>
          <a:noFill/>
          <a:ln>
            <a:noFill/>
          </a:ln>
        </p:spPr>
      </p:pic>
      <p:pic>
        <p:nvPicPr>
          <p:cNvPr id="138" name="Google Shape;138;p13"/>
          <p:cNvPicPr preferRelativeResize="0"/>
          <p:nvPr/>
        </p:nvPicPr>
        <p:blipFill>
          <a:blip r:embed="rId4">
            <a:alphaModFix/>
          </a:blip>
          <a:stretch>
            <a:fillRect/>
          </a:stretch>
        </p:blipFill>
        <p:spPr>
          <a:xfrm>
            <a:off x="11373163" y="4650050"/>
            <a:ext cx="10605876" cy="7081625"/>
          </a:xfrm>
          <a:prstGeom prst="rect">
            <a:avLst/>
          </a:prstGeom>
          <a:noFill/>
          <a:ln>
            <a:noFill/>
          </a:ln>
        </p:spPr>
      </p:pic>
      <p:sp>
        <p:nvSpPr>
          <p:cNvPr id="139" name="Google Shape;139;p13"/>
          <p:cNvSpPr txBox="1"/>
          <p:nvPr/>
        </p:nvSpPr>
        <p:spPr>
          <a:xfrm>
            <a:off x="12001500" y="12542400"/>
            <a:ext cx="8386200" cy="5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latin typeface="Source Serif Pro"/>
                <a:ea typeface="Source Serif Pro"/>
                <a:cs typeface="Source Serif Pro"/>
                <a:sym typeface="Source Serif Pro"/>
              </a:rPr>
              <a:t>Picture by Marije Nie</a:t>
            </a:r>
            <a:endParaRPr sz="3500">
              <a:latin typeface="Source Serif Pro"/>
              <a:ea typeface="Source Serif Pro"/>
              <a:cs typeface="Source Serif Pro"/>
              <a:sym typeface="Source Serif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txBox="1"/>
          <p:nvPr/>
        </p:nvSpPr>
        <p:spPr>
          <a:xfrm>
            <a:off x="5401363" y="1463584"/>
            <a:ext cx="17466125" cy="952165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a:solidFill>
                  <a:srgbClr val="3A3285"/>
                </a:solidFill>
                <a:latin typeface="Source Serif Pro"/>
                <a:ea typeface="Source Serif Pro"/>
                <a:cs typeface="Source Serif Pro"/>
                <a:sym typeface="Source Serif Pro"/>
              </a:rPr>
              <a:t>Our 5 Keywords</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5160" b="0" i="0" u="none" strike="noStrike" cap="none">
                <a:solidFill>
                  <a:srgbClr val="3A3285"/>
                </a:solidFill>
                <a:latin typeface="Source Serif Pro"/>
                <a:ea typeface="Source Serif Pro"/>
                <a:cs typeface="Source Serif Pro"/>
                <a:sym typeface="Source Serif Pro"/>
              </a:rPr>
              <a:t>Challenge Nr 1: </a:t>
            </a:r>
            <a:r>
              <a:rPr lang="en-US" sz="4050" b="1" i="0" u="none" strike="noStrike" cap="none">
                <a:solidFill>
                  <a:srgbClr val="322B80"/>
                </a:solidFill>
                <a:highlight>
                  <a:srgbClr val="FFFFFF"/>
                </a:highlight>
                <a:latin typeface="Lato"/>
                <a:ea typeface="Lato"/>
                <a:cs typeface="Lato"/>
                <a:sym typeface="Lato"/>
              </a:rPr>
              <a:t>The commons as ecosystems for culture after Covid-19</a:t>
            </a:r>
            <a:endParaRPr sz="786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a:solidFill>
                  <a:srgbClr val="3A3285"/>
                </a:solidFill>
                <a:latin typeface="Lato Light"/>
                <a:ea typeface="Lato Light"/>
                <a:cs typeface="Lato Light"/>
                <a:sym typeface="Lato Light"/>
              </a:rPr>
              <a:t>Please insert here 5 keywords that best describe your proposal.</a:t>
            </a:r>
            <a:br>
              <a:rPr lang="en-US" sz="4300" b="0" i="1" u="none" strike="noStrike" cap="none">
                <a:solidFill>
                  <a:srgbClr val="3A3285"/>
                </a:solidFill>
                <a:latin typeface="Lato Light"/>
                <a:ea typeface="Lato Light"/>
                <a:cs typeface="Lato Light"/>
                <a:sym typeface="Lato Light"/>
              </a:rPr>
            </a:br>
            <a:r>
              <a:rPr lang="en-US" sz="4300" b="0" i="1" u="none" strike="noStrike" cap="none">
                <a:solidFill>
                  <a:srgbClr val="3A3285"/>
                </a:solidFill>
                <a:latin typeface="Lato Light"/>
                <a:ea typeface="Lato Light"/>
                <a:cs typeface="Lato Light"/>
                <a:sym typeface="Lato Light"/>
              </a:rPr>
              <a:t> </a:t>
            </a: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a:solidFill>
                  <a:srgbClr val="3A3285"/>
                </a:solidFill>
                <a:latin typeface="Lato Light"/>
                <a:ea typeface="Lato Light"/>
                <a:cs typeface="Lato Light"/>
                <a:sym typeface="Lato Light"/>
              </a:rPr>
              <a:t>Fragmentation, resources, sustainability, community, exchange</a:t>
            </a: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a:solidFill>
                  <a:srgbClr val="3A3285"/>
                </a:solidFill>
                <a:latin typeface="Lato Light"/>
                <a:ea typeface="Lato Light"/>
                <a:cs typeface="Lato Light"/>
                <a:sym typeface="Lato Light"/>
              </a:rPr>
              <a:t>You should also post these on menti.com. The code for menti.com will be announced on Slack.</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2" descr="Bild"/>
          <p:cNvPicPr preferRelativeResize="0"/>
          <p:nvPr/>
        </p:nvPicPr>
        <p:blipFill rotWithShape="1">
          <a:blip r:embed="rId3">
            <a:alphaModFix/>
          </a:blip>
          <a:srcRect/>
          <a:stretch/>
        </p:blipFill>
        <p:spPr>
          <a:xfrm>
            <a:off x="-6016523" y="-3604659"/>
            <a:ext cx="17220015" cy="21652615"/>
          </a:xfrm>
          <a:prstGeom prst="rect">
            <a:avLst/>
          </a:prstGeom>
          <a:noFill/>
          <a:ln>
            <a:noFill/>
          </a:ln>
        </p:spPr>
      </p:pic>
      <p:sp>
        <p:nvSpPr>
          <p:cNvPr id="67" name="Google Shape;67;p2"/>
          <p:cNvSpPr txBox="1"/>
          <p:nvPr/>
        </p:nvSpPr>
        <p:spPr>
          <a:xfrm>
            <a:off x="14679267" y="2450001"/>
            <a:ext cx="8767655" cy="614862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Commons Sense:</a:t>
            </a:r>
            <a:br>
              <a:rPr lang="en-US" sz="7600" b="1" i="0" u="none" strike="noStrike" cap="none">
                <a:solidFill>
                  <a:srgbClr val="3A3285"/>
                </a:solidFill>
                <a:latin typeface="Source Serif Pro"/>
                <a:ea typeface="Source Serif Pro"/>
                <a:cs typeface="Source Serif Pro"/>
                <a:sym typeface="Source Serif Pro"/>
              </a:rPr>
            </a:br>
            <a:r>
              <a:rPr lang="en-US" sz="7600" b="1" i="0" u="none" strike="noStrike" cap="none">
                <a:solidFill>
                  <a:srgbClr val="3A3285"/>
                </a:solidFill>
                <a:latin typeface="Source Serif Pro"/>
                <a:ea typeface="Source Serif Pro"/>
                <a:cs typeface="Source Serif Pro"/>
                <a:sym typeface="Source Serif Pro"/>
              </a:rPr>
              <a:t>Let’s Create a Bottom-Up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European Democracy</a:t>
            </a: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14679267" y="8689457"/>
            <a:ext cx="8767655" cy="189428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Digital Co-Creation Lab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29-30 June 2020</a:t>
            </a:r>
            <a:endParaRPr sz="1400" b="0" i="0" u="none" strike="noStrike" cap="none">
              <a:solidFill>
                <a:srgbClr val="000000"/>
              </a:solidFill>
              <a:latin typeface="Arial"/>
              <a:ea typeface="Arial"/>
              <a:cs typeface="Arial"/>
              <a:sym typeface="Arial"/>
            </a:endParaRPr>
          </a:p>
        </p:txBody>
      </p:sp>
      <p:pic>
        <p:nvPicPr>
          <p:cNvPr id="69" name="Google Shape;69;p2" descr="EU Flag + disclaimer right.jpg"/>
          <p:cNvPicPr preferRelativeResize="0"/>
          <p:nvPr/>
        </p:nvPicPr>
        <p:blipFill rotWithShape="1">
          <a:blip r:embed="rId4">
            <a:alphaModFix/>
          </a:blip>
          <a:srcRect/>
          <a:stretch/>
        </p:blipFill>
        <p:spPr>
          <a:xfrm>
            <a:off x="14539895" y="10547579"/>
            <a:ext cx="5754098" cy="1445718"/>
          </a:xfrm>
          <a:prstGeom prst="rect">
            <a:avLst/>
          </a:prstGeom>
          <a:noFill/>
          <a:ln>
            <a:noFill/>
          </a:ln>
        </p:spPr>
      </p:pic>
      <p:sp>
        <p:nvSpPr>
          <p:cNvPr id="70" name="Google Shape;70;p2"/>
          <p:cNvSpPr txBox="1"/>
          <p:nvPr/>
        </p:nvSpPr>
        <p:spPr>
          <a:xfrm>
            <a:off x="2126092" y="9608503"/>
            <a:ext cx="6542980" cy="1894286"/>
          </a:xfrm>
          <a:prstGeom prst="rect">
            <a:avLst/>
          </a:prstGeom>
          <a:noFill/>
          <a:ln>
            <a:noFill/>
          </a:ln>
        </p:spPr>
        <p:txBody>
          <a:bodyPr spcFirstLastPara="1" wrap="square" lIns="50800" tIns="50800" rIns="50800" bIns="50800" anchor="t" anchorCtr="0">
            <a:normAutofit/>
          </a:bodyPr>
          <a:lstStyle/>
          <a:p>
            <a:pPr marL="0" marR="0" lvl="0" indent="0" algn="r" rtl="0">
              <a:lnSpc>
                <a:spcPct val="100000"/>
              </a:lnSpc>
              <a:spcBef>
                <a:spcPts val="0"/>
              </a:spcBef>
              <a:spcAft>
                <a:spcPts val="0"/>
              </a:spcAft>
              <a:buClr>
                <a:srgbClr val="FFFFFF"/>
              </a:buClr>
              <a:buSzPts val="5000"/>
              <a:buFont typeface="Source Serif Pro"/>
              <a:buNone/>
            </a:pPr>
            <a:r>
              <a:rPr lang="en-US" sz="5000" b="0" i="0" u="none" strike="noStrike" cap="none">
                <a:solidFill>
                  <a:srgbClr val="FFFFFF"/>
                </a:solidFill>
                <a:latin typeface="Source Serif Pro"/>
                <a:ea typeface="Source Serif Pro"/>
                <a:cs typeface="Source Serif Pro"/>
                <a:sym typeface="Source Serif Pro"/>
              </a:rPr>
              <a:t>spacesandcities.com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p:nvPr/>
        </p:nvSpPr>
        <p:spPr>
          <a:xfrm>
            <a:off x="5452254" y="1945571"/>
            <a:ext cx="16659332" cy="9824858"/>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880"/>
              <a:buFont typeface="Source Serif Pro"/>
              <a:buNone/>
            </a:pPr>
            <a:r>
              <a:rPr lang="en-US" sz="5880" b="1" i="0" u="none" strike="noStrike" cap="none" dirty="0">
                <a:solidFill>
                  <a:srgbClr val="3A3285"/>
                </a:solidFill>
                <a:latin typeface="Source Serif Pro"/>
                <a:ea typeface="Source Serif Pro"/>
                <a:cs typeface="Source Serif Pro"/>
                <a:sym typeface="Source Serif Pro"/>
              </a:rPr>
              <a:t>Proposal Submission Instructions</a:t>
            </a: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880"/>
              <a:buFont typeface="Source Serif Pro"/>
              <a:buNone/>
            </a:pPr>
            <a:endParaRPr sz="588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dirty="0">
                <a:solidFill>
                  <a:srgbClr val="3A3285"/>
                </a:solidFill>
                <a:latin typeface="Source Serif Pro"/>
                <a:ea typeface="Source Serif Pro"/>
                <a:cs typeface="Source Serif Pro"/>
                <a:sym typeface="Source Serif Pro"/>
              </a:rPr>
              <a:t>Dear team, </a:t>
            </a:r>
            <a:endParaRPr sz="5040" b="0"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dirty="0">
                <a:solidFill>
                  <a:srgbClr val="3A3285"/>
                </a:solidFill>
                <a:latin typeface="Source Serif Pro"/>
                <a:ea typeface="Source Serif Pro"/>
                <a:cs typeface="Source Serif Pro"/>
                <a:sym typeface="Source Serif Pro"/>
              </a:rPr>
              <a:t>please use this format to deliver your proposal. We ask you to provide an analysis and a concrete proposal for each of the subtopics of the challenge you chose to focus on. Finally, we ask you to write 5 keywords for each subtopic (slide 12). If you think that one or more of the subtopics is not relevant, you can provide an alternative solution (and keywords) to the challenge, giving a reason why you deem the original subtopic not relevant.</a:t>
            </a:r>
            <a:endParaRPr sz="5040" b="0"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5040" b="0"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dirty="0">
                <a:solidFill>
                  <a:srgbClr val="3A3285"/>
                </a:solidFill>
                <a:latin typeface="Source Serif Pro"/>
                <a:ea typeface="Source Serif Pro"/>
                <a:cs typeface="Source Serif Pro"/>
                <a:sym typeface="Source Serif Pro"/>
              </a:rPr>
              <a:t>Any doubts?</a:t>
            </a: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dirty="0">
                <a:solidFill>
                  <a:srgbClr val="3A3285"/>
                </a:solidFill>
                <a:latin typeface="Source Serif Pro"/>
                <a:ea typeface="Source Serif Pro"/>
                <a:cs typeface="Source Serif Pro"/>
                <a:sym typeface="Source Serif Pro"/>
              </a:rPr>
              <a:t>Check the </a:t>
            </a:r>
            <a:r>
              <a:rPr lang="en-US" sz="5040" b="0" i="0" u="sng" strike="noStrike" cap="none" dirty="0">
                <a:solidFill>
                  <a:schemeClr val="hlink"/>
                </a:solidFill>
                <a:latin typeface="Source Serif Pro"/>
                <a:ea typeface="Source Serif Pro"/>
                <a:cs typeface="Source Serif Pro"/>
                <a:sym typeface="Source Serif Pro"/>
                <a:hlinkClick r:id="rId3"/>
              </a:rPr>
              <a:t>guidelines</a:t>
            </a:r>
            <a:r>
              <a:rPr lang="en-US" sz="5040" b="0" i="0" u="none" strike="noStrike" cap="none" dirty="0">
                <a:solidFill>
                  <a:srgbClr val="3A3285"/>
                </a:solidFill>
                <a:latin typeface="Source Serif Pro"/>
                <a:ea typeface="Source Serif Pro"/>
                <a:cs typeface="Source Serif Pro"/>
                <a:sym typeface="Source Serif Pro"/>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p:nvPr/>
        </p:nvSpPr>
        <p:spPr>
          <a:xfrm>
            <a:off x="5297844" y="1962622"/>
            <a:ext cx="16990621" cy="8375472"/>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3A3285"/>
              </a:buClr>
              <a:buSzPts val="6160"/>
              <a:buFont typeface="Source Serif Pro"/>
              <a:buNone/>
            </a:pPr>
            <a:r>
              <a:rPr lang="en-US" sz="6160" b="1" i="0" u="none" strike="noStrike" cap="none" dirty="0">
                <a:solidFill>
                  <a:srgbClr val="3A3285"/>
                </a:solidFill>
                <a:latin typeface="Source Serif Pro"/>
                <a:ea typeface="Source Serif Pro"/>
                <a:cs typeface="Source Serif Pro"/>
                <a:sym typeface="Source Serif Pro"/>
              </a:rPr>
              <a:t>Co-Creation Lab Proposal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6160"/>
              <a:buFont typeface="Lato Light"/>
              <a:buNone/>
            </a:pPr>
            <a:endParaRPr sz="6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Challenge Nr 1:</a:t>
            </a:r>
            <a:br>
              <a:rPr lang="en-US" sz="5280" b="1" i="0" u="none" strike="noStrike" cap="none" dirty="0">
                <a:solidFill>
                  <a:srgbClr val="3A3285"/>
                </a:solidFill>
                <a:latin typeface="Lato Light"/>
                <a:ea typeface="Lato Light"/>
                <a:cs typeface="Lato Light"/>
                <a:sym typeface="Lato Light"/>
              </a:rPr>
            </a:br>
            <a:r>
              <a:rPr lang="en-US" sz="5280" b="1" i="0" u="none" strike="noStrike" cap="none" dirty="0">
                <a:solidFill>
                  <a:srgbClr val="3A3285"/>
                </a:solidFill>
                <a:latin typeface="Lato Light"/>
                <a:ea typeface="Lato Light"/>
                <a:cs typeface="Lato Light"/>
                <a:sym typeface="Lato Light"/>
              </a:rPr>
              <a:t>The commons as ecosystems for culture after Covid-19</a:t>
            </a:r>
            <a:endParaRPr sz="5280" b="0" i="0" u="none" strike="noStrike" cap="none" dirty="0">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Team:</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dirty="0">
                <a:solidFill>
                  <a:srgbClr val="3A3285"/>
                </a:solidFill>
                <a:latin typeface="Lato Light"/>
                <a:ea typeface="Lato Light"/>
                <a:cs typeface="Lato Light"/>
                <a:sym typeface="Lato Light"/>
              </a:rPr>
              <a:t>Team 4</a:t>
            </a:r>
            <a:endParaRPr sz="3000" b="0" i="1" u="none" strike="noStrike" cap="none" dirty="0">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3000"/>
              <a:buFont typeface="Lato Light"/>
              <a:buNone/>
            </a:pPr>
            <a:endParaRPr sz="3000" b="0" i="1" u="none" strike="noStrike" cap="none" dirty="0">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Names of team members: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dirty="0">
                <a:solidFill>
                  <a:srgbClr val="3A3285"/>
                </a:solidFill>
                <a:latin typeface="Lato Light"/>
                <a:ea typeface="Lato Light"/>
                <a:cs typeface="Lato Light"/>
                <a:sym typeface="Lato Light"/>
              </a:rPr>
              <a:t>Alice </a:t>
            </a:r>
            <a:r>
              <a:rPr lang="en-US" sz="5280" i="1" dirty="0" err="1">
                <a:solidFill>
                  <a:srgbClr val="3A3285"/>
                </a:solidFill>
                <a:latin typeface="Lato Light"/>
                <a:ea typeface="Lato Light"/>
                <a:cs typeface="Lato Light"/>
                <a:sym typeface="Lato Light"/>
              </a:rPr>
              <a:t>Borchi</a:t>
            </a:r>
            <a:r>
              <a:rPr lang="en-US" sz="5280" i="1" dirty="0">
                <a:solidFill>
                  <a:srgbClr val="3A3285"/>
                </a:solidFill>
                <a:latin typeface="Lato Light"/>
                <a:ea typeface="Lato Light"/>
                <a:cs typeface="Lato Light"/>
                <a:sym typeface="Lato Light"/>
              </a:rPr>
              <a:t>, Rafael </a:t>
            </a:r>
            <a:r>
              <a:rPr lang="en-US" sz="5280" i="1" dirty="0" err="1">
                <a:solidFill>
                  <a:srgbClr val="3A3285"/>
                </a:solidFill>
                <a:latin typeface="Lato Light"/>
                <a:ea typeface="Lato Light"/>
                <a:cs typeface="Lato Light"/>
                <a:sym typeface="Lato Light"/>
              </a:rPr>
              <a:t>Bresciani</a:t>
            </a:r>
            <a:r>
              <a:rPr lang="en-US" sz="5280" i="1" dirty="0">
                <a:solidFill>
                  <a:srgbClr val="3A3285"/>
                </a:solidFill>
                <a:latin typeface="Lato Light"/>
                <a:ea typeface="Lato Light"/>
                <a:cs typeface="Lato Light"/>
                <a:sym typeface="Lato Light"/>
              </a:rPr>
              <a:t>, Marije </a:t>
            </a:r>
            <a:r>
              <a:rPr lang="en-US" sz="5280" i="1" dirty="0" err="1">
                <a:solidFill>
                  <a:srgbClr val="3A3285"/>
                </a:solidFill>
                <a:latin typeface="Lato Light"/>
                <a:ea typeface="Lato Light"/>
                <a:cs typeface="Lato Light"/>
                <a:sym typeface="Lato Light"/>
              </a:rPr>
              <a:t>Nie</a:t>
            </a:r>
            <a:r>
              <a:rPr lang="en-US" sz="5280" i="1" dirty="0">
                <a:solidFill>
                  <a:srgbClr val="3A3285"/>
                </a:solidFill>
                <a:latin typeface="Lato Light"/>
                <a:ea typeface="Lato Light"/>
                <a:cs typeface="Lato Light"/>
                <a:sym typeface="Lato Light"/>
              </a:rPr>
              <a:t>, Michael Dobbie, Jules </a:t>
            </a:r>
            <a:r>
              <a:rPr lang="en-US" sz="5280" i="1" dirty="0" err="1">
                <a:solidFill>
                  <a:srgbClr val="3A3285"/>
                </a:solidFill>
                <a:latin typeface="Lato Light"/>
                <a:ea typeface="Lato Light"/>
                <a:cs typeface="Lato Light"/>
                <a:sym typeface="Lato Light"/>
              </a:rPr>
              <a:t>Desgoutte</a:t>
            </a:r>
            <a:endParaRPr sz="1400" b="0" i="0" u="none" strike="noStrike" cap="none" dirty="0">
              <a:solidFill>
                <a:srgbClr val="000000"/>
              </a:solidFill>
              <a:latin typeface="Arial"/>
              <a:ea typeface="Arial"/>
              <a:cs typeface="Arial"/>
              <a:sym typeface="Arial"/>
            </a:endParaRPr>
          </a:p>
        </p:txBody>
      </p:sp>
      <p:pic>
        <p:nvPicPr>
          <p:cNvPr id="81" name="Google Shape;81;p4" descr="Bild"/>
          <p:cNvPicPr preferRelativeResize="0"/>
          <p:nvPr/>
        </p:nvPicPr>
        <p:blipFill rotWithShape="1">
          <a:blip r:embed="rId3">
            <a:alphaModFix/>
          </a:blip>
          <a:srcRect/>
          <a:stretch/>
        </p:blipFill>
        <p:spPr>
          <a:xfrm>
            <a:off x="-10826283" y="-3563604"/>
            <a:ext cx="17220015" cy="21652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ctrTitle" idx="4294967295"/>
          </p:nvPr>
        </p:nvSpPr>
        <p:spPr>
          <a:xfrm>
            <a:off x="5495981" y="714600"/>
            <a:ext cx="16553400" cy="26100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9500" b="0" i="0" u="none" strike="noStrike" cap="none">
              <a:solidFill>
                <a:srgbClr val="000000"/>
              </a:solidFill>
              <a:latin typeface="Helvetica Neue"/>
              <a:ea typeface="Helvetica Neue"/>
              <a:cs typeface="Helvetica Neue"/>
              <a:sym typeface="Helvetica Neue"/>
            </a:endParaRPr>
          </a:p>
        </p:txBody>
      </p:sp>
      <p:sp>
        <p:nvSpPr>
          <p:cNvPr id="87" name="Google Shape;87;p5"/>
          <p:cNvSpPr txBox="1">
            <a:spLocks noGrp="1"/>
          </p:cNvSpPr>
          <p:nvPr>
            <p:ph type="subTitle" idx="4294967295"/>
          </p:nvPr>
        </p:nvSpPr>
        <p:spPr>
          <a:xfrm>
            <a:off x="4323550" y="4236650"/>
            <a:ext cx="18002400" cy="6684000"/>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000" dirty="0">
                <a:latin typeface="Source Serif Pro"/>
                <a:ea typeface="Source Serif Pro"/>
                <a:cs typeface="Source Serif Pro"/>
                <a:sym typeface="Source Serif Pro"/>
              </a:rPr>
              <a:t>We need a definition of the commons that is not only an academic instrument, but rather the foundation of an European-level policy that can recognize and </a:t>
            </a:r>
            <a:r>
              <a:rPr lang="en-US" sz="3000" dirty="0" err="1">
                <a:latin typeface="Source Serif Pro"/>
                <a:ea typeface="Source Serif Pro"/>
                <a:cs typeface="Source Serif Pro"/>
                <a:sym typeface="Source Serif Pro"/>
              </a:rPr>
              <a:t>legitimise</a:t>
            </a:r>
            <a:r>
              <a:rPr lang="en-US" sz="3000" dirty="0">
                <a:latin typeface="Source Serif Pro"/>
                <a:ea typeface="Source Serif Pro"/>
                <a:cs typeface="Source Serif Pro"/>
                <a:sym typeface="Source Serif Pro"/>
              </a:rPr>
              <a:t> the existence of multiple commons around Europe, give them an official legal status and enable them to get funding more regularly. This is a delicate and nuanced issue that cannot be resolved quickly and that needs deep legal, philosophical and political reflections, and needs the involvement of many different areas of policy.</a:t>
            </a:r>
            <a:endParaRPr sz="3000" dirty="0">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2900" dirty="0">
                <a:latin typeface="Source Serif Pro"/>
                <a:ea typeface="Source Serif Pro"/>
                <a:cs typeface="Source Serif Pro"/>
                <a:sym typeface="Source Serif Pro"/>
              </a:rPr>
              <a:t>These spaces must be inspirational as another way to practice citizenship. Where people gather for innumerable reasons/goals, involved in different activities always mediated by the artistic practice. Here the shaman metaphor works best because the artistic practice becomes the medium from which all the people involved will create new experiences for everyone. So, the space should be constantly active, occupied. By permanent residents with work space and some collective space for practices between peers. </a:t>
            </a:r>
            <a:endParaRPr sz="3000" dirty="0">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000" dirty="0">
                <a:latin typeface="Source Serif Pro"/>
                <a:ea typeface="Source Serif Pro"/>
                <a:cs typeface="Source Serif Pro"/>
                <a:sym typeface="Source Serif Pro"/>
              </a:rPr>
              <a:t>For what concerns the sphere of cultural policy, some key principles should be:</a:t>
            </a:r>
            <a:endParaRPr sz="3000" dirty="0">
              <a:latin typeface="Source Serif Pro"/>
              <a:ea typeface="Source Serif Pro"/>
              <a:cs typeface="Source Serif Pro"/>
              <a:sym typeface="Source Serif Pro"/>
            </a:endParaRPr>
          </a:p>
          <a:p>
            <a:pPr marL="457200" lvl="0" indent="-419100" algn="l" rtl="0">
              <a:lnSpc>
                <a:spcPct val="115000"/>
              </a:lnSpc>
              <a:spcBef>
                <a:spcPts val="0"/>
              </a:spcBef>
              <a:spcAft>
                <a:spcPts val="0"/>
              </a:spcAft>
              <a:buSzPts val="3000"/>
              <a:buFont typeface="Source Serif Pro"/>
              <a:buChar char="●"/>
            </a:pPr>
            <a:r>
              <a:rPr lang="en-US" sz="3000" dirty="0">
                <a:latin typeface="Source Serif Pro"/>
                <a:ea typeface="Source Serif Pro"/>
                <a:cs typeface="Source Serif Pro"/>
                <a:sym typeface="Source Serif Pro"/>
              </a:rPr>
              <a:t>The cultural rights of people in Europe;</a:t>
            </a:r>
            <a:endParaRPr sz="3000" dirty="0">
              <a:latin typeface="Source Serif Pro"/>
              <a:ea typeface="Source Serif Pro"/>
              <a:cs typeface="Source Serif Pro"/>
              <a:sym typeface="Source Serif Pro"/>
            </a:endParaRPr>
          </a:p>
          <a:p>
            <a:pPr marL="457200" lvl="0" indent="-419100" algn="l" rtl="0">
              <a:lnSpc>
                <a:spcPct val="115000"/>
              </a:lnSpc>
              <a:spcBef>
                <a:spcPts val="0"/>
              </a:spcBef>
              <a:spcAft>
                <a:spcPts val="0"/>
              </a:spcAft>
              <a:buSzPts val="3000"/>
              <a:buFont typeface="Source Serif Pro"/>
              <a:buChar char="●"/>
            </a:pPr>
            <a:r>
              <a:rPr lang="en-US" sz="3000" dirty="0">
                <a:latin typeface="Source Serif Pro"/>
                <a:ea typeface="Source Serif Pro"/>
                <a:cs typeface="Source Serif Pro"/>
                <a:sym typeface="Source Serif Pro"/>
              </a:rPr>
              <a:t>Cultural democracy;</a:t>
            </a:r>
            <a:endParaRPr sz="3000" dirty="0">
              <a:latin typeface="Source Serif Pro"/>
              <a:ea typeface="Source Serif Pro"/>
              <a:cs typeface="Source Serif Pro"/>
              <a:sym typeface="Source Serif Pro"/>
            </a:endParaRPr>
          </a:p>
          <a:p>
            <a:pPr marL="457200" lvl="0" indent="-419100" algn="l" rtl="0">
              <a:lnSpc>
                <a:spcPct val="115000"/>
              </a:lnSpc>
              <a:spcBef>
                <a:spcPts val="0"/>
              </a:spcBef>
              <a:spcAft>
                <a:spcPts val="0"/>
              </a:spcAft>
              <a:buSzPts val="3000"/>
              <a:buFont typeface="Source Serif Pro"/>
              <a:buChar char="●"/>
            </a:pPr>
            <a:r>
              <a:rPr lang="en-US" sz="3000" dirty="0">
                <a:latin typeface="Source Serif Pro"/>
                <a:ea typeface="Source Serif Pro"/>
                <a:cs typeface="Source Serif Pro"/>
                <a:sym typeface="Source Serif Pro"/>
              </a:rPr>
              <a:t>The creation of hybrid spaces of encounter (both physically and digitally);</a:t>
            </a:r>
            <a:endParaRPr sz="3000" dirty="0">
              <a:latin typeface="Source Serif Pro"/>
              <a:ea typeface="Source Serif Pro"/>
              <a:cs typeface="Source Serif Pro"/>
              <a:sym typeface="Source Serif Pro"/>
            </a:endParaRPr>
          </a:p>
          <a:p>
            <a:pPr marL="457200" lvl="0" indent="-419100" algn="l" rtl="0">
              <a:lnSpc>
                <a:spcPct val="115000"/>
              </a:lnSpc>
              <a:spcBef>
                <a:spcPts val="0"/>
              </a:spcBef>
              <a:spcAft>
                <a:spcPts val="0"/>
              </a:spcAft>
              <a:buSzPts val="3000"/>
              <a:buFont typeface="Source Serif Pro"/>
              <a:buChar char="●"/>
            </a:pPr>
            <a:r>
              <a:rPr lang="en-US" sz="3000" dirty="0">
                <a:latin typeface="Source Serif Pro"/>
                <a:ea typeface="Source Serif Pro"/>
                <a:cs typeface="Source Serif Pro"/>
                <a:sym typeface="Source Serif Pro"/>
              </a:rPr>
              <a:t>Long term sustainability of practice, organizations, engagement in community, research and exchanges (minimizing waste of skills and resources) and the artistic outputs that are part of these processes. </a:t>
            </a:r>
            <a:endParaRPr sz="6175" dirty="0">
              <a:latin typeface="Source Serif Pro"/>
              <a:ea typeface="Source Serif Pro"/>
              <a:cs typeface="Source Serif Pro"/>
              <a:sym typeface="Source Serif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ctrTitle" idx="4294967295"/>
          </p:nvPr>
        </p:nvSpPr>
        <p:spPr>
          <a:xfrm>
            <a:off x="5518702" y="1049468"/>
            <a:ext cx="17729194" cy="32078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dirty="0">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a:t>
            </a:r>
            <a:r>
              <a:rPr lang="en-US" sz="3580" b="1" i="0" u="none" strike="noStrike" cap="none" dirty="0" err="1">
                <a:solidFill>
                  <a:srgbClr val="3A3285"/>
                </a:solidFill>
                <a:latin typeface="Source Serif Pro"/>
                <a:ea typeface="Source Serif Pro"/>
                <a:cs typeface="Source Serif Pro"/>
                <a:sym typeface="Source Serif Pro"/>
              </a:rPr>
              <a:t>legitimised</a:t>
            </a:r>
            <a:r>
              <a:rPr lang="en-US" sz="3580" b="1" i="0" u="none" strike="noStrike" cap="none" dirty="0">
                <a:solidFill>
                  <a:srgbClr val="3A3285"/>
                </a:solidFill>
                <a:latin typeface="Source Serif Pro"/>
                <a:ea typeface="Source Serif Pro"/>
                <a:cs typeface="Source Serif Pro"/>
                <a:sym typeface="Source Serif Pro"/>
              </a:rPr>
              <a:t> “to speak on behalf of the sector” for a participatory cultural policy–making and grant co-creation together with the EU level?</a:t>
            </a:r>
            <a:endParaRPr sz="11200" b="0" i="0" u="none" strike="noStrike" cap="none" dirty="0">
              <a:solidFill>
                <a:srgbClr val="000000"/>
              </a:solidFill>
              <a:latin typeface="Helvetica Neue"/>
              <a:ea typeface="Helvetica Neue"/>
              <a:cs typeface="Helvetica Neue"/>
              <a:sym typeface="Helvetica Neue"/>
            </a:endParaRPr>
          </a:p>
        </p:txBody>
      </p:sp>
      <p:sp>
        <p:nvSpPr>
          <p:cNvPr id="93" name="Google Shape;93;p6"/>
          <p:cNvSpPr txBox="1">
            <a:spLocks noGrp="1"/>
          </p:cNvSpPr>
          <p:nvPr>
            <p:ph type="subTitle" idx="4294967295"/>
          </p:nvPr>
        </p:nvSpPr>
        <p:spPr>
          <a:xfrm>
            <a:off x="5538159" y="4385715"/>
            <a:ext cx="15986213" cy="1587501"/>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800" dirty="0">
                <a:solidFill>
                  <a:schemeClr val="dk1"/>
                </a:solidFill>
                <a:latin typeface="Source Serif Pro"/>
                <a:ea typeface="Source Serif Pro"/>
                <a:cs typeface="Source Serif Pro"/>
                <a:sym typeface="Source Serif Pro"/>
              </a:rPr>
              <a:t>In order to ensure legal consistency across different actors around Europe, a policy framework on the recognition of the commons should be produced. This should provide </a:t>
            </a:r>
            <a:r>
              <a:rPr lang="en-US" sz="3800" b="1" dirty="0">
                <a:solidFill>
                  <a:schemeClr val="dk1"/>
                </a:solidFill>
                <a:latin typeface="Source Serif Pro"/>
                <a:ea typeface="Source Serif Pro"/>
                <a:cs typeface="Source Serif Pro"/>
                <a:sym typeface="Source Serif Pro"/>
              </a:rPr>
              <a:t>definitions, legal rights </a:t>
            </a:r>
            <a:r>
              <a:rPr lang="en-US" sz="3800" dirty="0">
                <a:solidFill>
                  <a:schemeClr val="dk1"/>
                </a:solidFill>
                <a:latin typeface="Source Serif Pro"/>
                <a:ea typeface="Source Serif Pro"/>
                <a:cs typeface="Source Serif Pro"/>
                <a:sym typeface="Source Serif Pro"/>
              </a:rPr>
              <a:t>and </a:t>
            </a:r>
            <a:r>
              <a:rPr lang="en-US" sz="3800" b="1" dirty="0">
                <a:solidFill>
                  <a:schemeClr val="dk1"/>
                </a:solidFill>
                <a:latin typeface="Source Serif Pro"/>
                <a:ea typeface="Source Serif Pro"/>
                <a:cs typeface="Source Serif Pro"/>
                <a:sym typeface="Source Serif Pro"/>
              </a:rPr>
              <a:t>flexibility of adoption </a:t>
            </a:r>
            <a:r>
              <a:rPr lang="en-US" sz="3800" dirty="0">
                <a:solidFill>
                  <a:schemeClr val="dk1"/>
                </a:solidFill>
                <a:latin typeface="Source Serif Pro"/>
                <a:ea typeface="Source Serif Pro"/>
                <a:cs typeface="Source Serif Pro"/>
                <a:sym typeface="Source Serif Pro"/>
              </a:rPr>
              <a:t>to fit the needs of different organizations. </a:t>
            </a:r>
            <a:endParaRPr sz="38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endParaRPr sz="38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800" dirty="0">
                <a:solidFill>
                  <a:schemeClr val="dk1"/>
                </a:solidFill>
                <a:latin typeface="Source Serif Pro"/>
                <a:ea typeface="Source Serif Pro"/>
                <a:cs typeface="Source Serif Pro"/>
                <a:sym typeface="Source Serif Pro"/>
              </a:rPr>
              <a:t>Guiding principles:</a:t>
            </a:r>
            <a:endParaRPr sz="38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600" b="1" dirty="0">
                <a:solidFill>
                  <a:schemeClr val="dk1"/>
                </a:solidFill>
                <a:latin typeface="Source Serif Pro"/>
                <a:ea typeface="Source Serif Pro"/>
                <a:cs typeface="Source Serif Pro"/>
                <a:sym typeface="Source Serif Pro"/>
              </a:rPr>
              <a:t>No culture without democracy, no democracy without culture</a:t>
            </a:r>
            <a:endParaRPr sz="3600" b="1"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600" b="1" dirty="0">
                <a:solidFill>
                  <a:schemeClr val="dk1"/>
                </a:solidFill>
                <a:latin typeface="Source Serif Pro"/>
                <a:ea typeface="Source Serif Pro"/>
                <a:cs typeface="Source Serif Pro"/>
                <a:sym typeface="Source Serif Pro"/>
              </a:rPr>
              <a:t>Accessibility on a regular basis - dismantling fetishes of the cultural world (excellence, numbers, fame, genius, </a:t>
            </a:r>
            <a:r>
              <a:rPr lang="en-US" sz="3600" b="1" dirty="0" err="1">
                <a:solidFill>
                  <a:schemeClr val="dk1"/>
                </a:solidFill>
                <a:latin typeface="Source Serif Pro"/>
                <a:ea typeface="Source Serif Pro"/>
                <a:cs typeface="Source Serif Pro"/>
                <a:sym typeface="Source Serif Pro"/>
              </a:rPr>
              <a:t>etc</a:t>
            </a:r>
            <a:r>
              <a:rPr lang="en-US" sz="3600" b="1" dirty="0">
                <a:solidFill>
                  <a:schemeClr val="dk1"/>
                </a:solidFill>
                <a:latin typeface="Source Serif Pro"/>
                <a:ea typeface="Source Serif Pro"/>
                <a:cs typeface="Source Serif Pro"/>
                <a:sym typeface="Source Serif Pro"/>
              </a:rPr>
              <a:t>)</a:t>
            </a:r>
            <a:endParaRPr sz="5400" dirty="0">
              <a:solidFill>
                <a:schemeClr val="dk1"/>
              </a:solidFill>
              <a:latin typeface="Source Serif Pro"/>
              <a:ea typeface="Source Serif Pro"/>
              <a:cs typeface="Source Serif Pro"/>
              <a:sym typeface="Source Serif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dirty="0">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a:t>
            </a:r>
            <a:r>
              <a:rPr lang="en-US" sz="3580" b="1" i="0" u="none" strike="noStrike" cap="none" dirty="0" err="1">
                <a:solidFill>
                  <a:srgbClr val="3A3285"/>
                </a:solidFill>
                <a:latin typeface="Source Serif Pro"/>
                <a:ea typeface="Source Serif Pro"/>
                <a:cs typeface="Source Serif Pro"/>
                <a:sym typeface="Source Serif Pro"/>
              </a:rPr>
              <a:t>legitimised</a:t>
            </a:r>
            <a:r>
              <a:rPr lang="en-US" sz="3580" b="1" i="0" u="none" strike="noStrike" cap="none" dirty="0">
                <a:solidFill>
                  <a:srgbClr val="3A3285"/>
                </a:solidFill>
                <a:latin typeface="Source Serif Pro"/>
                <a:ea typeface="Source Serif Pro"/>
                <a:cs typeface="Source Serif Pro"/>
                <a:sym typeface="Source Serif Pro"/>
              </a:rPr>
              <a:t> “to speak on behalf of the sector” for a participatory cultural policy–making and grant co-creation together with the EU level?</a:t>
            </a:r>
            <a:endParaRPr sz="11200" b="0" i="0" u="none" strike="noStrike" cap="none" dirty="0">
              <a:solidFill>
                <a:srgbClr val="000000"/>
              </a:solidFill>
              <a:latin typeface="Helvetica Neue"/>
              <a:ea typeface="Helvetica Neue"/>
              <a:cs typeface="Helvetica Neue"/>
              <a:sym typeface="Helvetica Neue"/>
            </a:endParaRPr>
          </a:p>
        </p:txBody>
      </p:sp>
      <p:sp>
        <p:nvSpPr>
          <p:cNvPr id="99" name="Google Shape;99;p7"/>
          <p:cNvSpPr txBox="1">
            <a:spLocks noGrp="1"/>
          </p:cNvSpPr>
          <p:nvPr>
            <p:ph type="subTitle" idx="4294967295"/>
          </p:nvPr>
        </p:nvSpPr>
        <p:spPr>
          <a:xfrm>
            <a:off x="5454393" y="4221494"/>
            <a:ext cx="15979084" cy="1587501"/>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400" b="1" dirty="0">
                <a:solidFill>
                  <a:schemeClr val="dk1"/>
                </a:solidFill>
                <a:latin typeface="Source Serif Pro"/>
                <a:ea typeface="Source Serif Pro"/>
                <a:cs typeface="Source Serif Pro"/>
                <a:sym typeface="Source Serif Pro"/>
              </a:rPr>
              <a:t>What are the commons?</a:t>
            </a:r>
            <a:endParaRPr sz="3400" b="1"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A commons is a</a:t>
            </a:r>
            <a:r>
              <a:rPr lang="en-US" sz="3400" b="1" dirty="0">
                <a:solidFill>
                  <a:schemeClr val="dk1"/>
                </a:solidFill>
                <a:latin typeface="Source Serif Pro"/>
                <a:ea typeface="Source Serif Pro"/>
                <a:cs typeface="Source Serif Pro"/>
                <a:sym typeface="Source Serif Pro"/>
              </a:rPr>
              <a:t> </a:t>
            </a:r>
            <a:r>
              <a:rPr lang="en-US" sz="3400" dirty="0">
                <a:solidFill>
                  <a:schemeClr val="dk1"/>
                </a:solidFill>
                <a:latin typeface="Source Serif Pro"/>
                <a:ea typeface="Source Serif Pro"/>
                <a:cs typeface="Source Serif Pro"/>
                <a:sym typeface="Source Serif Pro"/>
              </a:rPr>
              <a:t>place which ensures the right of citizens where they can create their own cultural opportunities,  and practice exchange and reflection. </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b="1" dirty="0">
                <a:solidFill>
                  <a:schemeClr val="dk1"/>
                </a:solidFill>
                <a:latin typeface="Source Serif Pro"/>
                <a:ea typeface="Source Serif Pro"/>
                <a:cs typeface="Source Serif Pro"/>
                <a:sym typeface="Source Serif Pro"/>
              </a:rPr>
              <a:t>The commons, culture  and democracy</a:t>
            </a:r>
            <a:endParaRPr sz="3400" b="1"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Culture as the product of social and political experimentation and the output of interaction. </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The arts are  the place where you can distance yourself from your own story and understand other perspectives and reflect on universal themes. Culture is vital for democracy, and culture cannot thrive without democracy. In this we found that the embodied and artistic practices are key elements for practicing values necessary for citizenship. </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Getting out of your own story through art</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Getting into body through movement</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Connecting, opening, sharing a (creation) process together</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r>
              <a:rPr lang="en-US" sz="3400" dirty="0">
                <a:solidFill>
                  <a:schemeClr val="dk1"/>
                </a:solidFill>
                <a:latin typeface="Source Serif Pro"/>
                <a:ea typeface="Source Serif Pro"/>
                <a:cs typeface="Source Serif Pro"/>
                <a:sym typeface="Source Serif Pro"/>
              </a:rPr>
              <a:t>Finding the creative space in-between where the unknown lives</a:t>
            </a:r>
            <a:endParaRPr sz="3400" dirty="0">
              <a:solidFill>
                <a:schemeClr val="dk1"/>
              </a:solidFill>
              <a:latin typeface="Source Serif Pro"/>
              <a:ea typeface="Source Serif Pro"/>
              <a:cs typeface="Source Serif Pro"/>
              <a:sym typeface="Source Serif Pro"/>
            </a:endParaRPr>
          </a:p>
          <a:p>
            <a:pPr marL="0" lvl="0" indent="0" algn="l" rtl="0">
              <a:lnSpc>
                <a:spcPct val="115000"/>
              </a:lnSpc>
              <a:spcBef>
                <a:spcPts val="0"/>
              </a:spcBef>
              <a:spcAft>
                <a:spcPts val="0"/>
              </a:spcAft>
              <a:buClr>
                <a:schemeClr val="dk1"/>
              </a:buClr>
              <a:buSzPts val="1100"/>
              <a:buFont typeface="Arial"/>
              <a:buNone/>
            </a:pPr>
            <a:endParaRPr sz="3400" dirty="0">
              <a:solidFill>
                <a:schemeClr val="dk1"/>
              </a:solidFill>
              <a:latin typeface="Source Serif Pro"/>
              <a:ea typeface="Source Serif Pro"/>
              <a:cs typeface="Source Serif Pro"/>
              <a:sym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39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br>
              <a:rPr lang="en-US" sz="3580" b="1" i="0" u="none" strike="noStrike" cap="none">
                <a:solidFill>
                  <a:srgbClr val="3A3285"/>
                </a:solidFill>
                <a:latin typeface="Source Serif Pro"/>
                <a:ea typeface="Source Serif Pro"/>
                <a:cs typeface="Source Serif Pro"/>
                <a:sym typeface="Source Serif Pro"/>
              </a:rPr>
            </a:br>
            <a:endParaRPr sz="11200" b="0" i="0" u="none" strike="noStrike" cap="none">
              <a:solidFill>
                <a:srgbClr val="000000"/>
              </a:solidFill>
              <a:latin typeface="Helvetica Neue"/>
              <a:ea typeface="Helvetica Neue"/>
              <a:cs typeface="Helvetica Neue"/>
              <a:sym typeface="Helvetica Neue"/>
            </a:endParaRPr>
          </a:p>
        </p:txBody>
      </p:sp>
      <p:sp>
        <p:nvSpPr>
          <p:cNvPr id="105" name="Google Shape;105;p8"/>
          <p:cNvSpPr txBox="1">
            <a:spLocks noGrp="1"/>
          </p:cNvSpPr>
          <p:nvPr>
            <p:ph type="subTitle" idx="4294967295"/>
          </p:nvPr>
        </p:nvSpPr>
        <p:spPr>
          <a:xfrm>
            <a:off x="5909117" y="4467825"/>
            <a:ext cx="15489382"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05"/>
              <a:buFont typeface="Source Serif Pro"/>
              <a:buNone/>
            </a:pPr>
            <a:r>
              <a:rPr lang="en-US" sz="4005" dirty="0">
                <a:solidFill>
                  <a:srgbClr val="3A3285"/>
                </a:solidFill>
                <a:latin typeface="Source Serif Pro"/>
                <a:ea typeface="Source Serif Pro"/>
                <a:cs typeface="Source Serif Pro"/>
                <a:sym typeface="Source Serif Pro"/>
              </a:rPr>
              <a:t>Alternative spaces and cultural commons in Europe represent a fragmented universe with different resources, skills, strengths and knowledge. This proposal does not want to ‘unify’ these realities under the same set of rules and constraints, but rather celebrate their uniqueness and their embeddedness in their own community. The commons can be a powerful place for shifting the fragmentation and isolation that many of us experience in our professional </a:t>
            </a:r>
            <a:r>
              <a:rPr lang="en-US" sz="4005" dirty="0" err="1">
                <a:solidFill>
                  <a:srgbClr val="3A3285"/>
                </a:solidFill>
                <a:latin typeface="Source Serif Pro"/>
                <a:ea typeface="Source Serif Pro"/>
                <a:cs typeface="Source Serif Pro"/>
                <a:sym typeface="Source Serif Pro"/>
              </a:rPr>
              <a:t>ánd</a:t>
            </a:r>
            <a:r>
              <a:rPr lang="en-US" sz="4005" dirty="0">
                <a:solidFill>
                  <a:srgbClr val="3A3285"/>
                </a:solidFill>
                <a:latin typeface="Source Serif Pro"/>
                <a:ea typeface="Source Serif Pro"/>
                <a:cs typeface="Source Serif Pro"/>
                <a:sym typeface="Source Serif Pro"/>
              </a:rPr>
              <a:t> private lives into a source of power, transformation and growth. </a:t>
            </a:r>
            <a:endParaRPr sz="4005"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r>
              <a:rPr lang="en-US" sz="4005" dirty="0">
                <a:solidFill>
                  <a:srgbClr val="3A3285"/>
                </a:solidFill>
                <a:latin typeface="Source Serif Pro"/>
                <a:ea typeface="Source Serif Pro"/>
                <a:cs typeface="Source Serif Pro"/>
                <a:sym typeface="Source Serif Pro"/>
              </a:rPr>
              <a:t>Because of isolation / separation we can make connections</a:t>
            </a:r>
            <a:endParaRPr sz="4005"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r>
              <a:rPr lang="en-US" sz="4005" dirty="0">
                <a:solidFill>
                  <a:srgbClr val="3A3285"/>
                </a:solidFill>
                <a:latin typeface="Source Serif Pro"/>
                <a:ea typeface="Source Serif Pro"/>
                <a:cs typeface="Source Serif Pro"/>
                <a:sym typeface="Source Serif Pro"/>
              </a:rPr>
              <a:t>Because of fragmentation  we can change and grow, and relate to many different voices.</a:t>
            </a:r>
            <a:endParaRPr sz="4005"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05"/>
              <a:buFont typeface="Source Serif Pro"/>
              <a:buNone/>
            </a:pPr>
            <a:endParaRPr sz="4005" dirty="0">
              <a:solidFill>
                <a:srgbClr val="3A3285"/>
              </a:solidFill>
              <a:latin typeface="Source Serif Pro"/>
              <a:ea typeface="Source Serif Pro"/>
              <a:cs typeface="Source Serif Pro"/>
              <a:sym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sp>
        <p:nvSpPr>
          <p:cNvPr id="111" name="Google Shape;111;p9"/>
          <p:cNvSpPr txBox="1">
            <a:spLocks noGrp="1"/>
          </p:cNvSpPr>
          <p:nvPr>
            <p:ph type="subTitle" idx="4294967295"/>
          </p:nvPr>
        </p:nvSpPr>
        <p:spPr>
          <a:xfrm>
            <a:off x="5796248" y="4673102"/>
            <a:ext cx="16716242"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50"/>
              <a:buFont typeface="Source Serif Pro"/>
              <a:buNone/>
            </a:pPr>
            <a:r>
              <a:rPr lang="en-US" sz="4050">
                <a:solidFill>
                  <a:srgbClr val="3A3285"/>
                </a:solidFill>
                <a:latin typeface="Source Serif Pro"/>
                <a:ea typeface="Source Serif Pro"/>
                <a:cs typeface="Source Serif Pro"/>
                <a:sym typeface="Source Serif Pro"/>
              </a:rPr>
              <a:t>Grant-making for the cultural commons should not not:</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Foster competition for limited resources;</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Encourage artists to continuously produce new material;</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Alienate local communities;</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Foster the isolation of artists and organizations (because of competition, lack of networks, lack of spaces to discuss, get feedback etc);</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Base all assessment of projects on outputs</a:t>
            </a:r>
            <a:endParaRPr sz="4050">
              <a:solidFill>
                <a:srgbClr val="3A3285"/>
              </a:solidFill>
              <a:latin typeface="Source Serif Pro"/>
              <a:ea typeface="Source Serif Pro"/>
              <a:cs typeface="Source Serif Pro"/>
              <a:sym typeface="Source Serif Pro"/>
            </a:endParaRPr>
          </a:p>
          <a:p>
            <a:pPr marL="457200" marR="0" lvl="0" indent="-485775" algn="l" rtl="0">
              <a:lnSpc>
                <a:spcPct val="100000"/>
              </a:lnSpc>
              <a:spcBef>
                <a:spcPts val="0"/>
              </a:spcBef>
              <a:spcAft>
                <a:spcPts val="0"/>
              </a:spcAft>
              <a:buClr>
                <a:srgbClr val="3A3285"/>
              </a:buClr>
              <a:buSzPts val="4050"/>
              <a:buFont typeface="Source Serif Pro"/>
              <a:buChar char="•"/>
            </a:pPr>
            <a:r>
              <a:rPr lang="en-US" sz="4050">
                <a:solidFill>
                  <a:srgbClr val="3A3285"/>
                </a:solidFill>
                <a:latin typeface="Source Serif Pro"/>
                <a:ea typeface="Source Serif Pro"/>
                <a:cs typeface="Source Serif Pro"/>
                <a:sym typeface="Source Serif Pro"/>
              </a:rPr>
              <a:t>Foster fetish around excellence, ‘genius’, cult of personality.</a:t>
            </a:r>
            <a:endParaRPr sz="405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4050"/>
              <a:buFont typeface="Source Serif Pro"/>
              <a:buNone/>
            </a:pPr>
            <a:endParaRPr sz="4050">
              <a:solidFill>
                <a:srgbClr val="3A3285"/>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Custom</PresentationFormat>
  <Paragraphs>94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Helvetica Neue</vt:lpstr>
      <vt:lpstr>Lato</vt:lpstr>
      <vt:lpstr>Helvetica Neue Light</vt:lpstr>
      <vt:lpstr>Source Serif Pro</vt:lpstr>
      <vt:lpstr>Lato Light</vt:lpstr>
      <vt:lpstr>White</vt:lpstr>
      <vt:lpstr>PowerPoint Presentation</vt:lpstr>
      <vt:lpstr>PowerPoint Presentation</vt:lpstr>
      <vt:lpstr>PowerPoint Presentation</vt:lpstr>
      <vt:lpstr>PowerPoint Presentation</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 2 How can cultural policies and grants activate new commons-based ecosystems that promote a sustainable creative work (i.e. allowing space and time for research and production, peer learning, income, and relationship with society)? </vt:lpstr>
      <vt:lpstr>1. 2 How can cultural policies and grants activate new commons-based ecosystems that promote a sustainable creative work (i.e. allowing space and time for research and production, peer learning, income, and relationship with society)?</vt:lpstr>
      <vt:lpstr>1. 2 How can cultural policies and grants activate new commons-based ecosystems that promote a sustainable creative work (i.e. allowing space and time for research and production, peer learning, income, and relationship with society)?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cp:revision>
  <dcterms:modified xsi:type="dcterms:W3CDTF">2020-07-02T11:08:51Z</dcterms:modified>
</cp:coreProperties>
</file>