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24384000" cy="13716000"/>
  <p:notesSz cx="6858000" cy="9144000"/>
  <p:embeddedFontLst>
    <p:embeddedFont>
      <p:font typeface="Helvetica Neue" panose="020B0604020202020204" charset="0"/>
      <p:regular r:id="rId17"/>
      <p:bold r:id="rId18"/>
      <p:italic r:id="rId19"/>
      <p:boldItalic r:id="rId20"/>
    </p:embeddedFont>
    <p:embeddedFont>
      <p:font typeface="Helvetica Neue Light" panose="020B0604020202020204" charset="0"/>
      <p:regular r:id="rId21"/>
      <p:bold r:id="rId22"/>
      <p:italic r:id="rId23"/>
      <p:boldItalic r:id="rId24"/>
    </p:embeddedFont>
    <p:embeddedFont>
      <p:font typeface="Lato" panose="020B0604020202020204" charset="0"/>
      <p:regular r:id="rId25"/>
      <p:bold r:id="rId26"/>
      <p:italic r:id="rId27"/>
      <p:boldItalic r:id="rId28"/>
    </p:embeddedFont>
    <p:embeddedFont>
      <p:font typeface="Lato Light" panose="020B0604020202020204" charset="0"/>
      <p:regular r:id="rId29"/>
      <p:bold r:id="rId30"/>
      <p:italic r:id="rId31"/>
      <p:boldItalic r:id="rId32"/>
    </p:embeddedFont>
    <p:embeddedFont>
      <p:font typeface="Source Serif Pro" panose="020B060402020202020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DX2JRdaVtUvZLoOBNBgrxVbYW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5" d="100"/>
          <a:sy n="25" d="100"/>
        </p:scale>
        <p:origin x="93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9" name="Google Shape;5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14" name="Google Shape;11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20" name="Google Shape;12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26" name="Google Shape;12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32" name="Google Shape;13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38" name="Google Shape;13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4" name="Google Shape;6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3" name="Google Shape;7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8" name="Google Shape;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90" name="Google Shape;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96" name="Google Shape;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2" name="Google Shape;10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8" name="Google Shape;10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om" type="tx">
  <p:cSld name="TITLE_AND_BODY">
    <p:spTree>
      <p:nvGrpSpPr>
        <p:cNvPr id="1" name="Shape 9"/>
        <p:cNvGrpSpPr/>
        <p:nvPr/>
      </p:nvGrpSpPr>
      <p:grpSpPr>
        <a:xfrm>
          <a:off x="0" y="0"/>
          <a:ext cx="0" cy="0"/>
          <a:chOff x="0" y="0"/>
          <a:chExt cx="0" cy="0"/>
        </a:xfrm>
      </p:grpSpPr>
      <p:sp>
        <p:nvSpPr>
          <p:cNvPr id="10" name="Google Shape;10;p16"/>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to - 3 per sida">
  <p:cSld name="Foto - 3 per sida">
    <p:spTree>
      <p:nvGrpSpPr>
        <p:cNvPr id="1" name="Shape 45"/>
        <p:cNvGrpSpPr/>
        <p:nvPr/>
      </p:nvGrpSpPr>
      <p:grpSpPr>
        <a:xfrm>
          <a:off x="0" y="0"/>
          <a:ext cx="0" cy="0"/>
          <a:chOff x="0" y="0"/>
          <a:chExt cx="0" cy="0"/>
        </a:xfrm>
      </p:grpSpPr>
      <p:sp>
        <p:nvSpPr>
          <p:cNvPr id="46" name="Google Shape;46;p25"/>
          <p:cNvSpPr>
            <a:spLocks noGrp="1"/>
          </p:cNvSpPr>
          <p:nvPr>
            <p:ph type="pic" idx="2"/>
          </p:nvPr>
        </p:nvSpPr>
        <p:spPr>
          <a:xfrm>
            <a:off x="15760700" y="7048500"/>
            <a:ext cx="7404100" cy="5549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7" name="Google Shape;47;p25"/>
          <p:cNvSpPr>
            <a:spLocks noGrp="1"/>
          </p:cNvSpPr>
          <p:nvPr>
            <p:ph type="pic" idx="3"/>
          </p:nvPr>
        </p:nvSpPr>
        <p:spPr>
          <a:xfrm>
            <a:off x="15760700" y="1130300"/>
            <a:ext cx="7404100" cy="5549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8" name="Google Shape;48;p25"/>
          <p:cNvSpPr>
            <a:spLocks noGrp="1"/>
          </p:cNvSpPr>
          <p:nvPr>
            <p:ph type="pic" idx="4"/>
          </p:nvPr>
        </p:nvSpPr>
        <p:spPr>
          <a:xfrm>
            <a:off x="1206500" y="1130300"/>
            <a:ext cx="14173200" cy="11468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9" name="Google Shape;49;p25"/>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t">
  <p:cSld name="Citat">
    <p:spTree>
      <p:nvGrpSpPr>
        <p:cNvPr id="1" name="Shape 50"/>
        <p:cNvGrpSpPr/>
        <p:nvPr/>
      </p:nvGrpSpPr>
      <p:grpSpPr>
        <a:xfrm>
          <a:off x="0" y="0"/>
          <a:ext cx="0" cy="0"/>
          <a:chOff x="0" y="0"/>
          <a:chExt cx="0" cy="0"/>
        </a:xfrm>
      </p:grpSpPr>
      <p:sp>
        <p:nvSpPr>
          <p:cNvPr id="51" name="Google Shape;51;p26"/>
          <p:cNvSpPr txBox="1">
            <a:spLocks noGrp="1"/>
          </p:cNvSpPr>
          <p:nvPr>
            <p:ph type="body" idx="1"/>
          </p:nvPr>
        </p:nvSpPr>
        <p:spPr>
          <a:xfrm>
            <a:off x="2387600" y="8953500"/>
            <a:ext cx="19621500" cy="585521"/>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3200"/>
              <a:buFont typeface="Helvetica Neue"/>
              <a:buNone/>
              <a:defRPr sz="3200" i="1"/>
            </a:lvl1pPr>
            <a:lvl2pPr marL="914400" lvl="1" indent="-482600" algn="ctr">
              <a:lnSpc>
                <a:spcPct val="100000"/>
              </a:lnSpc>
              <a:spcBef>
                <a:spcPts val="0"/>
              </a:spcBef>
              <a:spcAft>
                <a:spcPts val="0"/>
              </a:spcAft>
              <a:buClr>
                <a:srgbClr val="000000"/>
              </a:buClr>
              <a:buSzPts val="4000"/>
              <a:buFont typeface="Helvetica Neue"/>
              <a:buChar char="•"/>
              <a:defRPr sz="3200" i="1"/>
            </a:lvl2pPr>
            <a:lvl3pPr marL="1371600" lvl="2" indent="-482600" algn="ctr">
              <a:lnSpc>
                <a:spcPct val="100000"/>
              </a:lnSpc>
              <a:spcBef>
                <a:spcPts val="0"/>
              </a:spcBef>
              <a:spcAft>
                <a:spcPts val="0"/>
              </a:spcAft>
              <a:buClr>
                <a:srgbClr val="000000"/>
              </a:buClr>
              <a:buSzPts val="4000"/>
              <a:buFont typeface="Helvetica Neue"/>
              <a:buChar char="•"/>
              <a:defRPr sz="3200" i="1"/>
            </a:lvl3pPr>
            <a:lvl4pPr marL="1828800" lvl="3" indent="-482600" algn="ctr">
              <a:lnSpc>
                <a:spcPct val="100000"/>
              </a:lnSpc>
              <a:spcBef>
                <a:spcPts val="0"/>
              </a:spcBef>
              <a:spcAft>
                <a:spcPts val="0"/>
              </a:spcAft>
              <a:buClr>
                <a:srgbClr val="000000"/>
              </a:buClr>
              <a:buSzPts val="4000"/>
              <a:buFont typeface="Helvetica Neue"/>
              <a:buChar char="•"/>
              <a:defRPr sz="3200" i="1"/>
            </a:lvl4pPr>
            <a:lvl5pPr marL="2286000" lvl="4" indent="-482600" algn="ctr">
              <a:lnSpc>
                <a:spcPct val="100000"/>
              </a:lnSpc>
              <a:spcBef>
                <a:spcPts val="0"/>
              </a:spcBef>
              <a:spcAft>
                <a:spcPts val="0"/>
              </a:spcAft>
              <a:buClr>
                <a:srgbClr val="000000"/>
              </a:buClr>
              <a:buSzPts val="4000"/>
              <a:buFont typeface="Helvetica Neue"/>
              <a:buChar char="•"/>
              <a:defRPr sz="3200" i="1"/>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52" name="Google Shape;52;p26"/>
          <p:cNvSpPr txBox="1">
            <a:spLocks noGrp="1"/>
          </p:cNvSpPr>
          <p:nvPr>
            <p:ph type="body" idx="2"/>
          </p:nvPr>
        </p:nvSpPr>
        <p:spPr>
          <a:xfrm>
            <a:off x="2387600" y="6076950"/>
            <a:ext cx="19621500" cy="825500"/>
          </a:xfrm>
          <a:prstGeom prst="rect">
            <a:avLst/>
          </a:prstGeom>
          <a:noFill/>
          <a:ln>
            <a:noFill/>
          </a:ln>
        </p:spPr>
        <p:txBody>
          <a:bodyPr spcFirstLastPara="1" wrap="square" lIns="50800" tIns="50800" rIns="50800" bIns="50800" anchor="ctr" anchorCtr="0">
            <a:normAutofit/>
          </a:bodyPr>
          <a:lstStyle>
            <a:lvl1pPr marL="457200" lvl="0" indent="-371475" algn="l">
              <a:lnSpc>
                <a:spcPct val="100000"/>
              </a:lnSpc>
              <a:spcBef>
                <a:spcPts val="5900"/>
              </a:spcBef>
              <a:spcAft>
                <a:spcPts val="0"/>
              </a:spcAft>
              <a:buClr>
                <a:srgbClr val="000000"/>
              </a:buClr>
              <a:buSzPts val="2250"/>
              <a:buChar char="•"/>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53" name="Google Shape;53;p26"/>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to">
  <p:cSld name="Foto">
    <p:spTree>
      <p:nvGrpSpPr>
        <p:cNvPr id="1" name="Shape 54"/>
        <p:cNvGrpSpPr/>
        <p:nvPr/>
      </p:nvGrpSpPr>
      <p:grpSpPr>
        <a:xfrm>
          <a:off x="0" y="0"/>
          <a:ext cx="0" cy="0"/>
          <a:chOff x="0" y="0"/>
          <a:chExt cx="0" cy="0"/>
        </a:xfrm>
      </p:grpSpPr>
      <p:sp>
        <p:nvSpPr>
          <p:cNvPr id="55" name="Google Shape;55;p27"/>
          <p:cNvSpPr>
            <a:spLocks noGrp="1"/>
          </p:cNvSpPr>
          <p:nvPr>
            <p:ph type="pic" idx="2"/>
          </p:nvPr>
        </p:nvSpPr>
        <p:spPr>
          <a:xfrm>
            <a:off x="0" y="0"/>
            <a:ext cx="24384001" cy="13716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56" name="Google Shape;56;p27"/>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ch undertitel"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title"/>
          </p:nvPr>
        </p:nvSpPr>
        <p:spPr>
          <a:xfrm>
            <a:off x="1778000" y="2298700"/>
            <a:ext cx="20828000" cy="46482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3" name="Google Shape;13;p17"/>
          <p:cNvSpPr txBox="1">
            <a:spLocks noGrp="1"/>
          </p:cNvSpPr>
          <p:nvPr>
            <p:ph type="body" idx="1"/>
          </p:nvPr>
        </p:nvSpPr>
        <p:spPr>
          <a:xfrm>
            <a:off x="1778000" y="7073900"/>
            <a:ext cx="20828000" cy="15875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pic>
        <p:nvPicPr>
          <p:cNvPr id="14" name="Google Shape;14;p17" descr="Bild"/>
          <p:cNvPicPr preferRelativeResize="0"/>
          <p:nvPr/>
        </p:nvPicPr>
        <p:blipFill rotWithShape="1">
          <a:blip r:embed="rId2">
            <a:alphaModFix/>
          </a:blip>
          <a:srcRect/>
          <a:stretch/>
        </p:blipFill>
        <p:spPr>
          <a:xfrm>
            <a:off x="22096705" y="11048763"/>
            <a:ext cx="1756607" cy="2208774"/>
          </a:xfrm>
          <a:prstGeom prst="rect">
            <a:avLst/>
          </a:prstGeom>
          <a:noFill/>
          <a:ln>
            <a:noFill/>
          </a:ln>
        </p:spPr>
      </p:pic>
      <p:pic>
        <p:nvPicPr>
          <p:cNvPr id="15" name="Google Shape;15;p17" descr="Bild"/>
          <p:cNvPicPr preferRelativeResize="0"/>
          <p:nvPr/>
        </p:nvPicPr>
        <p:blipFill rotWithShape="1">
          <a:blip r:embed="rId2">
            <a:alphaModFix/>
          </a:blip>
          <a:srcRect/>
          <a:stretch/>
        </p:blipFill>
        <p:spPr>
          <a:xfrm>
            <a:off x="-10826283" y="-3563604"/>
            <a:ext cx="17220015" cy="21652616"/>
          </a:xfrm>
          <a:prstGeom prst="rect">
            <a:avLst/>
          </a:prstGeom>
          <a:noFill/>
          <a:ln>
            <a:noFill/>
          </a:ln>
        </p:spPr>
      </p:pic>
      <p:sp>
        <p:nvSpPr>
          <p:cNvPr id="16" name="Google Shape;16;p17"/>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to - Horisontellt">
  <p:cSld name="Foto - Horisontellt">
    <p:spTree>
      <p:nvGrpSpPr>
        <p:cNvPr id="1" name="Shape 17"/>
        <p:cNvGrpSpPr/>
        <p:nvPr/>
      </p:nvGrpSpPr>
      <p:grpSpPr>
        <a:xfrm>
          <a:off x="0" y="0"/>
          <a:ext cx="0" cy="0"/>
          <a:chOff x="0" y="0"/>
          <a:chExt cx="0" cy="0"/>
        </a:xfrm>
      </p:grpSpPr>
      <p:sp>
        <p:nvSpPr>
          <p:cNvPr id="18" name="Google Shape;18;p18"/>
          <p:cNvSpPr>
            <a:spLocks noGrp="1"/>
          </p:cNvSpPr>
          <p:nvPr>
            <p:ph type="pic" idx="2"/>
          </p:nvPr>
        </p:nvSpPr>
        <p:spPr>
          <a:xfrm>
            <a:off x="3125967" y="673100"/>
            <a:ext cx="18135602" cy="8737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9" name="Google Shape;19;p18"/>
          <p:cNvSpPr txBox="1">
            <a:spLocks noGrp="1"/>
          </p:cNvSpPr>
          <p:nvPr>
            <p:ph type="title"/>
          </p:nvPr>
        </p:nvSpPr>
        <p:spPr>
          <a:xfrm>
            <a:off x="635000" y="9512300"/>
            <a:ext cx="23114000" cy="20066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0" name="Google Shape;20;p18"/>
          <p:cNvSpPr txBox="1">
            <a:spLocks noGrp="1"/>
          </p:cNvSpPr>
          <p:nvPr>
            <p:ph type="body" idx="1"/>
          </p:nvPr>
        </p:nvSpPr>
        <p:spPr>
          <a:xfrm>
            <a:off x="635000" y="11442700"/>
            <a:ext cx="23114000" cy="15875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21" name="Google Shape;21;p18"/>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 Centrerad">
  <p:cSld name="Titel - Centrerad">
    <p:spTree>
      <p:nvGrpSpPr>
        <p:cNvPr id="1" name="Shape 22"/>
        <p:cNvGrpSpPr/>
        <p:nvPr/>
      </p:nvGrpSpPr>
      <p:grpSpPr>
        <a:xfrm>
          <a:off x="0" y="0"/>
          <a:ext cx="0" cy="0"/>
          <a:chOff x="0" y="0"/>
          <a:chExt cx="0" cy="0"/>
        </a:xfrm>
      </p:grpSpPr>
      <p:sp>
        <p:nvSpPr>
          <p:cNvPr id="23" name="Google Shape;23;p19"/>
          <p:cNvSpPr txBox="1">
            <a:spLocks noGrp="1"/>
          </p:cNvSpPr>
          <p:nvPr>
            <p:ph type="title"/>
          </p:nvPr>
        </p:nvSpPr>
        <p:spPr>
          <a:xfrm>
            <a:off x="1778000" y="4533900"/>
            <a:ext cx="20828000" cy="46482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4" name="Google Shape;24;p19"/>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oto - Vertikalt">
  <p:cSld name="Foto - Vertikalt">
    <p:spTree>
      <p:nvGrpSpPr>
        <p:cNvPr id="1" name="Shape 25"/>
        <p:cNvGrpSpPr/>
        <p:nvPr/>
      </p:nvGrpSpPr>
      <p:grpSpPr>
        <a:xfrm>
          <a:off x="0" y="0"/>
          <a:ext cx="0" cy="0"/>
          <a:chOff x="0" y="0"/>
          <a:chExt cx="0" cy="0"/>
        </a:xfrm>
      </p:grpSpPr>
      <p:sp>
        <p:nvSpPr>
          <p:cNvPr id="26" name="Google Shape;26;p20"/>
          <p:cNvSpPr>
            <a:spLocks noGrp="1"/>
          </p:cNvSpPr>
          <p:nvPr>
            <p:ph type="pic" idx="2"/>
          </p:nvPr>
        </p:nvSpPr>
        <p:spPr>
          <a:xfrm>
            <a:off x="13165980" y="952500"/>
            <a:ext cx="9525002" cy="11468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7" name="Google Shape;27;p20"/>
          <p:cNvSpPr txBox="1">
            <a:spLocks noGrp="1"/>
          </p:cNvSpPr>
          <p:nvPr>
            <p:ph type="title"/>
          </p:nvPr>
        </p:nvSpPr>
        <p:spPr>
          <a:xfrm>
            <a:off x="1651000" y="952500"/>
            <a:ext cx="10223500" cy="55499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8" name="Google Shape;28;p20"/>
          <p:cNvSpPr txBox="1">
            <a:spLocks noGrp="1"/>
          </p:cNvSpPr>
          <p:nvPr>
            <p:ph type="body" idx="1"/>
          </p:nvPr>
        </p:nvSpPr>
        <p:spPr>
          <a:xfrm>
            <a:off x="1651000" y="6527800"/>
            <a:ext cx="10223500" cy="57277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29" name="Google Shape;29;p20"/>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 Upptill">
  <p:cSld name="Titel - Upptill">
    <p:spTree>
      <p:nvGrpSpPr>
        <p:cNvPr id="1" name="Shape 30"/>
        <p:cNvGrpSpPr/>
        <p:nvPr/>
      </p:nvGrpSpPr>
      <p:grpSpPr>
        <a:xfrm>
          <a:off x="0" y="0"/>
          <a:ext cx="0" cy="0"/>
          <a:chOff x="0" y="0"/>
          <a:chExt cx="0" cy="0"/>
        </a:xfrm>
      </p:grpSpPr>
      <p:sp>
        <p:nvSpPr>
          <p:cNvPr id="31" name="Google Shape;31;p21"/>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2" name="Google Shape;32;p21"/>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och punkter">
  <p:cSld name="Titel och punkter">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5" name="Google Shape;35;p22"/>
          <p:cNvSpPr txBox="1">
            <a:spLocks noGrp="1"/>
          </p:cNvSpPr>
          <p:nvPr>
            <p:ph type="body" idx="1"/>
          </p:nvPr>
        </p:nvSpPr>
        <p:spPr>
          <a:xfrm>
            <a:off x="1689100" y="3149600"/>
            <a:ext cx="21005799" cy="9296400"/>
          </a:xfrm>
          <a:prstGeom prst="rect">
            <a:avLst/>
          </a:prstGeom>
          <a:noFill/>
          <a:ln>
            <a:noFill/>
          </a:ln>
        </p:spPr>
        <p:txBody>
          <a:bodyPr spcFirstLastPara="1" wrap="square" lIns="50800" tIns="50800" rIns="50800" bIns="50800" anchor="ctr" anchorCtr="0">
            <a:normAutofit/>
          </a:bodyPr>
          <a:lstStyle>
            <a:lvl1pPr marL="457200" lvl="0" indent="-371475" algn="l">
              <a:lnSpc>
                <a:spcPct val="100000"/>
              </a:lnSpc>
              <a:spcBef>
                <a:spcPts val="5900"/>
              </a:spcBef>
              <a:spcAft>
                <a:spcPts val="0"/>
              </a:spcAft>
              <a:buClr>
                <a:srgbClr val="000000"/>
              </a:buClr>
              <a:buSzPts val="2250"/>
              <a:buChar char="•"/>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36" name="Google Shape;36;p22"/>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punkter och bild">
  <p:cSld name="Titel, punkter och bild">
    <p:spTree>
      <p:nvGrpSpPr>
        <p:cNvPr id="1" name="Shape 37"/>
        <p:cNvGrpSpPr/>
        <p:nvPr/>
      </p:nvGrpSpPr>
      <p:grpSpPr>
        <a:xfrm>
          <a:off x="0" y="0"/>
          <a:ext cx="0" cy="0"/>
          <a:chOff x="0" y="0"/>
          <a:chExt cx="0" cy="0"/>
        </a:xfrm>
      </p:grpSpPr>
      <p:sp>
        <p:nvSpPr>
          <p:cNvPr id="38" name="Google Shape;38;p23"/>
          <p:cNvSpPr>
            <a:spLocks noGrp="1"/>
          </p:cNvSpPr>
          <p:nvPr>
            <p:ph type="pic" idx="2"/>
          </p:nvPr>
        </p:nvSpPr>
        <p:spPr>
          <a:xfrm>
            <a:off x="13169900" y="3149600"/>
            <a:ext cx="9525000" cy="9296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9" name="Google Shape;39;p23"/>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0" name="Google Shape;40;p23"/>
          <p:cNvSpPr txBox="1">
            <a:spLocks noGrp="1"/>
          </p:cNvSpPr>
          <p:nvPr>
            <p:ph type="body" idx="1"/>
          </p:nvPr>
        </p:nvSpPr>
        <p:spPr>
          <a:xfrm>
            <a:off x="1689100" y="3149600"/>
            <a:ext cx="10223500" cy="9296400"/>
          </a:xfrm>
          <a:prstGeom prst="rect">
            <a:avLst/>
          </a:prstGeom>
          <a:noFill/>
          <a:ln>
            <a:noFill/>
          </a:ln>
        </p:spPr>
        <p:txBody>
          <a:bodyPr spcFirstLastPara="1" wrap="square" lIns="50800" tIns="50800" rIns="50800" bIns="50800" anchor="ctr" anchorCtr="0">
            <a:normAutofit/>
          </a:bodyPr>
          <a:lstStyle>
            <a:lvl1pPr marL="457200" lvl="0" indent="-530225" algn="l">
              <a:lnSpc>
                <a:spcPct val="100000"/>
              </a:lnSpc>
              <a:spcBef>
                <a:spcPts val="4500"/>
              </a:spcBef>
              <a:spcAft>
                <a:spcPts val="0"/>
              </a:spcAft>
              <a:buClr>
                <a:srgbClr val="000000"/>
              </a:buClr>
              <a:buSzPts val="4750"/>
              <a:buFont typeface="Helvetica Neue"/>
              <a:buChar char="•"/>
              <a:defRPr sz="3800"/>
            </a:lvl1pPr>
            <a:lvl2pPr marL="914400" lvl="1" indent="-530225" algn="l">
              <a:lnSpc>
                <a:spcPct val="100000"/>
              </a:lnSpc>
              <a:spcBef>
                <a:spcPts val="4500"/>
              </a:spcBef>
              <a:spcAft>
                <a:spcPts val="0"/>
              </a:spcAft>
              <a:buClr>
                <a:srgbClr val="000000"/>
              </a:buClr>
              <a:buSzPts val="4750"/>
              <a:buFont typeface="Helvetica Neue"/>
              <a:buChar char="•"/>
              <a:defRPr sz="3800"/>
            </a:lvl2pPr>
            <a:lvl3pPr marL="1371600" lvl="2" indent="-530225" algn="l">
              <a:lnSpc>
                <a:spcPct val="100000"/>
              </a:lnSpc>
              <a:spcBef>
                <a:spcPts val="4500"/>
              </a:spcBef>
              <a:spcAft>
                <a:spcPts val="0"/>
              </a:spcAft>
              <a:buClr>
                <a:srgbClr val="000000"/>
              </a:buClr>
              <a:buSzPts val="4750"/>
              <a:buFont typeface="Helvetica Neue"/>
              <a:buChar char="•"/>
              <a:defRPr sz="3800"/>
            </a:lvl3pPr>
            <a:lvl4pPr marL="1828800" lvl="3" indent="-530225" algn="l">
              <a:lnSpc>
                <a:spcPct val="100000"/>
              </a:lnSpc>
              <a:spcBef>
                <a:spcPts val="4500"/>
              </a:spcBef>
              <a:spcAft>
                <a:spcPts val="0"/>
              </a:spcAft>
              <a:buClr>
                <a:srgbClr val="000000"/>
              </a:buClr>
              <a:buSzPts val="4750"/>
              <a:buFont typeface="Helvetica Neue"/>
              <a:buChar char="•"/>
              <a:defRPr sz="3800"/>
            </a:lvl4pPr>
            <a:lvl5pPr marL="2286000" lvl="4" indent="-530225" algn="l">
              <a:lnSpc>
                <a:spcPct val="100000"/>
              </a:lnSpc>
              <a:spcBef>
                <a:spcPts val="4500"/>
              </a:spcBef>
              <a:spcAft>
                <a:spcPts val="0"/>
              </a:spcAft>
              <a:buClr>
                <a:srgbClr val="000000"/>
              </a:buClr>
              <a:buSzPts val="4750"/>
              <a:buFont typeface="Helvetica Neue"/>
              <a:buChar char="•"/>
              <a:defRPr sz="38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1" name="Google Shape;41;p23"/>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unkter">
  <p:cSld name="Punkter">
    <p:spTree>
      <p:nvGrpSpPr>
        <p:cNvPr id="1" name="Shape 42"/>
        <p:cNvGrpSpPr/>
        <p:nvPr/>
      </p:nvGrpSpPr>
      <p:grpSpPr>
        <a:xfrm>
          <a:off x="0" y="0"/>
          <a:ext cx="0" cy="0"/>
          <a:chOff x="0" y="0"/>
          <a:chExt cx="0" cy="0"/>
        </a:xfrm>
      </p:grpSpPr>
      <p:sp>
        <p:nvSpPr>
          <p:cNvPr id="43" name="Google Shape;43;p24"/>
          <p:cNvSpPr txBox="1">
            <a:spLocks noGrp="1"/>
          </p:cNvSpPr>
          <p:nvPr>
            <p:ph type="body" idx="1"/>
          </p:nvPr>
        </p:nvSpPr>
        <p:spPr>
          <a:xfrm>
            <a:off x="1689100" y="1778000"/>
            <a:ext cx="21005799" cy="10160000"/>
          </a:xfrm>
          <a:prstGeom prst="rect">
            <a:avLst/>
          </a:prstGeom>
          <a:noFill/>
          <a:ln>
            <a:noFill/>
          </a:ln>
        </p:spPr>
        <p:txBody>
          <a:bodyPr spcFirstLastPara="1" wrap="square" lIns="50800" tIns="50800" rIns="50800" bIns="50800" anchor="ctr" anchorCtr="0">
            <a:normAutofit/>
          </a:bodyPr>
          <a:lstStyle>
            <a:lvl1pPr marL="457200" lvl="0" indent="-371475" algn="l">
              <a:lnSpc>
                <a:spcPct val="100000"/>
              </a:lnSpc>
              <a:spcBef>
                <a:spcPts val="5900"/>
              </a:spcBef>
              <a:spcAft>
                <a:spcPts val="0"/>
              </a:spcAft>
              <a:buClr>
                <a:srgbClr val="000000"/>
              </a:buClr>
              <a:buSzPts val="2250"/>
              <a:buChar char="•"/>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4" name="Google Shape;44;p24"/>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15"/>
          <p:cNvSpPr txBox="1">
            <a:spLocks noGrp="1"/>
          </p:cNvSpPr>
          <p:nvPr>
            <p:ph type="body" idx="1"/>
          </p:nvPr>
        </p:nvSpPr>
        <p:spPr>
          <a:xfrm>
            <a:off x="1689100" y="3149600"/>
            <a:ext cx="21005799" cy="9296400"/>
          </a:xfrm>
          <a:prstGeom prst="rect">
            <a:avLst/>
          </a:prstGeom>
          <a:noFill/>
          <a:ln>
            <a:noFill/>
          </a:ln>
        </p:spPr>
        <p:txBody>
          <a:bodyPr spcFirstLastPara="1" wrap="square" lIns="50800" tIns="50800" rIns="50800" bIns="50800" anchor="ctr" anchorCtr="0">
            <a:normAutofit/>
          </a:bodyPr>
          <a:lstStyle>
            <a:lvl1pPr marL="457200" marR="0" lvl="0"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15"/>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hyperlink" Target="https://www.spacesandcities.com/wp-content/uploads/2020/05/GUIDELINES-CO-CREATION-LAB.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 descr="Co-Creation Lab_Template rev. MF.001.jpeg"/>
          <p:cNvPicPr preferRelativeResize="0"/>
          <p:nvPr/>
        </p:nvPicPr>
        <p:blipFill rotWithShape="1">
          <a:blip r:embed="rId3">
            <a:alphaModFix/>
          </a:blip>
          <a:srcRect/>
          <a:stretch/>
        </p:blipFill>
        <p:spPr>
          <a:xfrm>
            <a:off x="0" y="0"/>
            <a:ext cx="24384000" cy="13716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0"/>
          <p:cNvSpPr txBox="1">
            <a:spLocks noGrp="1"/>
          </p:cNvSpPr>
          <p:nvPr>
            <p:ph type="ctrTitle" idx="4294967295"/>
          </p:nvPr>
        </p:nvSpPr>
        <p:spPr>
          <a:xfrm>
            <a:off x="4848447" y="1049468"/>
            <a:ext cx="18399449" cy="3423501"/>
          </a:xfrm>
          <a:prstGeom prst="rect">
            <a:avLst/>
          </a:prstGeom>
          <a:noFill/>
          <a:ln>
            <a:noFill/>
          </a:ln>
        </p:spPr>
        <p:txBody>
          <a:bodyPr spcFirstLastPara="1" wrap="square" lIns="50800" tIns="50800" rIns="50800" bIns="50800" anchor="t" anchorCtr="0">
            <a:normAutofit fontScale="90000"/>
          </a:bodyPr>
          <a:lstStyle/>
          <a:p>
            <a:pPr marL="0" lvl="0" indent="0" algn="l" rtl="0">
              <a:spcBef>
                <a:spcPts val="0"/>
              </a:spcBef>
              <a:spcAft>
                <a:spcPts val="0"/>
              </a:spcAft>
              <a:buClr>
                <a:srgbClr val="3A3285"/>
              </a:buClr>
              <a:buSzPts val="5160"/>
              <a:buFont typeface="Source Serif Pro"/>
              <a:buNone/>
            </a:pPr>
            <a:r>
              <a:rPr lang="en-US" sz="11200" b="0" i="0" u="none" strike="noStrike" cap="none" dirty="0">
                <a:solidFill>
                  <a:srgbClr val="00B050"/>
                </a:solidFill>
                <a:latin typeface="Helvetica Neue"/>
                <a:ea typeface="Helvetica Neue"/>
                <a:cs typeface="Helvetica Neue"/>
                <a:sym typeface="Helvetica Neue"/>
              </a:rPr>
              <a:t>Celebration and Manifestation</a:t>
            </a:r>
            <a:endParaRPr sz="11200" b="0" i="0" u="none" strike="noStrike" cap="none" dirty="0">
              <a:solidFill>
                <a:srgbClr val="00B050"/>
              </a:solidFill>
              <a:latin typeface="Helvetica Neue"/>
              <a:ea typeface="Helvetica Neue"/>
              <a:cs typeface="Helvetica Neue"/>
              <a:sym typeface="Helvetica Neue"/>
            </a:endParaRPr>
          </a:p>
        </p:txBody>
      </p:sp>
      <p:pic>
        <p:nvPicPr>
          <p:cNvPr id="2" name="Picture 1">
            <a:extLst>
              <a:ext uri="{FF2B5EF4-FFF2-40B4-BE49-F238E27FC236}">
                <a16:creationId xmlns:a16="http://schemas.microsoft.com/office/drawing/2014/main" id="{4EC4C44C-81C3-428E-A87B-EF7ABDB56F29}"/>
              </a:ext>
            </a:extLst>
          </p:cNvPr>
          <p:cNvPicPr>
            <a:picLocks noChangeAspect="1"/>
          </p:cNvPicPr>
          <p:nvPr/>
        </p:nvPicPr>
        <p:blipFill>
          <a:blip r:embed="rId3"/>
          <a:stretch>
            <a:fillRect/>
          </a:stretch>
        </p:blipFill>
        <p:spPr>
          <a:xfrm>
            <a:off x="3651339" y="6503203"/>
            <a:ext cx="10312754" cy="6896654"/>
          </a:xfrm>
          <a:prstGeom prst="rect">
            <a:avLst/>
          </a:prstGeom>
        </p:spPr>
      </p:pic>
      <p:sp>
        <p:nvSpPr>
          <p:cNvPr id="117" name="Google Shape;117;p10"/>
          <p:cNvSpPr txBox="1">
            <a:spLocks noGrp="1"/>
          </p:cNvSpPr>
          <p:nvPr>
            <p:ph type="subTitle" idx="4294967295"/>
          </p:nvPr>
        </p:nvSpPr>
        <p:spPr>
          <a:xfrm>
            <a:off x="15736187" y="5754966"/>
            <a:ext cx="2020186" cy="1587600"/>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3825"/>
              <a:buFont typeface="Source Serif Pro"/>
              <a:buNone/>
            </a:pPr>
            <a:endParaRPr sz="4800" b="0" i="0" u="none" strike="noStrike" cap="none" dirty="0">
              <a:solidFill>
                <a:srgbClr val="000000"/>
              </a:solidFill>
              <a:latin typeface="Helvetica Neue"/>
              <a:ea typeface="Helvetica Neue"/>
              <a:cs typeface="Helvetica Neue"/>
              <a:sym typeface="Helvetica Neue"/>
            </a:endParaRPr>
          </a:p>
        </p:txBody>
      </p:sp>
      <p:pic>
        <p:nvPicPr>
          <p:cNvPr id="3" name="Picture 2">
            <a:extLst>
              <a:ext uri="{FF2B5EF4-FFF2-40B4-BE49-F238E27FC236}">
                <a16:creationId xmlns:a16="http://schemas.microsoft.com/office/drawing/2014/main" id="{C7218BB4-18DC-476A-8990-869F879716E0}"/>
              </a:ext>
            </a:extLst>
          </p:cNvPr>
          <p:cNvPicPr>
            <a:picLocks noChangeAspect="1"/>
          </p:cNvPicPr>
          <p:nvPr/>
        </p:nvPicPr>
        <p:blipFill>
          <a:blip r:embed="rId4"/>
          <a:stretch>
            <a:fillRect/>
          </a:stretch>
        </p:blipFill>
        <p:spPr>
          <a:xfrm>
            <a:off x="10214843" y="3482323"/>
            <a:ext cx="8065572" cy="4545286"/>
          </a:xfrm>
          <a:prstGeom prst="rect">
            <a:avLst/>
          </a:prstGeom>
        </p:spPr>
      </p:pic>
      <p:pic>
        <p:nvPicPr>
          <p:cNvPr id="4" name="Picture 3">
            <a:extLst>
              <a:ext uri="{FF2B5EF4-FFF2-40B4-BE49-F238E27FC236}">
                <a16:creationId xmlns:a16="http://schemas.microsoft.com/office/drawing/2014/main" id="{FC9EB06B-AD7A-4432-AA29-4D332DE64145}"/>
              </a:ext>
            </a:extLst>
          </p:cNvPr>
          <p:cNvPicPr>
            <a:picLocks noChangeAspect="1"/>
          </p:cNvPicPr>
          <p:nvPr/>
        </p:nvPicPr>
        <p:blipFill>
          <a:blip r:embed="rId5"/>
          <a:stretch>
            <a:fillRect/>
          </a:stretch>
        </p:blipFill>
        <p:spPr>
          <a:xfrm>
            <a:off x="14048171" y="8239397"/>
            <a:ext cx="6648894" cy="374692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1"/>
          <p:cNvSpPr txBox="1">
            <a:spLocks noGrp="1"/>
          </p:cNvSpPr>
          <p:nvPr>
            <p:ph type="ctrTitle" idx="4294967295"/>
          </p:nvPr>
        </p:nvSpPr>
        <p:spPr>
          <a:xfrm>
            <a:off x="5498739" y="1080918"/>
            <a:ext cx="17654700" cy="3480600"/>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6000"/>
              <a:buFont typeface="Source Serif Pro"/>
              <a:buNone/>
            </a:pPr>
            <a:r>
              <a:rPr lang="en-US" sz="4450" b="1">
                <a:solidFill>
                  <a:srgbClr val="322B80"/>
                </a:solidFill>
                <a:highlight>
                  <a:srgbClr val="FFFFFF"/>
                </a:highlight>
                <a:latin typeface="Lato"/>
                <a:ea typeface="Lato"/>
                <a:cs typeface="Lato"/>
                <a:sym typeface="Lato"/>
              </a:rPr>
              <a:t>3</a:t>
            </a:r>
            <a:r>
              <a:rPr lang="en-US" sz="4450" b="1" i="0" u="none" strike="noStrike" cap="none">
                <a:solidFill>
                  <a:srgbClr val="322B80"/>
                </a:solidFill>
                <a:highlight>
                  <a:srgbClr val="FFFFFF"/>
                </a:highlight>
                <a:latin typeface="Lato"/>
                <a:ea typeface="Lato"/>
                <a:cs typeface="Lato"/>
                <a:sym typeface="Lato"/>
              </a:rPr>
              <a:t>.3 Homes of commons and cultural and creative spaces: how can we rethink cultural and creative spaces as community organisations suggesting new ways for the EU to relate with the local level, aware of the role of relevant national/regional level organisations ?</a:t>
            </a:r>
            <a:endParaRPr sz="14300" b="1" i="0" u="none" strike="noStrike" cap="none">
              <a:solidFill>
                <a:srgbClr val="000000"/>
              </a:solidFill>
              <a:latin typeface="Helvetica Neue"/>
              <a:ea typeface="Helvetica Neue"/>
              <a:cs typeface="Helvetica Neue"/>
              <a:sym typeface="Helvetica Neue"/>
            </a:endParaRPr>
          </a:p>
        </p:txBody>
      </p:sp>
      <p:sp>
        <p:nvSpPr>
          <p:cNvPr id="123" name="Google Shape;123;p11"/>
          <p:cNvSpPr txBox="1">
            <a:spLocks noGrp="1"/>
          </p:cNvSpPr>
          <p:nvPr>
            <p:ph type="subTitle" idx="4294967295"/>
          </p:nvPr>
        </p:nvSpPr>
        <p:spPr>
          <a:xfrm>
            <a:off x="5498760" y="5334808"/>
            <a:ext cx="16484700" cy="1587600"/>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4230"/>
              <a:buFont typeface="Source Serif Pro"/>
              <a:buNone/>
            </a:pPr>
            <a:r>
              <a:rPr lang="en-US" sz="4230" b="0" i="0" u="none" strike="noStrike" cap="none">
                <a:solidFill>
                  <a:srgbClr val="3A3285"/>
                </a:solidFill>
                <a:latin typeface="Source Serif Pro"/>
                <a:ea typeface="Source Serif Pro"/>
                <a:cs typeface="Source Serif Pro"/>
                <a:sym typeface="Source Serif Pro"/>
              </a:rPr>
              <a:t>What is your </a:t>
            </a:r>
            <a:r>
              <a:rPr lang="en-US" sz="4230" b="0" i="0" u="sng" strike="noStrike" cap="none">
                <a:solidFill>
                  <a:srgbClr val="3A3285"/>
                </a:solidFill>
                <a:latin typeface="Source Serif Pro"/>
                <a:ea typeface="Source Serif Pro"/>
                <a:cs typeface="Source Serif Pro"/>
                <a:sym typeface="Source Serif Pro"/>
              </a:rPr>
              <a:t>Analysis</a:t>
            </a:r>
            <a:r>
              <a:rPr lang="en-US" sz="4230" b="0" i="0" u="none" strike="noStrike" cap="none">
                <a:solidFill>
                  <a:srgbClr val="3A3285"/>
                </a:solidFill>
                <a:latin typeface="Source Serif Pro"/>
                <a:ea typeface="Source Serif Pro"/>
                <a:cs typeface="Source Serif Pro"/>
                <a:sym typeface="Source Serif Pro"/>
              </a:rPr>
              <a:t>? Please explain your reasoning here. You can use use text, photos, drawing, video, illustrations, graphs, whatever!</a:t>
            </a:r>
            <a:endParaRPr sz="48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2"/>
          <p:cNvSpPr txBox="1">
            <a:spLocks noGrp="1"/>
          </p:cNvSpPr>
          <p:nvPr>
            <p:ph type="ctrTitle" idx="4294967295"/>
          </p:nvPr>
        </p:nvSpPr>
        <p:spPr>
          <a:xfrm>
            <a:off x="5705055" y="1049468"/>
            <a:ext cx="17542841" cy="3486848"/>
          </a:xfrm>
          <a:prstGeom prst="rect">
            <a:avLst/>
          </a:prstGeom>
          <a:noFill/>
          <a:ln>
            <a:noFill/>
          </a:ln>
        </p:spPr>
        <p:txBody>
          <a:bodyPr spcFirstLastPara="1" wrap="square" lIns="50800" tIns="50800" rIns="50800" bIns="50800" anchor="t" anchorCtr="0">
            <a:normAutofit/>
          </a:bodyPr>
          <a:lstStyle/>
          <a:p>
            <a:pPr marL="0" lvl="0" indent="0" algn="l" rtl="0">
              <a:spcBef>
                <a:spcPts val="0"/>
              </a:spcBef>
              <a:spcAft>
                <a:spcPts val="0"/>
              </a:spcAft>
              <a:buClr>
                <a:srgbClr val="3A3285"/>
              </a:buClr>
              <a:buSzPts val="6000"/>
              <a:buFont typeface="Source Serif Pro"/>
              <a:buNone/>
            </a:pPr>
            <a:r>
              <a:rPr lang="en-US" sz="4450" b="1">
                <a:solidFill>
                  <a:srgbClr val="322B80"/>
                </a:solidFill>
                <a:highlight>
                  <a:schemeClr val="lt1"/>
                </a:highlight>
                <a:latin typeface="Lato"/>
                <a:ea typeface="Lato"/>
                <a:cs typeface="Lato"/>
                <a:sym typeface="Lato"/>
              </a:rPr>
              <a:t>3.3 Homes of commons and cultural and creative spaces: how can we rethink cultural and creative spaces as community organisations suggesting new ways for the EU to relate with the local level, aware of the role of relevant national/regional level organisations ?</a:t>
            </a:r>
            <a:endParaRPr sz="11200" b="0" i="0" u="none" strike="noStrike" cap="none">
              <a:solidFill>
                <a:srgbClr val="000000"/>
              </a:solidFill>
              <a:latin typeface="Helvetica Neue"/>
              <a:ea typeface="Helvetica Neue"/>
              <a:cs typeface="Helvetica Neue"/>
              <a:sym typeface="Helvetica Neue"/>
            </a:endParaRPr>
          </a:p>
        </p:txBody>
      </p:sp>
      <p:sp>
        <p:nvSpPr>
          <p:cNvPr id="129" name="Google Shape;129;p12"/>
          <p:cNvSpPr txBox="1">
            <a:spLocks noGrp="1"/>
          </p:cNvSpPr>
          <p:nvPr>
            <p:ph type="subTitle" idx="4294967295"/>
          </p:nvPr>
        </p:nvSpPr>
        <p:spPr>
          <a:xfrm>
            <a:off x="5690382" y="4221494"/>
            <a:ext cx="16036788" cy="1587501"/>
          </a:xfrm>
          <a:prstGeom prst="rect">
            <a:avLst/>
          </a:prstGeom>
          <a:noFill/>
          <a:ln>
            <a:noFill/>
          </a:ln>
        </p:spPr>
        <p:txBody>
          <a:bodyPr spcFirstLastPara="1" wrap="square" lIns="50800" tIns="50800" rIns="50800" bIns="50800" anchor="t" anchorCtr="0">
            <a:normAutofit fontScale="92500"/>
          </a:bodyPr>
          <a:lstStyle/>
          <a:p>
            <a:pPr marL="0" marR="0" lvl="0" indent="0" algn="l" rtl="0">
              <a:lnSpc>
                <a:spcPct val="100000"/>
              </a:lnSpc>
              <a:spcBef>
                <a:spcPts val="0"/>
              </a:spcBef>
              <a:spcAft>
                <a:spcPts val="0"/>
              </a:spcAft>
              <a:buClr>
                <a:srgbClr val="3A3285"/>
              </a:buClr>
              <a:buSzPts val="3915"/>
              <a:buFont typeface="Source Serif Pro"/>
              <a:buNone/>
            </a:pPr>
            <a:r>
              <a:rPr lang="en-US" sz="3915" b="0" i="0" u="none" strike="noStrike" cap="none">
                <a:solidFill>
                  <a:srgbClr val="3A3285"/>
                </a:solidFill>
                <a:latin typeface="Source Serif Pro"/>
                <a:ea typeface="Source Serif Pro"/>
                <a:cs typeface="Source Serif Pro"/>
                <a:sym typeface="Source Serif Pro"/>
              </a:rPr>
              <a:t>What is your </a:t>
            </a:r>
            <a:r>
              <a:rPr lang="en-US" sz="3915" b="0" i="0" u="sng" strike="noStrike" cap="none">
                <a:solidFill>
                  <a:srgbClr val="3A3285"/>
                </a:solidFill>
                <a:latin typeface="Source Serif Pro"/>
                <a:ea typeface="Source Serif Pro"/>
                <a:cs typeface="Source Serif Pro"/>
                <a:sym typeface="Source Serif Pro"/>
              </a:rPr>
              <a:t>Concrete Proposal</a:t>
            </a:r>
            <a:r>
              <a:rPr lang="en-US" sz="3915" b="0" i="0" u="none" strike="noStrike" cap="none">
                <a:solidFill>
                  <a:srgbClr val="3A3285"/>
                </a:solidFill>
                <a:latin typeface="Source Serif Pro"/>
                <a:ea typeface="Source Serif Pro"/>
                <a:cs typeface="Source Serif Pro"/>
                <a:sym typeface="Source Serif Pro"/>
              </a:rPr>
              <a:t>? Please explain and illustrate here. You can use use text, photos, drawing, video, illustrations, graphs, whatever!</a:t>
            </a:r>
            <a:endParaRPr sz="48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subTitle" idx="4294967295"/>
          </p:nvPr>
        </p:nvSpPr>
        <p:spPr>
          <a:xfrm>
            <a:off x="5705053" y="4221494"/>
            <a:ext cx="16533784" cy="1587501"/>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4005"/>
              <a:buFont typeface="Source Serif Pro"/>
              <a:buNone/>
            </a:pPr>
            <a:r>
              <a:rPr lang="en-US" sz="4005" b="0" i="0" u="none" strike="noStrike" cap="none">
                <a:solidFill>
                  <a:srgbClr val="3A3285"/>
                </a:solidFill>
                <a:latin typeface="Source Serif Pro"/>
                <a:ea typeface="Source Serif Pro"/>
                <a:cs typeface="Source Serif Pro"/>
                <a:sym typeface="Source Serif Pro"/>
              </a:rPr>
              <a:t>What is your </a:t>
            </a:r>
            <a:r>
              <a:rPr lang="en-US" sz="4005" b="0" i="0" u="sng" strike="noStrike" cap="none">
                <a:solidFill>
                  <a:srgbClr val="3A3285"/>
                </a:solidFill>
                <a:latin typeface="Source Serif Pro"/>
                <a:ea typeface="Source Serif Pro"/>
                <a:cs typeface="Source Serif Pro"/>
                <a:sym typeface="Source Serif Pro"/>
              </a:rPr>
              <a:t>Concrete Proposal?</a:t>
            </a:r>
            <a:r>
              <a:rPr lang="en-US" sz="4005" b="0" i="0" u="none" strike="noStrike" cap="none">
                <a:solidFill>
                  <a:srgbClr val="3A3285"/>
                </a:solidFill>
                <a:latin typeface="Source Serif Pro"/>
                <a:ea typeface="Source Serif Pro"/>
                <a:cs typeface="Source Serif Pro"/>
                <a:sym typeface="Source Serif Pro"/>
              </a:rPr>
              <a:t> Please explain and illustrate here . You can use use text, photos, drawing, video, illustrations, graphs, whatever!</a:t>
            </a:r>
            <a:endParaRPr sz="4800" b="0" i="0" u="none" strike="noStrike" cap="none">
              <a:solidFill>
                <a:srgbClr val="000000"/>
              </a:solidFill>
              <a:latin typeface="Helvetica Neue"/>
              <a:ea typeface="Helvetica Neue"/>
              <a:cs typeface="Helvetica Neue"/>
              <a:sym typeface="Helvetica Neue"/>
            </a:endParaRPr>
          </a:p>
        </p:txBody>
      </p:sp>
      <p:sp>
        <p:nvSpPr>
          <p:cNvPr id="135" name="Google Shape;135;p13"/>
          <p:cNvSpPr txBox="1">
            <a:spLocks noGrp="1"/>
          </p:cNvSpPr>
          <p:nvPr>
            <p:ph type="ctrTitle" idx="4294967295"/>
          </p:nvPr>
        </p:nvSpPr>
        <p:spPr>
          <a:xfrm>
            <a:off x="5705054" y="1049468"/>
            <a:ext cx="17542841" cy="2995308"/>
          </a:xfrm>
          <a:prstGeom prst="rect">
            <a:avLst/>
          </a:prstGeom>
          <a:noFill/>
          <a:ln>
            <a:noFill/>
          </a:ln>
        </p:spPr>
        <p:txBody>
          <a:bodyPr spcFirstLastPara="1" wrap="square" lIns="50800" tIns="50800" rIns="50800" bIns="50800" anchor="t" anchorCtr="0">
            <a:normAutofit/>
          </a:bodyPr>
          <a:lstStyle/>
          <a:p>
            <a:pPr marL="0" lvl="0" indent="0" algn="l" rtl="0">
              <a:spcBef>
                <a:spcPts val="0"/>
              </a:spcBef>
              <a:spcAft>
                <a:spcPts val="0"/>
              </a:spcAft>
              <a:buClr>
                <a:srgbClr val="3A3285"/>
              </a:buClr>
              <a:buSzPts val="6000"/>
              <a:buFont typeface="Source Serif Pro"/>
              <a:buNone/>
            </a:pPr>
            <a:r>
              <a:rPr lang="en-US" sz="4450" b="1">
                <a:solidFill>
                  <a:srgbClr val="322B80"/>
                </a:solidFill>
                <a:highlight>
                  <a:schemeClr val="lt1"/>
                </a:highlight>
                <a:latin typeface="Lato"/>
                <a:ea typeface="Lato"/>
                <a:cs typeface="Lato"/>
                <a:sym typeface="Lato"/>
              </a:rPr>
              <a:t>3.3 Homes of commons and cultural and creative spaces: how can we rethink cultural and creative spaces as community organisations suggesting new ways for the EU to relate with the local level, aware of the role of relevant national/regional level organisations ?</a:t>
            </a:r>
            <a:endParaRPr sz="112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p:nvPr/>
        </p:nvSpPr>
        <p:spPr>
          <a:xfrm>
            <a:off x="5401363" y="1463584"/>
            <a:ext cx="17466125" cy="9521652"/>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3A3285"/>
              </a:buClr>
              <a:buSzPts val="5160"/>
              <a:buFont typeface="Source Serif Pro"/>
              <a:buNone/>
            </a:pPr>
            <a:r>
              <a:rPr lang="en-US" sz="5160" b="1" i="0" u="none" strike="noStrike" cap="none">
                <a:solidFill>
                  <a:srgbClr val="3A3285"/>
                </a:solidFill>
                <a:latin typeface="Source Serif Pro"/>
                <a:ea typeface="Source Serif Pro"/>
                <a:cs typeface="Source Serif Pro"/>
                <a:sym typeface="Source Serif Pro"/>
              </a:rPr>
              <a:t>Our 5 Keywords</a:t>
            </a:r>
            <a:endParaRPr sz="5160" b="1" i="0" u="none" strike="noStrike" cap="none">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160"/>
              <a:buFont typeface="Source Serif Pro"/>
              <a:buNone/>
            </a:pPr>
            <a:endParaRPr sz="5160" b="1" i="0" u="none" strike="noStrike" cap="none">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160"/>
              <a:buFont typeface="Source Serif Pro"/>
              <a:buNone/>
            </a:pPr>
            <a:r>
              <a:rPr lang="en-US" sz="5160" b="0" i="0" u="none" strike="noStrike" cap="none">
                <a:solidFill>
                  <a:srgbClr val="3A3285"/>
                </a:solidFill>
                <a:latin typeface="Source Serif Pro"/>
                <a:ea typeface="Source Serif Pro"/>
                <a:cs typeface="Source Serif Pro"/>
                <a:sym typeface="Source Serif Pro"/>
              </a:rPr>
              <a:t>Challenge Nr </a:t>
            </a:r>
            <a:r>
              <a:rPr lang="en-US" sz="5160">
                <a:solidFill>
                  <a:srgbClr val="3A3285"/>
                </a:solidFill>
                <a:latin typeface="Source Serif Pro"/>
                <a:ea typeface="Source Serif Pro"/>
                <a:cs typeface="Source Serif Pro"/>
                <a:sym typeface="Source Serif Pro"/>
              </a:rPr>
              <a:t>3</a:t>
            </a:r>
            <a:r>
              <a:rPr lang="en-US" sz="5160" b="0" i="0" u="none" strike="noStrike" cap="none">
                <a:solidFill>
                  <a:srgbClr val="3A3285"/>
                </a:solidFill>
                <a:latin typeface="Source Serif Pro"/>
                <a:ea typeface="Source Serif Pro"/>
                <a:cs typeface="Source Serif Pro"/>
                <a:sym typeface="Source Serif Pro"/>
              </a:rPr>
              <a:t>: </a:t>
            </a:r>
            <a:r>
              <a:rPr lang="en-US" sz="4050" b="1">
                <a:solidFill>
                  <a:srgbClr val="322B80"/>
                </a:solidFill>
                <a:highlight>
                  <a:srgbClr val="FFFFFF"/>
                </a:highlight>
                <a:latin typeface="Lato"/>
                <a:ea typeface="Lato"/>
                <a:cs typeface="Lato"/>
                <a:sym typeface="Lato"/>
              </a:rPr>
              <a:t>Building spaces of encounter between local and EU level</a:t>
            </a:r>
            <a:endParaRPr sz="4050" b="1">
              <a:solidFill>
                <a:srgbClr val="322B80"/>
              </a:solidFill>
              <a:highlight>
                <a:srgbClr val="FFFFFF"/>
              </a:highlight>
              <a:latin typeface="Lato"/>
              <a:ea typeface="Lato"/>
              <a:cs typeface="Lato"/>
              <a:sym typeface="Lato"/>
            </a:endParaRPr>
          </a:p>
          <a:p>
            <a:pPr marL="0" marR="0" lvl="0" indent="0" algn="l" rtl="0">
              <a:lnSpc>
                <a:spcPct val="80000"/>
              </a:lnSpc>
              <a:spcBef>
                <a:spcPts val="0"/>
              </a:spcBef>
              <a:spcAft>
                <a:spcPts val="0"/>
              </a:spcAft>
              <a:buClr>
                <a:srgbClr val="3A3285"/>
              </a:buClr>
              <a:buSzPts val="5160"/>
              <a:buFont typeface="Source Serif Pro"/>
              <a:buNone/>
            </a:pPr>
            <a:endParaRPr sz="4050" b="1">
              <a:solidFill>
                <a:srgbClr val="322B80"/>
              </a:solidFill>
              <a:highlight>
                <a:srgbClr val="FFFFFF"/>
              </a:highlight>
              <a:latin typeface="Lato"/>
              <a:ea typeface="Lato"/>
              <a:cs typeface="Lato"/>
              <a:sym typeface="Lato"/>
            </a:endParaRPr>
          </a:p>
          <a:p>
            <a:pPr marL="0" marR="0" lvl="0" indent="0" algn="l" rtl="0">
              <a:lnSpc>
                <a:spcPct val="80000"/>
              </a:lnSpc>
              <a:spcBef>
                <a:spcPts val="0"/>
              </a:spcBef>
              <a:spcAft>
                <a:spcPts val="0"/>
              </a:spcAft>
              <a:buClr>
                <a:srgbClr val="3A3285"/>
              </a:buClr>
              <a:buSzPts val="5160"/>
              <a:buFont typeface="Source Serif Pro"/>
              <a:buNone/>
            </a:pPr>
            <a:r>
              <a:rPr lang="en-US" sz="4300" b="0" i="1" u="none" strike="noStrike" cap="none">
                <a:solidFill>
                  <a:srgbClr val="3A3285"/>
                </a:solidFill>
                <a:latin typeface="Lato Light"/>
                <a:ea typeface="Lato Light"/>
                <a:cs typeface="Lato Light"/>
                <a:sym typeface="Lato Light"/>
              </a:rPr>
              <a:t>Please insert here 5 keywords that best describe your proposal.</a:t>
            </a:r>
            <a:br>
              <a:rPr lang="en-US" sz="4300" b="0" i="1" u="none" strike="noStrike" cap="none">
                <a:solidFill>
                  <a:srgbClr val="3A3285"/>
                </a:solidFill>
                <a:latin typeface="Lato Light"/>
                <a:ea typeface="Lato Light"/>
                <a:cs typeface="Lato Light"/>
                <a:sym typeface="Lato Light"/>
              </a:rPr>
            </a:br>
            <a:r>
              <a:rPr lang="en-US" sz="4300" b="0" i="1" u="none" strike="noStrike" cap="none">
                <a:solidFill>
                  <a:srgbClr val="3A3285"/>
                </a:solidFill>
                <a:latin typeface="Lato Light"/>
                <a:ea typeface="Lato Light"/>
                <a:cs typeface="Lato Light"/>
                <a:sym typeface="Lato Light"/>
              </a:rPr>
              <a:t> </a:t>
            </a:r>
            <a:endParaRPr sz="4300" b="0" i="1" u="none" strike="noStrike" cap="none">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4300" b="0" i="1" u="none" strike="noStrike" cap="none">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4300" b="0" i="1" u="none" strike="noStrike" cap="none">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4300" b="0" i="1" u="none" strike="noStrike" cap="none">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4300" b="0" i="1" u="none" strike="noStrike" cap="none">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4300" b="0" i="1" u="none" strike="noStrike" cap="none">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r>
              <a:rPr lang="en-US" sz="4300" b="0" i="1" u="none" strike="noStrike" cap="none">
                <a:solidFill>
                  <a:srgbClr val="3A3285"/>
                </a:solidFill>
                <a:latin typeface="Lato Light"/>
                <a:ea typeface="Lato Light"/>
                <a:cs typeface="Lato Light"/>
                <a:sym typeface="Lato Light"/>
              </a:rPr>
              <a:t>You should also post these on menti.com. The code for menti.com will be announced on Slack.</a:t>
            </a:r>
            <a:endParaRPr sz="5160" b="1" i="0" u="none" strike="noStrike" cap="none">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160"/>
              <a:buFont typeface="Source Serif Pro"/>
              <a:buNone/>
            </a:pPr>
            <a:endParaRPr sz="5160" b="1" i="0" u="none" strike="noStrike" cap="none">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160"/>
              <a:buFont typeface="Source Serif Pro"/>
              <a:buNone/>
            </a:pPr>
            <a:endParaRPr sz="5160" b="1" i="0" u="none" strike="noStrike" cap="none">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4300"/>
              <a:buFont typeface="Lato Ligh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2" descr="Bild"/>
          <p:cNvPicPr preferRelativeResize="0"/>
          <p:nvPr/>
        </p:nvPicPr>
        <p:blipFill rotWithShape="1">
          <a:blip r:embed="rId3">
            <a:alphaModFix/>
          </a:blip>
          <a:srcRect/>
          <a:stretch/>
        </p:blipFill>
        <p:spPr>
          <a:xfrm>
            <a:off x="-6016523" y="-3604659"/>
            <a:ext cx="17220015" cy="21652615"/>
          </a:xfrm>
          <a:prstGeom prst="rect">
            <a:avLst/>
          </a:prstGeom>
          <a:noFill/>
          <a:ln>
            <a:noFill/>
          </a:ln>
        </p:spPr>
      </p:pic>
      <p:sp>
        <p:nvSpPr>
          <p:cNvPr id="67" name="Google Shape;67;p2"/>
          <p:cNvSpPr txBox="1"/>
          <p:nvPr/>
        </p:nvSpPr>
        <p:spPr>
          <a:xfrm>
            <a:off x="14679267" y="2450001"/>
            <a:ext cx="8767655" cy="6148620"/>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7600"/>
              <a:buFont typeface="Source Serif Pro"/>
              <a:buNone/>
            </a:pPr>
            <a:r>
              <a:rPr lang="en-US" sz="7600" b="1" i="0" u="none" strike="noStrike" cap="none">
                <a:solidFill>
                  <a:srgbClr val="3A3285"/>
                </a:solidFill>
                <a:latin typeface="Source Serif Pro"/>
                <a:ea typeface="Source Serif Pro"/>
                <a:cs typeface="Source Serif Pro"/>
                <a:sym typeface="Source Serif Pro"/>
              </a:rPr>
              <a:t>Commons Sense:</a:t>
            </a:r>
            <a:br>
              <a:rPr lang="en-US" sz="7600" b="1" i="0" u="none" strike="noStrike" cap="none">
                <a:solidFill>
                  <a:srgbClr val="3A3285"/>
                </a:solidFill>
                <a:latin typeface="Source Serif Pro"/>
                <a:ea typeface="Source Serif Pro"/>
                <a:cs typeface="Source Serif Pro"/>
                <a:sym typeface="Source Serif Pro"/>
              </a:rPr>
            </a:br>
            <a:r>
              <a:rPr lang="en-US" sz="7600" b="1" i="0" u="none" strike="noStrike" cap="none">
                <a:solidFill>
                  <a:srgbClr val="3A3285"/>
                </a:solidFill>
                <a:latin typeface="Source Serif Pro"/>
                <a:ea typeface="Source Serif Pro"/>
                <a:cs typeface="Source Serif Pro"/>
                <a:sym typeface="Source Serif Pro"/>
              </a:rPr>
              <a:t>Let’s Create a Bottom-Up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3A3285"/>
              </a:buClr>
              <a:buSzPts val="7600"/>
              <a:buFont typeface="Source Serif Pro"/>
              <a:buNone/>
            </a:pPr>
            <a:r>
              <a:rPr lang="en-US" sz="7600" b="1" i="0" u="none" strike="noStrike" cap="none">
                <a:solidFill>
                  <a:srgbClr val="3A3285"/>
                </a:solidFill>
                <a:latin typeface="Source Serif Pro"/>
                <a:ea typeface="Source Serif Pro"/>
                <a:cs typeface="Source Serif Pro"/>
                <a:sym typeface="Source Serif Pro"/>
              </a:rPr>
              <a:t>European Democracy</a:t>
            </a:r>
            <a:endParaRPr sz="1400" b="0" i="0" u="none" strike="noStrike" cap="none">
              <a:solidFill>
                <a:srgbClr val="000000"/>
              </a:solidFill>
              <a:latin typeface="Arial"/>
              <a:ea typeface="Arial"/>
              <a:cs typeface="Arial"/>
              <a:sym typeface="Arial"/>
            </a:endParaRPr>
          </a:p>
        </p:txBody>
      </p:sp>
      <p:sp>
        <p:nvSpPr>
          <p:cNvPr id="68" name="Google Shape;68;p2"/>
          <p:cNvSpPr txBox="1"/>
          <p:nvPr/>
        </p:nvSpPr>
        <p:spPr>
          <a:xfrm>
            <a:off x="14679267" y="8689457"/>
            <a:ext cx="8767655" cy="1894286"/>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2A3180"/>
              </a:buClr>
              <a:buSzPts val="5000"/>
              <a:buFont typeface="Source Serif Pro"/>
              <a:buNone/>
            </a:pPr>
            <a:r>
              <a:rPr lang="en-US" sz="5000" b="0" i="0" u="none" strike="noStrike" cap="none">
                <a:solidFill>
                  <a:srgbClr val="2A3180"/>
                </a:solidFill>
                <a:latin typeface="Source Serif Pro"/>
                <a:ea typeface="Source Serif Pro"/>
                <a:cs typeface="Source Serif Pro"/>
                <a:sym typeface="Source Serif Pro"/>
              </a:rPr>
              <a:t>Digital Co-Creation Lab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A3180"/>
              </a:buClr>
              <a:buSzPts val="5000"/>
              <a:buFont typeface="Source Serif Pro"/>
              <a:buNone/>
            </a:pPr>
            <a:r>
              <a:rPr lang="en-US" sz="5000" b="0" i="0" u="none" strike="noStrike" cap="none">
                <a:solidFill>
                  <a:srgbClr val="2A3180"/>
                </a:solidFill>
                <a:latin typeface="Source Serif Pro"/>
                <a:ea typeface="Source Serif Pro"/>
                <a:cs typeface="Source Serif Pro"/>
                <a:sym typeface="Source Serif Pro"/>
              </a:rPr>
              <a:t>29-30 June 2020</a:t>
            </a:r>
            <a:endParaRPr sz="1400" b="0" i="0" u="none" strike="noStrike" cap="none">
              <a:solidFill>
                <a:srgbClr val="000000"/>
              </a:solidFill>
              <a:latin typeface="Arial"/>
              <a:ea typeface="Arial"/>
              <a:cs typeface="Arial"/>
              <a:sym typeface="Arial"/>
            </a:endParaRPr>
          </a:p>
        </p:txBody>
      </p:sp>
      <p:pic>
        <p:nvPicPr>
          <p:cNvPr id="69" name="Google Shape;69;p2" descr="EU Flag + disclaimer right.jpg"/>
          <p:cNvPicPr preferRelativeResize="0"/>
          <p:nvPr/>
        </p:nvPicPr>
        <p:blipFill rotWithShape="1">
          <a:blip r:embed="rId4">
            <a:alphaModFix/>
          </a:blip>
          <a:srcRect/>
          <a:stretch/>
        </p:blipFill>
        <p:spPr>
          <a:xfrm>
            <a:off x="14539895" y="10547579"/>
            <a:ext cx="5754098" cy="1445718"/>
          </a:xfrm>
          <a:prstGeom prst="rect">
            <a:avLst/>
          </a:prstGeom>
          <a:noFill/>
          <a:ln>
            <a:noFill/>
          </a:ln>
        </p:spPr>
      </p:pic>
      <p:sp>
        <p:nvSpPr>
          <p:cNvPr id="70" name="Google Shape;70;p2"/>
          <p:cNvSpPr txBox="1"/>
          <p:nvPr/>
        </p:nvSpPr>
        <p:spPr>
          <a:xfrm>
            <a:off x="2126092" y="9608503"/>
            <a:ext cx="6542980" cy="1894286"/>
          </a:xfrm>
          <a:prstGeom prst="rect">
            <a:avLst/>
          </a:prstGeom>
          <a:noFill/>
          <a:ln>
            <a:noFill/>
          </a:ln>
        </p:spPr>
        <p:txBody>
          <a:bodyPr spcFirstLastPara="1" wrap="square" lIns="50800" tIns="50800" rIns="50800" bIns="50800" anchor="t" anchorCtr="0">
            <a:normAutofit/>
          </a:bodyPr>
          <a:lstStyle/>
          <a:p>
            <a:pPr marL="0" marR="0" lvl="0" indent="0" algn="r" rtl="0">
              <a:lnSpc>
                <a:spcPct val="100000"/>
              </a:lnSpc>
              <a:spcBef>
                <a:spcPts val="0"/>
              </a:spcBef>
              <a:spcAft>
                <a:spcPts val="0"/>
              </a:spcAft>
              <a:buClr>
                <a:srgbClr val="FFFFFF"/>
              </a:buClr>
              <a:buSzPts val="5000"/>
              <a:buFont typeface="Source Serif Pro"/>
              <a:buNone/>
            </a:pPr>
            <a:r>
              <a:rPr lang="en-US" sz="5000" b="0" i="0" u="none" strike="noStrike" cap="none">
                <a:solidFill>
                  <a:srgbClr val="FFFFFF"/>
                </a:solidFill>
                <a:latin typeface="Source Serif Pro"/>
                <a:ea typeface="Source Serif Pro"/>
                <a:cs typeface="Source Serif Pro"/>
                <a:sym typeface="Source Serif Pro"/>
              </a:rPr>
              <a:t>spacesandcities.com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
          <p:cNvSpPr txBox="1"/>
          <p:nvPr/>
        </p:nvSpPr>
        <p:spPr>
          <a:xfrm>
            <a:off x="5263504" y="1945496"/>
            <a:ext cx="16659300" cy="9825000"/>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3A3285"/>
              </a:buClr>
              <a:buSzPts val="5880"/>
              <a:buFont typeface="Source Serif Pro"/>
              <a:buNone/>
            </a:pPr>
            <a:r>
              <a:rPr lang="en-US" sz="5880" b="1" i="0" u="none" strike="noStrike" cap="none">
                <a:solidFill>
                  <a:srgbClr val="3A3285"/>
                </a:solidFill>
                <a:latin typeface="Source Serif Pro"/>
                <a:ea typeface="Source Serif Pro"/>
                <a:cs typeface="Source Serif Pro"/>
                <a:sym typeface="Source Serif Pro"/>
              </a:rPr>
              <a:t>Proposal Submission Instructions</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3A3285"/>
              </a:buClr>
              <a:buSzPts val="5880"/>
              <a:buFont typeface="Source Serif Pro"/>
              <a:buNone/>
            </a:pPr>
            <a:endParaRPr sz="5880" b="1" i="0" u="none" strike="noStrike" cap="none">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040"/>
              <a:buFont typeface="Source Serif Pro"/>
              <a:buNone/>
            </a:pP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3A3285"/>
              </a:buClr>
              <a:buSzPts val="5040"/>
              <a:buFont typeface="Source Serif Pro"/>
              <a:buNone/>
            </a:pPr>
            <a:r>
              <a:rPr lang="en-US" sz="5040" b="0" i="0" u="none" strike="noStrike" cap="none">
                <a:solidFill>
                  <a:srgbClr val="3A3285"/>
                </a:solidFill>
                <a:latin typeface="Source Serif Pro"/>
                <a:ea typeface="Source Serif Pro"/>
                <a:cs typeface="Source Serif Pro"/>
                <a:sym typeface="Source Serif Pro"/>
              </a:rPr>
              <a:t>Dear team, </a:t>
            </a:r>
            <a:endParaRPr sz="5040" b="0" i="0" u="none" strike="noStrike" cap="none">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040"/>
              <a:buFont typeface="Source Serif Pro"/>
              <a:buNone/>
            </a:pPr>
            <a:r>
              <a:rPr lang="en-US" sz="5040" b="0" i="0" u="none" strike="noStrike" cap="none">
                <a:solidFill>
                  <a:srgbClr val="3A3285"/>
                </a:solidFill>
                <a:latin typeface="Source Serif Pro"/>
                <a:ea typeface="Source Serif Pro"/>
                <a:cs typeface="Source Serif Pro"/>
                <a:sym typeface="Source Serif Pro"/>
              </a:rPr>
              <a:t>please use this format to deliver your proposal. We ask you to provide an analysis and a concrete proposal for each of the subtopics of the challenge you chose to focus on. Finally, we ask you to write 5 keywords for each subtopic (slide 12). If you think that one or more of the subtopics is not relevant, you can provide an alternative solution (and keywords) to the challenge, giving a reason why you deem the original subtopic not relevant.</a:t>
            </a:r>
            <a:endParaRPr sz="5040" b="0" i="0" u="none" strike="noStrike" cap="none">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040"/>
              <a:buFont typeface="Source Serif Pro"/>
              <a:buNone/>
            </a:pPr>
            <a:endParaRPr sz="5040" b="0" i="0" u="none" strike="noStrike" cap="none">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040"/>
              <a:buFont typeface="Source Serif Pro"/>
              <a:buNone/>
            </a:pPr>
            <a:r>
              <a:rPr lang="en-US" sz="5040" b="0" i="0" u="none" strike="noStrike" cap="none">
                <a:solidFill>
                  <a:srgbClr val="3A3285"/>
                </a:solidFill>
                <a:latin typeface="Source Serif Pro"/>
                <a:ea typeface="Source Serif Pro"/>
                <a:cs typeface="Source Serif Pro"/>
                <a:sym typeface="Source Serif Pro"/>
              </a:rPr>
              <a:t>Any doubts?</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3A3285"/>
              </a:buClr>
              <a:buSzPts val="5040"/>
              <a:buFont typeface="Source Serif Pro"/>
              <a:buNone/>
            </a:pPr>
            <a:r>
              <a:rPr lang="en-US" sz="5040" b="0" i="0" u="none" strike="noStrike" cap="none">
                <a:solidFill>
                  <a:srgbClr val="3A3285"/>
                </a:solidFill>
                <a:latin typeface="Source Serif Pro"/>
                <a:ea typeface="Source Serif Pro"/>
                <a:cs typeface="Source Serif Pro"/>
                <a:sym typeface="Source Serif Pro"/>
              </a:rPr>
              <a:t>Check the </a:t>
            </a:r>
            <a:r>
              <a:rPr lang="en-US" sz="5040" b="0" i="0" u="sng" strike="noStrike" cap="none">
                <a:solidFill>
                  <a:schemeClr val="hlink"/>
                </a:solidFill>
                <a:latin typeface="Source Serif Pro"/>
                <a:ea typeface="Source Serif Pro"/>
                <a:cs typeface="Source Serif Pro"/>
                <a:sym typeface="Source Serif Pro"/>
                <a:hlinkClick r:id="rId3"/>
              </a:rPr>
              <a:t>guidelines</a:t>
            </a:r>
            <a:r>
              <a:rPr lang="en-US" sz="5040" b="0" i="0" u="none" strike="noStrike" cap="none">
                <a:solidFill>
                  <a:srgbClr val="3A3285"/>
                </a:solidFill>
                <a:latin typeface="Source Serif Pro"/>
                <a:ea typeface="Source Serif Pro"/>
                <a:cs typeface="Source Serif Pro"/>
                <a:sym typeface="Source Serif Pro"/>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p:nvPr/>
        </p:nvSpPr>
        <p:spPr>
          <a:xfrm>
            <a:off x="7216819" y="1899697"/>
            <a:ext cx="16990500" cy="8375400"/>
          </a:xfrm>
          <a:prstGeom prst="rect">
            <a:avLst/>
          </a:prstGeom>
          <a:noFill/>
          <a:ln>
            <a:noFill/>
          </a:ln>
        </p:spPr>
        <p:txBody>
          <a:bodyPr spcFirstLastPara="1" wrap="square" lIns="50800" tIns="50800" rIns="50800" bIns="50800" anchor="t" anchorCtr="0">
            <a:normAutofit fontScale="92500" lnSpcReduction="10000"/>
          </a:bodyPr>
          <a:lstStyle/>
          <a:p>
            <a:pPr marL="0" marR="0" lvl="0" indent="0" algn="l" rtl="0">
              <a:lnSpc>
                <a:spcPct val="90000"/>
              </a:lnSpc>
              <a:spcBef>
                <a:spcPts val="0"/>
              </a:spcBef>
              <a:spcAft>
                <a:spcPts val="0"/>
              </a:spcAft>
              <a:buClr>
                <a:srgbClr val="3A3285"/>
              </a:buClr>
              <a:buSzPts val="6160"/>
              <a:buFont typeface="Source Serif Pro"/>
              <a:buNone/>
            </a:pPr>
            <a:r>
              <a:rPr lang="en-US" sz="6160" b="1" i="0" u="none" strike="noStrike" cap="none" dirty="0">
                <a:solidFill>
                  <a:srgbClr val="3A3285"/>
                </a:solidFill>
                <a:latin typeface="Source Serif Pro"/>
                <a:ea typeface="Source Serif Pro"/>
                <a:cs typeface="Source Serif Pro"/>
                <a:sym typeface="Source Serif Pro"/>
              </a:rPr>
              <a:t>Co-Creation Lab Proposal</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3A3285"/>
              </a:buClr>
              <a:buSzPts val="6160"/>
              <a:buFont typeface="Lato Light"/>
              <a:buNone/>
            </a:pPr>
            <a:endParaRPr sz="6160" b="1" i="0" u="none" strike="noStrike" cap="none" dirty="0">
              <a:solidFill>
                <a:srgbClr val="3A3285"/>
              </a:solidFill>
              <a:latin typeface="Source Serif Pro"/>
              <a:ea typeface="Source Serif Pro"/>
              <a:cs typeface="Source Serif Pro"/>
              <a:sym typeface="Source Serif Pro"/>
            </a:endParaRPr>
          </a:p>
          <a:p>
            <a:pPr marL="0" marR="0" lvl="0" indent="0" algn="l" rtl="0">
              <a:lnSpc>
                <a:spcPct val="90000"/>
              </a:lnSpc>
              <a:spcBef>
                <a:spcPts val="0"/>
              </a:spcBef>
              <a:spcAft>
                <a:spcPts val="0"/>
              </a:spcAft>
              <a:buClr>
                <a:srgbClr val="3A3285"/>
              </a:buClr>
              <a:buSzPts val="5280"/>
              <a:buFont typeface="Lato Light"/>
              <a:buNone/>
            </a:pPr>
            <a:r>
              <a:rPr lang="en-US" sz="5280" b="1" i="0" u="none" strike="noStrike" cap="none" dirty="0">
                <a:solidFill>
                  <a:srgbClr val="3A3285"/>
                </a:solidFill>
                <a:latin typeface="Lato Light"/>
                <a:ea typeface="Lato Light"/>
                <a:cs typeface="Lato Light"/>
                <a:sym typeface="Lato Light"/>
              </a:rPr>
              <a:t>Challenge Nr </a:t>
            </a:r>
            <a:r>
              <a:rPr lang="en-US" sz="5280" b="1" dirty="0">
                <a:solidFill>
                  <a:srgbClr val="3A3285"/>
                </a:solidFill>
                <a:latin typeface="Lato Light"/>
                <a:ea typeface="Lato Light"/>
                <a:cs typeface="Lato Light"/>
                <a:sym typeface="Lato Light"/>
              </a:rPr>
              <a:t>3</a:t>
            </a:r>
            <a:r>
              <a:rPr lang="en-US" sz="5280" b="1" i="0" u="none" strike="noStrike" cap="none" dirty="0">
                <a:solidFill>
                  <a:srgbClr val="3A3285"/>
                </a:solidFill>
                <a:latin typeface="Lato Light"/>
                <a:ea typeface="Lato Light"/>
                <a:cs typeface="Lato Light"/>
                <a:sym typeface="Lato Light"/>
              </a:rPr>
              <a:t>:</a:t>
            </a:r>
            <a:br>
              <a:rPr lang="en-US" sz="5280" b="1" i="0" u="none" strike="noStrike" cap="none" dirty="0">
                <a:solidFill>
                  <a:srgbClr val="3A3285"/>
                </a:solidFill>
                <a:latin typeface="Lato Light"/>
                <a:ea typeface="Lato Light"/>
                <a:cs typeface="Lato Light"/>
                <a:sym typeface="Lato Light"/>
              </a:rPr>
            </a:br>
            <a:r>
              <a:rPr lang="en-US" sz="5280" b="1" i="0" u="none" strike="noStrike" cap="none" dirty="0">
                <a:solidFill>
                  <a:srgbClr val="3A3285"/>
                </a:solidFill>
                <a:latin typeface="Lato"/>
                <a:ea typeface="Lato"/>
                <a:cs typeface="Lato"/>
                <a:sym typeface="Lato"/>
              </a:rPr>
              <a:t>Building spaces of encounter between local and EU level</a:t>
            </a:r>
            <a:endParaRPr sz="5280" b="1" dirty="0">
              <a:solidFill>
                <a:srgbClr val="3A3285"/>
              </a:solidFill>
              <a:latin typeface="Lato"/>
              <a:ea typeface="Lato"/>
              <a:cs typeface="Lato"/>
              <a:sym typeface="Lato"/>
            </a:endParaRPr>
          </a:p>
          <a:p>
            <a:pPr marL="0" marR="0" lvl="0" indent="0" algn="l" rtl="0">
              <a:lnSpc>
                <a:spcPct val="90000"/>
              </a:lnSpc>
              <a:spcBef>
                <a:spcPts val="0"/>
              </a:spcBef>
              <a:spcAft>
                <a:spcPts val="0"/>
              </a:spcAft>
              <a:buClr>
                <a:srgbClr val="3A3285"/>
              </a:buClr>
              <a:buSzPts val="5280"/>
              <a:buFont typeface="Lato Light"/>
              <a:buNone/>
            </a:pPr>
            <a:endParaRPr sz="5280" b="1" dirty="0">
              <a:solidFill>
                <a:srgbClr val="3A3285"/>
              </a:solidFill>
              <a:latin typeface="Lato Light"/>
              <a:ea typeface="Lato Light"/>
              <a:cs typeface="Lato Light"/>
              <a:sym typeface="Lato Light"/>
            </a:endParaRPr>
          </a:p>
          <a:p>
            <a:pPr marL="0" marR="0" lvl="0" indent="0" algn="l" rtl="0">
              <a:lnSpc>
                <a:spcPct val="90000"/>
              </a:lnSpc>
              <a:spcBef>
                <a:spcPts val="0"/>
              </a:spcBef>
              <a:spcAft>
                <a:spcPts val="0"/>
              </a:spcAft>
              <a:buClr>
                <a:srgbClr val="3A3285"/>
              </a:buClr>
              <a:buSzPts val="5280"/>
              <a:buFont typeface="Lato Light"/>
              <a:buNone/>
            </a:pPr>
            <a:r>
              <a:rPr lang="en-US" sz="5280" b="1" i="0" u="none" strike="noStrike" cap="none" dirty="0">
                <a:solidFill>
                  <a:srgbClr val="3A3285"/>
                </a:solidFill>
                <a:latin typeface="Lato Light"/>
                <a:ea typeface="Lato Light"/>
                <a:cs typeface="Lato Light"/>
                <a:sym typeface="Lato Light"/>
              </a:rPr>
              <a:t>Team 7</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3A3285"/>
              </a:buClr>
              <a:buSzPts val="3000"/>
              <a:buFont typeface="Lato Light"/>
              <a:buNone/>
            </a:pPr>
            <a:endParaRPr sz="3000" b="0" i="1" u="none" strike="noStrike" cap="none" dirty="0">
              <a:solidFill>
                <a:srgbClr val="000000"/>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rgbClr val="3A3285"/>
              </a:buClr>
              <a:buSzPts val="5280"/>
              <a:buFont typeface="Lato Light"/>
              <a:buNone/>
            </a:pPr>
            <a:r>
              <a:rPr lang="en-US" sz="5280" b="1" i="0" u="none" strike="noStrike" cap="none" dirty="0">
                <a:solidFill>
                  <a:srgbClr val="3A3285"/>
                </a:solidFill>
                <a:latin typeface="Lato Light"/>
                <a:ea typeface="Lato Light"/>
                <a:cs typeface="Lato Light"/>
                <a:sym typeface="Lato Light"/>
              </a:rPr>
              <a:t>Names of team members:</a:t>
            </a:r>
          </a:p>
          <a:p>
            <a:pPr marL="0" marR="0" lvl="0" indent="0" algn="l" rtl="0">
              <a:lnSpc>
                <a:spcPct val="90000"/>
              </a:lnSpc>
              <a:spcBef>
                <a:spcPts val="0"/>
              </a:spcBef>
              <a:spcAft>
                <a:spcPts val="0"/>
              </a:spcAft>
              <a:buClr>
                <a:srgbClr val="3A3285"/>
              </a:buClr>
              <a:buSzPts val="5280"/>
              <a:buFont typeface="Lato Light"/>
              <a:buNone/>
            </a:pPr>
            <a:r>
              <a:rPr lang="en-US" sz="5280" b="1" dirty="0">
                <a:solidFill>
                  <a:srgbClr val="3A3285"/>
                </a:solidFill>
                <a:latin typeface="Lato Light"/>
                <a:sym typeface="Lato Light"/>
              </a:rPr>
              <a:t>Paula Moore</a:t>
            </a:r>
          </a:p>
          <a:p>
            <a:pPr marL="0" marR="0" lvl="0" indent="0" algn="l" rtl="0">
              <a:lnSpc>
                <a:spcPct val="90000"/>
              </a:lnSpc>
              <a:spcBef>
                <a:spcPts val="0"/>
              </a:spcBef>
              <a:spcAft>
                <a:spcPts val="0"/>
              </a:spcAft>
              <a:buClr>
                <a:srgbClr val="3A3285"/>
              </a:buClr>
              <a:buSzPts val="5280"/>
              <a:buFont typeface="Lato Light"/>
              <a:buNone/>
            </a:pPr>
            <a:r>
              <a:rPr lang="en-US" sz="5280" b="1" i="0" u="none" strike="noStrike" cap="none" dirty="0">
                <a:solidFill>
                  <a:srgbClr val="3A3285"/>
                </a:solidFill>
                <a:latin typeface="Lato Light"/>
                <a:ea typeface="Arial"/>
                <a:cs typeface="Arial"/>
                <a:sym typeface="Lato Light"/>
              </a:rPr>
              <a:t>Katarina Scott</a:t>
            </a:r>
          </a:p>
          <a:p>
            <a:pPr marL="0" marR="0" lvl="0" indent="0" algn="l" rtl="0">
              <a:lnSpc>
                <a:spcPct val="90000"/>
              </a:lnSpc>
              <a:spcBef>
                <a:spcPts val="0"/>
              </a:spcBef>
              <a:spcAft>
                <a:spcPts val="0"/>
              </a:spcAft>
              <a:buClr>
                <a:srgbClr val="3A3285"/>
              </a:buClr>
              <a:buSzPts val="5280"/>
              <a:buFont typeface="Lato Light"/>
              <a:buNone/>
            </a:pPr>
            <a:r>
              <a:rPr lang="en-US" sz="5280" b="1" dirty="0">
                <a:solidFill>
                  <a:srgbClr val="3A3285"/>
                </a:solidFill>
                <a:latin typeface="Lato Light"/>
                <a:sym typeface="Lato Light"/>
              </a:rPr>
              <a:t>Marije </a:t>
            </a:r>
            <a:r>
              <a:rPr lang="en-US" sz="5280" b="1" dirty="0" err="1">
                <a:solidFill>
                  <a:srgbClr val="3A3285"/>
                </a:solidFill>
                <a:latin typeface="Lato Light"/>
                <a:sym typeface="Lato Light"/>
              </a:rPr>
              <a:t>Nie</a:t>
            </a:r>
            <a:endParaRPr lang="en-US" sz="5280" b="1" dirty="0">
              <a:solidFill>
                <a:srgbClr val="3A3285"/>
              </a:solidFill>
              <a:latin typeface="Lato Light"/>
              <a:sym typeface="Lato Light"/>
            </a:endParaRPr>
          </a:p>
          <a:p>
            <a:pPr marL="0" marR="0" lvl="0" indent="0" algn="l" rtl="0">
              <a:lnSpc>
                <a:spcPct val="90000"/>
              </a:lnSpc>
              <a:spcBef>
                <a:spcPts val="0"/>
              </a:spcBef>
              <a:spcAft>
                <a:spcPts val="0"/>
              </a:spcAft>
              <a:buClr>
                <a:srgbClr val="3A3285"/>
              </a:buClr>
              <a:buSzPts val="5280"/>
              <a:buFont typeface="Lato Light"/>
              <a:buNone/>
            </a:pPr>
            <a:endParaRPr lang="en-US" sz="5280" b="1" dirty="0">
              <a:solidFill>
                <a:srgbClr val="3A3285"/>
              </a:solidFill>
              <a:latin typeface="Lato Light"/>
              <a:sym typeface="Lato Light"/>
            </a:endParaRPr>
          </a:p>
          <a:p>
            <a:pPr marL="0" marR="0" lvl="0" indent="0" algn="l" rtl="0">
              <a:lnSpc>
                <a:spcPct val="90000"/>
              </a:lnSpc>
              <a:spcBef>
                <a:spcPts val="0"/>
              </a:spcBef>
              <a:spcAft>
                <a:spcPts val="0"/>
              </a:spcAft>
              <a:buClr>
                <a:srgbClr val="3A3285"/>
              </a:buClr>
              <a:buSzPts val="5280"/>
              <a:buFont typeface="Lato Light"/>
              <a:buNone/>
            </a:pPr>
            <a:r>
              <a:rPr lang="en-US" sz="5280" b="1" i="0" u="none" strike="noStrike" cap="none" dirty="0">
                <a:solidFill>
                  <a:srgbClr val="3A3285"/>
                </a:solidFill>
                <a:latin typeface="Lato Light"/>
                <a:ea typeface="Arial"/>
                <a:cs typeface="Arial"/>
                <a:sym typeface="Lato Light"/>
              </a:rPr>
              <a:t>Shadowed by </a:t>
            </a:r>
            <a:r>
              <a:rPr lang="en-US" sz="5280" b="1" i="0" u="none" strike="noStrike" cap="none" dirty="0" err="1">
                <a:solidFill>
                  <a:srgbClr val="3A3285"/>
                </a:solidFill>
                <a:latin typeface="Lato Light"/>
                <a:ea typeface="Arial"/>
                <a:cs typeface="Arial"/>
                <a:sym typeface="Lato Light"/>
              </a:rPr>
              <a:t>Mateja</a:t>
            </a:r>
            <a:r>
              <a:rPr lang="en-US" sz="5280" b="1" i="0" u="none" strike="noStrike" cap="none" dirty="0">
                <a:solidFill>
                  <a:srgbClr val="3A3285"/>
                </a:solidFill>
                <a:latin typeface="Lato Light"/>
                <a:ea typeface="Arial"/>
                <a:cs typeface="Arial"/>
                <a:sym typeface="Lato Light"/>
              </a:rPr>
              <a:t> </a:t>
            </a:r>
            <a:r>
              <a:rPr lang="en-US" sz="5280" b="1" i="0" u="none" strike="noStrike" cap="none" dirty="0" err="1">
                <a:solidFill>
                  <a:srgbClr val="3A3285"/>
                </a:solidFill>
                <a:latin typeface="Lato Light"/>
                <a:ea typeface="Arial"/>
                <a:cs typeface="Arial"/>
                <a:sym typeface="Lato Light"/>
              </a:rPr>
              <a:t>Stanislava</a:t>
            </a:r>
            <a:r>
              <a:rPr lang="en-US" sz="5280" b="1" i="0" u="none" strike="noStrike" cap="none" dirty="0">
                <a:solidFill>
                  <a:srgbClr val="3A3285"/>
                </a:solidFill>
                <a:latin typeface="Lato Light"/>
                <a:ea typeface="Arial"/>
                <a:cs typeface="Arial"/>
                <a:sym typeface="Lato Light"/>
              </a:rPr>
              <a:t> Rot</a:t>
            </a:r>
            <a:endParaRPr sz="1400" b="0" i="0" u="none" strike="noStrike" cap="none" dirty="0">
              <a:solidFill>
                <a:srgbClr val="000000"/>
              </a:solidFill>
              <a:latin typeface="Arial"/>
              <a:ea typeface="Arial"/>
              <a:cs typeface="Arial"/>
              <a:sym typeface="Arial"/>
            </a:endParaRPr>
          </a:p>
        </p:txBody>
      </p:sp>
      <p:pic>
        <p:nvPicPr>
          <p:cNvPr id="81" name="Google Shape;81;p4" descr="Bild"/>
          <p:cNvPicPr preferRelativeResize="0"/>
          <p:nvPr/>
        </p:nvPicPr>
        <p:blipFill rotWithShape="1">
          <a:blip r:embed="rId3">
            <a:alphaModFix/>
          </a:blip>
          <a:srcRect/>
          <a:stretch/>
        </p:blipFill>
        <p:spPr>
          <a:xfrm>
            <a:off x="-8278133" y="-3563629"/>
            <a:ext cx="17220015" cy="216526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2" name="Title 1">
            <a:extLst>
              <a:ext uri="{FF2B5EF4-FFF2-40B4-BE49-F238E27FC236}">
                <a16:creationId xmlns:a16="http://schemas.microsoft.com/office/drawing/2014/main" id="{CB95DDF3-8529-4479-8DE1-067735B256F8}"/>
              </a:ext>
            </a:extLst>
          </p:cNvPr>
          <p:cNvSpPr>
            <a:spLocks noGrp="1"/>
          </p:cNvSpPr>
          <p:nvPr>
            <p:ph type="title"/>
          </p:nvPr>
        </p:nvSpPr>
        <p:spPr>
          <a:xfrm>
            <a:off x="258417" y="355600"/>
            <a:ext cx="23893670" cy="2286000"/>
          </a:xfrm>
        </p:spPr>
        <p:txBody>
          <a:bodyPr>
            <a:normAutofit/>
          </a:bodyPr>
          <a:lstStyle/>
          <a:p>
            <a:r>
              <a:rPr lang="en-US" sz="4000" b="1" dirty="0">
                <a:solidFill>
                  <a:srgbClr val="00B050"/>
                </a:solidFill>
              </a:rPr>
              <a:t>Unlocking, increasing and inter-linking spaces in a village, town, city, urban or rural contexts.</a:t>
            </a:r>
            <a:br>
              <a:rPr lang="en-US" sz="4400" b="1" dirty="0">
                <a:solidFill>
                  <a:srgbClr val="00B050"/>
                </a:solidFill>
              </a:rPr>
            </a:br>
            <a:r>
              <a:rPr lang="en-US" sz="4400" b="1" dirty="0">
                <a:solidFill>
                  <a:srgbClr val="00B050"/>
                </a:solidFill>
              </a:rPr>
              <a:t>Spaces. Practices. Methodology.</a:t>
            </a:r>
            <a:endParaRPr lang="en-GB" sz="4400" b="1" dirty="0">
              <a:solidFill>
                <a:srgbClr val="00B050"/>
              </a:solidFill>
            </a:endParaRPr>
          </a:p>
        </p:txBody>
      </p:sp>
      <p:sp>
        <p:nvSpPr>
          <p:cNvPr id="3" name="Text Placeholder 2">
            <a:extLst>
              <a:ext uri="{FF2B5EF4-FFF2-40B4-BE49-F238E27FC236}">
                <a16:creationId xmlns:a16="http://schemas.microsoft.com/office/drawing/2014/main" id="{38C55364-D822-4E5D-A8F8-E2FDFAA2C9B9}"/>
              </a:ext>
            </a:extLst>
          </p:cNvPr>
          <p:cNvSpPr>
            <a:spLocks noGrp="1"/>
          </p:cNvSpPr>
          <p:nvPr>
            <p:ph type="body" idx="1"/>
          </p:nvPr>
        </p:nvSpPr>
        <p:spPr>
          <a:xfrm>
            <a:off x="576470" y="2186609"/>
            <a:ext cx="10614991" cy="11173791"/>
          </a:xfrm>
        </p:spPr>
        <p:txBody>
          <a:bodyPr>
            <a:noAutofit/>
          </a:bodyPr>
          <a:lstStyle/>
          <a:p>
            <a:pPr marL="0" indent="0">
              <a:buNone/>
            </a:pPr>
            <a:r>
              <a:rPr lang="en-US" sz="2400" b="1" dirty="0">
                <a:solidFill>
                  <a:srgbClr val="00B050"/>
                </a:solidFill>
                <a:latin typeface="+mj-lt"/>
              </a:rPr>
              <a:t>The Problem</a:t>
            </a:r>
          </a:p>
          <a:p>
            <a:pPr marL="0" indent="0">
              <a:buNone/>
            </a:pPr>
            <a:r>
              <a:rPr lang="en-US" sz="2400" dirty="0">
                <a:latin typeface="+mj-lt"/>
              </a:rPr>
              <a:t>In the way that we are structured (EU - states - cities - citizens) there is a gap between locals and the EU. What can really bridge that gap? </a:t>
            </a:r>
          </a:p>
          <a:p>
            <a:pPr marL="0" indent="0">
              <a:buNone/>
            </a:pPr>
            <a:r>
              <a:rPr lang="en-US" sz="2400" b="1" dirty="0">
                <a:solidFill>
                  <a:srgbClr val="00B050"/>
                </a:solidFill>
                <a:latin typeface="+mj-lt"/>
              </a:rPr>
              <a:t>The Proposal </a:t>
            </a:r>
          </a:p>
          <a:p>
            <a:pPr marL="0" indent="0">
              <a:buNone/>
            </a:pPr>
            <a:r>
              <a:rPr lang="en-US" sz="2400" dirty="0">
                <a:latin typeface="+mj-lt"/>
              </a:rPr>
              <a:t>We propose that there is a mindset and strategy that can unlock this connection and effectively link the EU and the local level, citizens and communities. We call this “the Green”, this comes from a model of  innovation, platform and cluster management, adapted by the city of Lund together with the Ministry of Innovation in Sweden. </a:t>
            </a:r>
          </a:p>
          <a:p>
            <a:pPr marL="0" indent="0">
              <a:buNone/>
            </a:pPr>
            <a:r>
              <a:rPr lang="en-US" sz="2400" dirty="0">
                <a:latin typeface="+mj-lt"/>
              </a:rPr>
              <a:t>Work has identified that the EU is functioning in the blue zone (rigid) and the local initiatives are often in the yellow (agile). The green space can act as the connector. The problem we have identified is that there are very few green spaces and people who do work in this space are isolated. The Green also represents a powerful and under-used part of artistic practice: the power to make connections, creative dialogues and to be present by exploring movement, voice work, story telling…</a:t>
            </a:r>
          </a:p>
          <a:p>
            <a:pPr marL="0" indent="0">
              <a:buNone/>
            </a:pPr>
            <a:r>
              <a:rPr lang="en-US" sz="2400" b="1" dirty="0">
                <a:solidFill>
                  <a:srgbClr val="00B050"/>
                </a:solidFill>
                <a:latin typeface="+mj-lt"/>
              </a:rPr>
              <a:t>The Approach</a:t>
            </a:r>
          </a:p>
          <a:p>
            <a:pPr marL="0" indent="0">
              <a:buNone/>
            </a:pPr>
            <a:r>
              <a:rPr lang="en-US" sz="2400" dirty="0">
                <a:latin typeface="+mj-lt"/>
              </a:rPr>
              <a:t>What is the Green space and how can it operate? We propose that the Green space is a strategy, a role, and a practice. It can be at the core of the Homes of Commons and be part of people’s jobs, activities and practices elsewhere. </a:t>
            </a:r>
            <a:endParaRPr lang="en-GB" sz="2400" dirty="0">
              <a:latin typeface="+mj-lt"/>
            </a:endParaRPr>
          </a:p>
        </p:txBody>
      </p:sp>
      <p:pic>
        <p:nvPicPr>
          <p:cNvPr id="5" name="Picture 4">
            <a:extLst>
              <a:ext uri="{FF2B5EF4-FFF2-40B4-BE49-F238E27FC236}">
                <a16:creationId xmlns:a16="http://schemas.microsoft.com/office/drawing/2014/main" id="{88FC86FB-8EFF-4D52-8A6A-381041D0D92D}"/>
              </a:ext>
            </a:extLst>
          </p:cNvPr>
          <p:cNvPicPr>
            <a:picLocks noChangeAspect="1"/>
          </p:cNvPicPr>
          <p:nvPr/>
        </p:nvPicPr>
        <p:blipFill>
          <a:blip r:embed="rId3"/>
          <a:stretch>
            <a:fillRect/>
          </a:stretch>
        </p:blipFill>
        <p:spPr>
          <a:xfrm>
            <a:off x="11716028" y="3348674"/>
            <a:ext cx="12667972" cy="84401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14" name="Title 13">
            <a:extLst>
              <a:ext uri="{FF2B5EF4-FFF2-40B4-BE49-F238E27FC236}">
                <a16:creationId xmlns:a16="http://schemas.microsoft.com/office/drawing/2014/main" id="{57043EB7-E692-4381-A2A5-C7CD07867EB6}"/>
              </a:ext>
            </a:extLst>
          </p:cNvPr>
          <p:cNvSpPr>
            <a:spLocks noGrp="1"/>
          </p:cNvSpPr>
          <p:nvPr>
            <p:ph type="title"/>
          </p:nvPr>
        </p:nvSpPr>
        <p:spPr/>
        <p:txBody>
          <a:bodyPr>
            <a:normAutofit fontScale="90000"/>
          </a:bodyPr>
          <a:lstStyle/>
          <a:p>
            <a:r>
              <a:rPr lang="en-US" sz="8000" b="1" dirty="0">
                <a:solidFill>
                  <a:srgbClr val="00B050"/>
                </a:solidFill>
              </a:rPr>
              <a:t>Inter-connection. Agile. Social Architecture.</a:t>
            </a:r>
            <a:endParaRPr lang="en-GB" sz="8000" b="1" dirty="0">
              <a:solidFill>
                <a:srgbClr val="00B050"/>
              </a:solidFill>
            </a:endParaRPr>
          </a:p>
        </p:txBody>
      </p:sp>
      <p:pic>
        <p:nvPicPr>
          <p:cNvPr id="15" name="Picture 14">
            <a:extLst>
              <a:ext uri="{FF2B5EF4-FFF2-40B4-BE49-F238E27FC236}">
                <a16:creationId xmlns:a16="http://schemas.microsoft.com/office/drawing/2014/main" id="{8F2EFD98-89B6-4FCB-9833-E34F2AEB1338}"/>
              </a:ext>
            </a:extLst>
          </p:cNvPr>
          <p:cNvPicPr>
            <a:picLocks noChangeAspect="1"/>
          </p:cNvPicPr>
          <p:nvPr/>
        </p:nvPicPr>
        <p:blipFill>
          <a:blip r:embed="rId3"/>
          <a:stretch>
            <a:fillRect/>
          </a:stretch>
        </p:blipFill>
        <p:spPr>
          <a:xfrm>
            <a:off x="2047461" y="3081130"/>
            <a:ext cx="20275825" cy="93229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Title 1">
            <a:extLst>
              <a:ext uri="{FF2B5EF4-FFF2-40B4-BE49-F238E27FC236}">
                <a16:creationId xmlns:a16="http://schemas.microsoft.com/office/drawing/2014/main" id="{C400B83F-A42A-4339-A2F9-D8FA338A8798}"/>
              </a:ext>
            </a:extLst>
          </p:cNvPr>
          <p:cNvSpPr>
            <a:spLocks noGrp="1"/>
          </p:cNvSpPr>
          <p:nvPr>
            <p:ph type="title"/>
          </p:nvPr>
        </p:nvSpPr>
        <p:spPr>
          <a:xfrm>
            <a:off x="1689100" y="355600"/>
            <a:ext cx="21005799" cy="2917678"/>
          </a:xfrm>
        </p:spPr>
        <p:txBody>
          <a:bodyPr>
            <a:normAutofit/>
          </a:bodyPr>
          <a:lstStyle/>
          <a:p>
            <a:r>
              <a:rPr lang="en-US" sz="9600" dirty="0">
                <a:solidFill>
                  <a:srgbClr val="00B050"/>
                </a:solidFill>
              </a:rPr>
              <a:t>Social Architecture</a:t>
            </a:r>
            <a:endParaRPr lang="en-GB" sz="9600" dirty="0">
              <a:solidFill>
                <a:srgbClr val="00B050"/>
              </a:solidFill>
            </a:endParaRPr>
          </a:p>
        </p:txBody>
      </p:sp>
      <p:sp>
        <p:nvSpPr>
          <p:cNvPr id="99" name="Google Shape;99;p7"/>
          <p:cNvSpPr txBox="1">
            <a:spLocks noGrp="1"/>
          </p:cNvSpPr>
          <p:nvPr>
            <p:ph type="body" idx="1"/>
          </p:nvPr>
        </p:nvSpPr>
        <p:spPr>
          <a:prstGeom prst="rect">
            <a:avLst/>
          </a:prstGeom>
          <a:noFill/>
          <a:ln>
            <a:noFill/>
          </a:ln>
        </p:spPr>
        <p:txBody>
          <a:bodyPr spcFirstLastPara="1" wrap="square" lIns="50800" tIns="50800" rIns="50800" bIns="50800" anchor="t" anchorCtr="0">
            <a:normAutofit/>
          </a:bodyPr>
          <a:lstStyle/>
          <a:p>
            <a:pPr marL="0" marR="0" lvl="0" indent="0" algn="ctr" rtl="0">
              <a:lnSpc>
                <a:spcPct val="100000"/>
              </a:lnSpc>
              <a:spcBef>
                <a:spcPts val="0"/>
              </a:spcBef>
              <a:spcAft>
                <a:spcPts val="0"/>
              </a:spcAft>
              <a:buClr>
                <a:srgbClr val="3A3285"/>
              </a:buClr>
              <a:buSzPts val="3870"/>
              <a:buFont typeface="Source Serif Pro"/>
              <a:buNone/>
            </a:pPr>
            <a:r>
              <a:rPr lang="en-US" sz="3870" b="0" i="0" u="none" strike="noStrike" cap="none" dirty="0">
                <a:solidFill>
                  <a:srgbClr val="3A3285"/>
                </a:solidFill>
                <a:latin typeface="Source Serif Pro"/>
                <a:ea typeface="Source Serif Pro"/>
                <a:cs typeface="Source Serif Pro"/>
                <a:sym typeface="Source Serif Pro"/>
              </a:rPr>
              <a:t>!</a:t>
            </a:r>
            <a:endParaRPr sz="4800" b="0" i="0" u="none" strike="noStrike" cap="none" dirty="0">
              <a:solidFill>
                <a:srgbClr val="000000"/>
              </a:solidFill>
              <a:latin typeface="Helvetica Neue"/>
              <a:ea typeface="Helvetica Neue"/>
              <a:cs typeface="Helvetica Neue"/>
              <a:sym typeface="Helvetica Neue"/>
            </a:endParaRPr>
          </a:p>
        </p:txBody>
      </p:sp>
      <p:sp>
        <p:nvSpPr>
          <p:cNvPr id="4" name="Rectangle 3">
            <a:extLst>
              <a:ext uri="{FF2B5EF4-FFF2-40B4-BE49-F238E27FC236}">
                <a16:creationId xmlns:a16="http://schemas.microsoft.com/office/drawing/2014/main" id="{B297AFC8-D0D4-44F0-8F9E-11EBDD6E6356}"/>
              </a:ext>
            </a:extLst>
          </p:cNvPr>
          <p:cNvSpPr/>
          <p:nvPr/>
        </p:nvSpPr>
        <p:spPr>
          <a:xfrm>
            <a:off x="357809" y="3273278"/>
            <a:ext cx="12113593" cy="9233297"/>
          </a:xfrm>
          <a:prstGeom prst="rect">
            <a:avLst/>
          </a:prstGeom>
        </p:spPr>
        <p:txBody>
          <a:bodyPr wrap="square">
            <a:spAutoFit/>
          </a:bodyPr>
          <a:lstStyle/>
          <a:p>
            <a:endParaRPr lang="en-US" dirty="0"/>
          </a:p>
          <a:p>
            <a:r>
              <a:rPr lang="en-US" sz="3600" b="1" dirty="0">
                <a:solidFill>
                  <a:srgbClr val="00B050"/>
                </a:solidFill>
              </a:rPr>
              <a:t>How can the Green be manifested and put to practice?</a:t>
            </a:r>
          </a:p>
          <a:p>
            <a:endParaRPr lang="en-US" sz="3200" dirty="0"/>
          </a:p>
          <a:p>
            <a:r>
              <a:rPr lang="en-US" sz="3200" dirty="0"/>
              <a:t>The Homes of Commons are the places where the ‘Green’ can be the core focus, where it can be celebrated, shared and practiced.</a:t>
            </a:r>
          </a:p>
          <a:p>
            <a:r>
              <a:rPr lang="en-US" sz="3200" dirty="0"/>
              <a:t> </a:t>
            </a:r>
          </a:p>
          <a:p>
            <a:r>
              <a:rPr lang="en-US" sz="3200" dirty="0"/>
              <a:t>Arts and embodied practices are at home here, and central to the sharing of green practices. This green practice is one of social architecture, citizens and (local) governments are active partners in dialogue, exchange, open consultation and decision making.</a:t>
            </a:r>
          </a:p>
          <a:p>
            <a:endParaRPr lang="en-US" sz="3200" dirty="0"/>
          </a:p>
          <a:p>
            <a:r>
              <a:rPr lang="en-US" sz="3200" dirty="0"/>
              <a:t>Social architecture enables the democratic process to be inclusive. The Homes of Commons is also involved in facilitating green zone match-making, research of trends and needs, education and practice, library of resources, and importantly the celebration: the Green Zone Carnival! </a:t>
            </a:r>
          </a:p>
          <a:p>
            <a:endParaRPr lang="en-US" sz="3200" dirty="0"/>
          </a:p>
          <a:p>
            <a:r>
              <a:rPr lang="en-US" sz="3200" dirty="0"/>
              <a:t>Essential to creating the Green Zone we see a specific role that needs to be supported and facilitated: the Green Zone Connector. </a:t>
            </a:r>
          </a:p>
        </p:txBody>
      </p:sp>
      <p:pic>
        <p:nvPicPr>
          <p:cNvPr id="5" name="Picture 4">
            <a:extLst>
              <a:ext uri="{FF2B5EF4-FFF2-40B4-BE49-F238E27FC236}">
                <a16:creationId xmlns:a16="http://schemas.microsoft.com/office/drawing/2014/main" id="{8DE48DF3-16E1-42DA-B3A2-90A97E24D7BF}"/>
              </a:ext>
            </a:extLst>
          </p:cNvPr>
          <p:cNvPicPr>
            <a:picLocks noChangeAspect="1"/>
          </p:cNvPicPr>
          <p:nvPr/>
        </p:nvPicPr>
        <p:blipFill>
          <a:blip r:embed="rId3"/>
          <a:stretch>
            <a:fillRect/>
          </a:stretch>
        </p:blipFill>
        <p:spPr>
          <a:xfrm flipV="1">
            <a:off x="13005352" y="3646556"/>
            <a:ext cx="10838872" cy="73063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8"/>
          <p:cNvSpPr txBox="1">
            <a:spLocks noGrp="1"/>
          </p:cNvSpPr>
          <p:nvPr>
            <p:ph type="title"/>
          </p:nvPr>
        </p:nvSpPr>
        <p:spPr>
          <a:prstGeom prst="rect">
            <a:avLst/>
          </a:prstGeom>
          <a:noFill/>
          <a:ln>
            <a:noFill/>
          </a:ln>
        </p:spPr>
        <p:txBody>
          <a:bodyPr spcFirstLastPara="1" wrap="square" lIns="50800" tIns="50800" rIns="50800" bIns="50800" anchor="t" anchorCtr="0">
            <a:normAutofit fontScale="90000"/>
          </a:bodyPr>
          <a:lstStyle/>
          <a:p>
            <a:pPr marL="0" marR="0" lvl="0" indent="0" algn="l" rtl="0">
              <a:lnSpc>
                <a:spcPct val="100000"/>
              </a:lnSpc>
              <a:spcBef>
                <a:spcPts val="0"/>
              </a:spcBef>
              <a:spcAft>
                <a:spcPts val="0"/>
              </a:spcAft>
              <a:buClr>
                <a:srgbClr val="3A3285"/>
              </a:buClr>
              <a:buSzPts val="5160"/>
              <a:buFont typeface="Source Serif Pro"/>
              <a:buNone/>
            </a:pPr>
            <a:br>
              <a:rPr lang="en-US" sz="3580" b="1" i="0" u="none" strike="noStrike" cap="none" dirty="0">
                <a:solidFill>
                  <a:srgbClr val="3A3285"/>
                </a:solidFill>
                <a:latin typeface="Source Serif Pro"/>
                <a:ea typeface="Source Serif Pro"/>
                <a:cs typeface="Source Serif Pro"/>
                <a:sym typeface="Source Serif Pro"/>
              </a:rPr>
            </a:br>
            <a:endParaRPr sz="11200" b="0" i="0" u="none" strike="noStrike" cap="none" dirty="0">
              <a:solidFill>
                <a:srgbClr val="000000"/>
              </a:solidFill>
              <a:latin typeface="Helvetica Neue"/>
              <a:ea typeface="Helvetica Neue"/>
              <a:cs typeface="Helvetica Neue"/>
              <a:sym typeface="Helvetica Neue"/>
            </a:endParaRPr>
          </a:p>
        </p:txBody>
      </p:sp>
      <p:sp>
        <p:nvSpPr>
          <p:cNvPr id="2" name="Text Placeholder 1">
            <a:extLst>
              <a:ext uri="{FF2B5EF4-FFF2-40B4-BE49-F238E27FC236}">
                <a16:creationId xmlns:a16="http://schemas.microsoft.com/office/drawing/2014/main" id="{70E3B830-3F55-4629-8403-FE01E48F1A52}"/>
              </a:ext>
            </a:extLst>
          </p:cNvPr>
          <p:cNvSpPr>
            <a:spLocks noGrp="1"/>
          </p:cNvSpPr>
          <p:nvPr>
            <p:ph type="body" idx="1"/>
          </p:nvPr>
        </p:nvSpPr>
        <p:spPr>
          <a:xfrm>
            <a:off x="1689100" y="355600"/>
            <a:ext cx="10774570" cy="12724295"/>
          </a:xfrm>
        </p:spPr>
        <p:txBody>
          <a:bodyPr>
            <a:normAutofit fontScale="40000" lnSpcReduction="20000"/>
          </a:bodyPr>
          <a:lstStyle/>
          <a:p>
            <a:pPr marL="0" indent="0">
              <a:buNone/>
            </a:pPr>
            <a:r>
              <a:rPr lang="en-US" sz="8400" b="1" dirty="0">
                <a:solidFill>
                  <a:srgbClr val="00B050"/>
                </a:solidFill>
              </a:rPr>
              <a:t>Keys for Success in the Green Zone</a:t>
            </a:r>
            <a:br>
              <a:rPr lang="en-US" sz="8400" dirty="0"/>
            </a:br>
            <a:endParaRPr lang="en-US" sz="8400" dirty="0"/>
          </a:p>
          <a:p>
            <a:pPr marL="0" indent="0">
              <a:buNone/>
            </a:pPr>
            <a:r>
              <a:rPr lang="en-US" sz="8400" dirty="0"/>
              <a:t>Inclusive negotiation and dialogue to include local citizens, more stakeholders and local authorities.</a:t>
            </a:r>
          </a:p>
          <a:p>
            <a:pPr marL="0" indent="0">
              <a:buNone/>
            </a:pPr>
            <a:r>
              <a:rPr lang="en-US" sz="8400" dirty="0"/>
              <a:t>Strength based approaches; allow risk and failure as a legitimate part of development.</a:t>
            </a:r>
            <a:br>
              <a:rPr lang="en-US" sz="8400" dirty="0"/>
            </a:br>
            <a:endParaRPr lang="en-US" sz="8400" dirty="0"/>
          </a:p>
          <a:p>
            <a:pPr marL="0" indent="0">
              <a:buNone/>
            </a:pPr>
            <a:r>
              <a:rPr lang="en-US" sz="8400" dirty="0"/>
              <a:t>Create a neutral space to enable and encourage meetings between citizens, stakeholder authorities.</a:t>
            </a:r>
            <a:br>
              <a:rPr lang="en-US" sz="8400" dirty="0"/>
            </a:br>
            <a:r>
              <a:rPr lang="en-US" sz="8400" dirty="0"/>
              <a:t>.</a:t>
            </a:r>
          </a:p>
          <a:p>
            <a:pPr marL="0" indent="0">
              <a:buNone/>
            </a:pPr>
            <a:r>
              <a:rPr lang="en-US" sz="8400" dirty="0"/>
              <a:t>A space to explore, play and experiment together.</a:t>
            </a:r>
            <a:br>
              <a:rPr lang="en-US" sz="8400" dirty="0"/>
            </a:br>
            <a:endParaRPr lang="en-US" sz="8400" dirty="0"/>
          </a:p>
          <a:p>
            <a:pPr marL="0" indent="0">
              <a:buNone/>
            </a:pPr>
            <a:r>
              <a:rPr lang="en-US" sz="8400" dirty="0"/>
              <a:t>Right to decline or say no.</a:t>
            </a:r>
            <a:br>
              <a:rPr lang="en-US" sz="8400" dirty="0"/>
            </a:br>
            <a:endParaRPr lang="en-US" sz="8400" dirty="0"/>
          </a:p>
          <a:p>
            <a:pPr marL="0" indent="0">
              <a:buNone/>
            </a:pPr>
            <a:r>
              <a:rPr lang="en-US" sz="8400" dirty="0"/>
              <a:t>Reward contribution and sharing.</a:t>
            </a:r>
          </a:p>
          <a:p>
            <a:pPr marL="0" indent="0">
              <a:buNone/>
            </a:pPr>
            <a:r>
              <a:rPr lang="en-US" sz="8400" dirty="0"/>
              <a:t>People with Green Zone skills.</a:t>
            </a:r>
          </a:p>
          <a:p>
            <a:endParaRPr lang="en-GB" dirty="0"/>
          </a:p>
        </p:txBody>
      </p:sp>
      <p:pic>
        <p:nvPicPr>
          <p:cNvPr id="7" name="Picture Placeholder 6">
            <a:extLst>
              <a:ext uri="{FF2B5EF4-FFF2-40B4-BE49-F238E27FC236}">
                <a16:creationId xmlns:a16="http://schemas.microsoft.com/office/drawing/2014/main" id="{1A1E777B-7271-43C1-A6A9-800F8D8A7B0F}"/>
              </a:ext>
            </a:extLst>
          </p:cNvPr>
          <p:cNvPicPr>
            <a:picLocks noGrp="1" noChangeAspect="1"/>
          </p:cNvPicPr>
          <p:nvPr>
            <p:ph type="pic" idx="2"/>
          </p:nvPr>
        </p:nvPicPr>
        <p:blipFill>
          <a:blip r:embed="rId3"/>
          <a:srcRect l="5864" r="5864"/>
          <a:stretch>
            <a:fillRect/>
          </a:stretch>
        </p:blipFill>
        <p:spPr>
          <a:xfrm>
            <a:off x="13169899" y="1391478"/>
            <a:ext cx="10346083" cy="1105452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Title 1">
            <a:extLst>
              <a:ext uri="{FF2B5EF4-FFF2-40B4-BE49-F238E27FC236}">
                <a16:creationId xmlns:a16="http://schemas.microsoft.com/office/drawing/2014/main" id="{E1D235DD-8D3F-4119-8C8C-E616D01E248A}"/>
              </a:ext>
            </a:extLst>
          </p:cNvPr>
          <p:cNvSpPr>
            <a:spLocks noGrp="1"/>
          </p:cNvSpPr>
          <p:nvPr>
            <p:ph type="title"/>
          </p:nvPr>
        </p:nvSpPr>
        <p:spPr/>
        <p:txBody>
          <a:bodyPr/>
          <a:lstStyle/>
          <a:p>
            <a:r>
              <a:rPr lang="en-US" dirty="0">
                <a:solidFill>
                  <a:srgbClr val="00B050"/>
                </a:solidFill>
              </a:rPr>
              <a:t>Funding and Incentives</a:t>
            </a:r>
            <a:endParaRPr lang="en-GB" dirty="0">
              <a:solidFill>
                <a:srgbClr val="00B050"/>
              </a:solidFill>
            </a:endParaRPr>
          </a:p>
        </p:txBody>
      </p:sp>
      <p:sp>
        <p:nvSpPr>
          <p:cNvPr id="111" name="Google Shape;111;p9"/>
          <p:cNvSpPr txBox="1">
            <a:spLocks noGrp="1"/>
          </p:cNvSpPr>
          <p:nvPr>
            <p:ph type="body" idx="1"/>
          </p:nvPr>
        </p:nvSpPr>
        <p:spPr>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4050"/>
              <a:buFont typeface="Source Serif Pro"/>
              <a:buNone/>
            </a:pPr>
            <a:r>
              <a:rPr lang="en-US" sz="4800" b="1" i="0" u="none" strike="noStrike" cap="none" dirty="0">
                <a:solidFill>
                  <a:srgbClr val="00B050"/>
                </a:solidFill>
                <a:latin typeface="Helvetica Neue"/>
                <a:ea typeface="Helvetica Neue"/>
                <a:cs typeface="Helvetica Neue"/>
                <a:sym typeface="Helvetica Neue"/>
              </a:rPr>
              <a:t>Grants in the Green Zone</a:t>
            </a:r>
            <a:endParaRPr sz="4800" b="1" i="0" u="none" strike="noStrike" cap="none" dirty="0">
              <a:solidFill>
                <a:srgbClr val="00B050"/>
              </a:solidFill>
              <a:latin typeface="Helvetica Neue"/>
              <a:ea typeface="Helvetica Neue"/>
              <a:cs typeface="Helvetica Neue"/>
              <a:sym typeface="Helvetica Neue"/>
            </a:endParaRPr>
          </a:p>
        </p:txBody>
      </p:sp>
      <p:pic>
        <p:nvPicPr>
          <p:cNvPr id="4" name="Picture 3">
            <a:extLst>
              <a:ext uri="{FF2B5EF4-FFF2-40B4-BE49-F238E27FC236}">
                <a16:creationId xmlns:a16="http://schemas.microsoft.com/office/drawing/2014/main" id="{AD778014-34B9-494C-9794-4C23AE0E6052}"/>
              </a:ext>
            </a:extLst>
          </p:cNvPr>
          <p:cNvPicPr>
            <a:picLocks noChangeAspect="1"/>
          </p:cNvPicPr>
          <p:nvPr/>
        </p:nvPicPr>
        <p:blipFill>
          <a:blip r:embed="rId3"/>
          <a:stretch>
            <a:fillRect/>
          </a:stretch>
        </p:blipFill>
        <p:spPr>
          <a:xfrm>
            <a:off x="13974419" y="4419363"/>
            <a:ext cx="7157158" cy="7167072"/>
          </a:xfrm>
          <a:prstGeom prst="rect">
            <a:avLst/>
          </a:prstGeom>
        </p:spPr>
      </p:pic>
      <p:sp>
        <p:nvSpPr>
          <p:cNvPr id="5" name="Rectangle 4">
            <a:extLst>
              <a:ext uri="{FF2B5EF4-FFF2-40B4-BE49-F238E27FC236}">
                <a16:creationId xmlns:a16="http://schemas.microsoft.com/office/drawing/2014/main" id="{C40B5203-72BE-458F-A928-CEB6314D3A4B}"/>
              </a:ext>
            </a:extLst>
          </p:cNvPr>
          <p:cNvSpPr/>
          <p:nvPr/>
        </p:nvSpPr>
        <p:spPr>
          <a:xfrm>
            <a:off x="1689100" y="4075041"/>
            <a:ext cx="9860170" cy="7386638"/>
          </a:xfrm>
          <a:prstGeom prst="rect">
            <a:avLst/>
          </a:prstGeom>
        </p:spPr>
        <p:txBody>
          <a:bodyPr wrap="square">
            <a:spAutoFit/>
          </a:bodyPr>
          <a:lstStyle/>
          <a:p>
            <a:endParaRPr lang="en-US" dirty="0"/>
          </a:p>
          <a:p>
            <a:r>
              <a:rPr lang="en-US" sz="2800" b="1" dirty="0">
                <a:solidFill>
                  <a:srgbClr val="00B050"/>
                </a:solidFill>
              </a:rPr>
              <a:t>Need: </a:t>
            </a:r>
          </a:p>
          <a:p>
            <a:r>
              <a:rPr lang="en-US" sz="2400" dirty="0"/>
              <a:t>To open up the Green Zone between different stakeholders (Blue - Yellow). Foster and create interlinking, cooperation and sharing. </a:t>
            </a:r>
          </a:p>
          <a:p>
            <a:endParaRPr lang="en-US" sz="2400" dirty="0"/>
          </a:p>
          <a:p>
            <a:r>
              <a:rPr lang="en-US" sz="2400" dirty="0"/>
              <a:t>Making parts of the grant system agile for rapid change and bigger risks. Allowing grants to be adaptable and responsive.</a:t>
            </a:r>
            <a:br>
              <a:rPr lang="en-US" sz="2400" dirty="0"/>
            </a:br>
            <a:br>
              <a:rPr lang="en-US" sz="2400" dirty="0"/>
            </a:br>
            <a:r>
              <a:rPr lang="en-US" sz="2400" dirty="0"/>
              <a:t>Focus on “the how” of co-operation and sharing as well as outcome, numbers and impact.</a:t>
            </a:r>
            <a:br>
              <a:rPr lang="en-US" sz="2400" dirty="0"/>
            </a:br>
            <a:endParaRPr lang="en-US" sz="2400" dirty="0"/>
          </a:p>
          <a:p>
            <a:r>
              <a:rPr lang="en-US" sz="2400" dirty="0"/>
              <a:t>Include terms in programs and grants to include open knowledge, sharing and adding to the commons for local stakeholders and citizens for example artists, entrepreneurs, heritage, cultural, youth workers…</a:t>
            </a:r>
            <a:br>
              <a:rPr lang="en-US" sz="2400" dirty="0"/>
            </a:br>
            <a:br>
              <a:rPr lang="en-US" sz="2400" dirty="0"/>
            </a:br>
            <a:r>
              <a:rPr lang="en-US" sz="2400" dirty="0"/>
              <a:t>Add smaller funding and cascade funding to inter-link the green and yellow zones to focus on connecting to other initiatives, projects and work. Cross-border; disciplines, projects, territories. </a:t>
            </a:r>
          </a:p>
          <a:p>
            <a:br>
              <a:rPr lang="en-US" sz="2400" dirty="0"/>
            </a:br>
            <a:endParaRPr lang="en-US" sz="2400" dirty="0"/>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1115</Words>
  <Application>Microsoft Office PowerPoint</Application>
  <PresentationFormat>Custom</PresentationFormat>
  <Paragraphs>83</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Lato</vt:lpstr>
      <vt:lpstr>Helvetica Neue</vt:lpstr>
      <vt:lpstr>Helvetica Neue Light</vt:lpstr>
      <vt:lpstr>Source Serif Pro</vt:lpstr>
      <vt:lpstr>Lato Light</vt:lpstr>
      <vt:lpstr>Arial</vt:lpstr>
      <vt:lpstr>White</vt:lpstr>
      <vt:lpstr>PowerPoint Presentation</vt:lpstr>
      <vt:lpstr>PowerPoint Presentation</vt:lpstr>
      <vt:lpstr>PowerPoint Presentation</vt:lpstr>
      <vt:lpstr>PowerPoint Presentation</vt:lpstr>
      <vt:lpstr>Unlocking, increasing and inter-linking spaces in a village, town, city, urban or rural contexts. Spaces. Practices. Methodology.</vt:lpstr>
      <vt:lpstr>Inter-connection. Agile. Social Architecture.</vt:lpstr>
      <vt:lpstr>Social Architecture</vt:lpstr>
      <vt:lpstr> </vt:lpstr>
      <vt:lpstr>Funding and Incentives</vt:lpstr>
      <vt:lpstr>Celebration and Manifestation</vt:lpstr>
      <vt:lpstr>3.3 Homes of commons and cultural and creative spaces: how can we rethink cultural and creative spaces as community organisations suggesting new ways for the EU to relate with the local level, aware of the role of relevant national/regional level organisations ?</vt:lpstr>
      <vt:lpstr>3.3 Homes of commons and cultural and creative spaces: how can we rethink cultural and creative spaces as community organisations suggesting new ways for the EU to relate with the local level, aware of the role of relevant national/regional level organisations ?</vt:lpstr>
      <vt:lpstr>3.3 Homes of commons and cultural and creative spaces: how can we rethink cultural and creative spaces as community organisations suggesting new ways for the EU to relate with the local level, aware of the role of relevant national/regional level organisations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P Moore</dc:creator>
  <cp:lastModifiedBy>Aiste Baronaite</cp:lastModifiedBy>
  <cp:revision>16</cp:revision>
  <dcterms:modified xsi:type="dcterms:W3CDTF">2020-07-02T10:45:51Z</dcterms:modified>
</cp:coreProperties>
</file>