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24384000" cy="13716000"/>
  <p:notesSz cx="6858000" cy="9144000"/>
  <p:embeddedFontLst>
    <p:embeddedFont>
      <p:font typeface="Cambria" panose="02040503050406030204" pitchFamily="18" charset="0"/>
      <p:regular r:id="rId22"/>
      <p:bold r:id="rId23"/>
      <p:italic r:id="rId24"/>
      <p:boldItalic r:id="rId25"/>
    </p:embeddedFont>
    <p:embeddedFont>
      <p:font typeface="Helvetica Neue" panose="020B0604020202020204" charset="0"/>
      <p:regular r:id="rId26"/>
      <p:bold r:id="rId27"/>
      <p:italic r:id="rId28"/>
      <p:boldItalic r:id="rId29"/>
    </p:embeddedFont>
    <p:embeddedFont>
      <p:font typeface="Helvetica Neue Light" panose="020B0604020202020204" charset="0"/>
      <p:regular r:id="rId30"/>
      <p:bold r:id="rId31"/>
      <p:italic r:id="rId32"/>
      <p:boldItalic r:id="rId33"/>
    </p:embeddedFont>
    <p:embeddedFont>
      <p:font typeface="Lato" panose="020B0604020202020204" charset="0"/>
      <p:regular r:id="rId34"/>
      <p:bold r:id="rId35"/>
      <p:italic r:id="rId36"/>
      <p:boldItalic r:id="rId37"/>
    </p:embeddedFont>
    <p:embeddedFont>
      <p:font typeface="Lato Light" panose="020B0604020202020204" charset="0"/>
      <p:regular r:id="rId38"/>
      <p:bold r:id="rId39"/>
      <p:italic r:id="rId40"/>
      <p:boldItalic r:id="rId41"/>
    </p:embeddedFont>
    <p:embeddedFont>
      <p:font typeface="Source Serif Pro" panose="020B0604020202020204" charset="0"/>
      <p:regular r:id="rId42"/>
      <p:bold r:id="rId43"/>
      <p:italic r:id="rId44"/>
      <p:boldItalic r:id="rId45"/>
    </p:embeddedFont>
    <p:embeddedFont>
      <p:font typeface="Source Serif Pro SemiBold" panose="020B060402020202020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9AA0A6"/>
          </p15:clr>
        </p15:guide>
        <p15:guide id="2" pos="7680">
          <p15:clr>
            <a:srgbClr val="9AA0A6"/>
          </p15:clr>
        </p15:guide>
        <p15:guide id="3" pos="36">
          <p15:clr>
            <a:srgbClr val="9AA0A6"/>
          </p15:clr>
        </p15:guide>
        <p15:guide id="4" orient="horz">
          <p15:clr>
            <a:srgbClr val="9AA0A6"/>
          </p15:clr>
        </p15:guide>
        <p15:guide id="5" orient="horz" pos="853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1" d="100"/>
          <a:sy n="41" d="100"/>
        </p:scale>
        <p:origin x="691" y="43"/>
      </p:cViewPr>
      <p:guideLst>
        <p:guide orient="horz" pos="4320"/>
        <p:guide pos="7680"/>
        <p:guide pos="36"/>
        <p:guide orient="horz"/>
        <p:guide orient="horz" pos="85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0" name="Google Shape;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18" name="Google Shape;11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8af0615175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8af0615175_0_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8af0615175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8af0615175_0_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af0615175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8af0615175_0_4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af0615175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8af0615175_0_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8af0615175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8af0615175_0_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ae3d66e94_8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ae3d66e94_8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8ae3d66e94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8ae3d66e94_0_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64" name="Google Shape;16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72" name="Google Shape;17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9" name="Google Shape;6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8af0615175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8af0615175_0_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8af0615175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8af0615175_0_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af0615175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af0615175_0_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96" name="Google Shape;9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b273d27c5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8b273d27c5_0_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07" name="Google Shape;10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8ae3d66e9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8ae3d66e94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om" type="tx">
  <p:cSld name="TITLE_AND_BODY">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pic>
        <p:nvPicPr>
          <p:cNvPr id="11" name="Google Shape;11;p2" descr="Bild"/>
          <p:cNvPicPr preferRelativeResize="0"/>
          <p:nvPr/>
        </p:nvPicPr>
        <p:blipFill rotWithShape="1">
          <a:blip r:embed="rId2">
            <a:alphaModFix/>
          </a:blip>
          <a:srcRect/>
          <a:stretch/>
        </p:blipFill>
        <p:spPr>
          <a:xfrm>
            <a:off x="21145501" y="9643902"/>
            <a:ext cx="3238500" cy="40721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oto - 3 per sida">
  <p:cSld name="Foto - 3 per sida">
    <p:spTree>
      <p:nvGrpSpPr>
        <p:cNvPr id="1" name="Shape 46"/>
        <p:cNvGrpSpPr/>
        <p:nvPr/>
      </p:nvGrpSpPr>
      <p:grpSpPr>
        <a:xfrm>
          <a:off x="0" y="0"/>
          <a:ext cx="0" cy="0"/>
          <a:chOff x="0" y="0"/>
          <a:chExt cx="0" cy="0"/>
        </a:xfrm>
      </p:grpSpPr>
      <p:sp>
        <p:nvSpPr>
          <p:cNvPr id="47" name="Google Shape;47;p11"/>
          <p:cNvSpPr>
            <a:spLocks noGrp="1"/>
          </p:cNvSpPr>
          <p:nvPr>
            <p:ph type="pic" idx="2"/>
          </p:nvPr>
        </p:nvSpPr>
        <p:spPr>
          <a:xfrm>
            <a:off x="15760700" y="7048500"/>
            <a:ext cx="7404100" cy="5549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48" name="Google Shape;48;p11"/>
          <p:cNvSpPr>
            <a:spLocks noGrp="1"/>
          </p:cNvSpPr>
          <p:nvPr>
            <p:ph type="pic" idx="3"/>
          </p:nvPr>
        </p:nvSpPr>
        <p:spPr>
          <a:xfrm>
            <a:off x="15760700" y="1130300"/>
            <a:ext cx="7404100" cy="5549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49" name="Google Shape;49;p11"/>
          <p:cNvSpPr>
            <a:spLocks noGrp="1"/>
          </p:cNvSpPr>
          <p:nvPr>
            <p:ph type="pic" idx="4"/>
          </p:nvPr>
        </p:nvSpPr>
        <p:spPr>
          <a:xfrm>
            <a:off x="1206500" y="1130300"/>
            <a:ext cx="14173200" cy="11468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50" name="Google Shape;50;p11"/>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tat">
  <p:cSld name="Citat">
    <p:spTree>
      <p:nvGrpSpPr>
        <p:cNvPr id="1" name="Shape 51"/>
        <p:cNvGrpSpPr/>
        <p:nvPr/>
      </p:nvGrpSpPr>
      <p:grpSpPr>
        <a:xfrm>
          <a:off x="0" y="0"/>
          <a:ext cx="0" cy="0"/>
          <a:chOff x="0" y="0"/>
          <a:chExt cx="0" cy="0"/>
        </a:xfrm>
      </p:grpSpPr>
      <p:sp>
        <p:nvSpPr>
          <p:cNvPr id="52" name="Google Shape;52;p12"/>
          <p:cNvSpPr txBox="1">
            <a:spLocks noGrp="1"/>
          </p:cNvSpPr>
          <p:nvPr>
            <p:ph type="body" idx="1"/>
          </p:nvPr>
        </p:nvSpPr>
        <p:spPr>
          <a:xfrm>
            <a:off x="2387600" y="8953500"/>
            <a:ext cx="19621500" cy="585521"/>
          </a:xfrm>
          <a:prstGeom prst="rect">
            <a:avLst/>
          </a:prstGeom>
          <a:noFill/>
          <a:ln>
            <a:noFill/>
          </a:ln>
        </p:spPr>
        <p:txBody>
          <a:bodyPr spcFirstLastPara="1" wrap="square" lIns="50800" tIns="50800" rIns="50800" bIns="50800" anchor="t" anchorCtr="0">
            <a:noAutofit/>
          </a:bodyPr>
          <a:lstStyle>
            <a:lvl1pPr marL="457200" lvl="0" indent="-228600" algn="ctr">
              <a:lnSpc>
                <a:spcPct val="100000"/>
              </a:lnSpc>
              <a:spcBef>
                <a:spcPts val="0"/>
              </a:spcBef>
              <a:spcAft>
                <a:spcPts val="0"/>
              </a:spcAft>
              <a:buClr>
                <a:srgbClr val="000000"/>
              </a:buClr>
              <a:buSzPts val="3200"/>
              <a:buFont typeface="Helvetica Neue"/>
              <a:buNone/>
              <a:defRPr sz="3200" i="1"/>
            </a:lvl1pPr>
            <a:lvl2pPr marL="914400" lvl="1" indent="-482600" algn="ctr">
              <a:lnSpc>
                <a:spcPct val="100000"/>
              </a:lnSpc>
              <a:spcBef>
                <a:spcPts val="0"/>
              </a:spcBef>
              <a:spcAft>
                <a:spcPts val="0"/>
              </a:spcAft>
              <a:buClr>
                <a:srgbClr val="000000"/>
              </a:buClr>
              <a:buSzPts val="4000"/>
              <a:buFont typeface="Helvetica Neue"/>
              <a:buChar char="•"/>
              <a:defRPr sz="3200" i="1"/>
            </a:lvl2pPr>
            <a:lvl3pPr marL="1371600" lvl="2" indent="-482600" algn="ctr">
              <a:lnSpc>
                <a:spcPct val="100000"/>
              </a:lnSpc>
              <a:spcBef>
                <a:spcPts val="0"/>
              </a:spcBef>
              <a:spcAft>
                <a:spcPts val="0"/>
              </a:spcAft>
              <a:buClr>
                <a:srgbClr val="000000"/>
              </a:buClr>
              <a:buSzPts val="4000"/>
              <a:buFont typeface="Helvetica Neue"/>
              <a:buChar char="•"/>
              <a:defRPr sz="3200" i="1"/>
            </a:lvl3pPr>
            <a:lvl4pPr marL="1828800" lvl="3" indent="-482600" algn="ctr">
              <a:lnSpc>
                <a:spcPct val="100000"/>
              </a:lnSpc>
              <a:spcBef>
                <a:spcPts val="0"/>
              </a:spcBef>
              <a:spcAft>
                <a:spcPts val="0"/>
              </a:spcAft>
              <a:buClr>
                <a:srgbClr val="000000"/>
              </a:buClr>
              <a:buSzPts val="4000"/>
              <a:buFont typeface="Helvetica Neue"/>
              <a:buChar char="•"/>
              <a:defRPr sz="3200" i="1"/>
            </a:lvl4pPr>
            <a:lvl5pPr marL="2286000" lvl="4" indent="-482600" algn="ctr">
              <a:lnSpc>
                <a:spcPct val="100000"/>
              </a:lnSpc>
              <a:spcBef>
                <a:spcPts val="0"/>
              </a:spcBef>
              <a:spcAft>
                <a:spcPts val="0"/>
              </a:spcAft>
              <a:buClr>
                <a:srgbClr val="000000"/>
              </a:buClr>
              <a:buSzPts val="4000"/>
              <a:buFont typeface="Helvetica Neue"/>
              <a:buChar char="•"/>
              <a:defRPr sz="3200" i="1"/>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53" name="Google Shape;53;p12"/>
          <p:cNvSpPr txBox="1">
            <a:spLocks noGrp="1"/>
          </p:cNvSpPr>
          <p:nvPr>
            <p:ph type="body" idx="2"/>
          </p:nvPr>
        </p:nvSpPr>
        <p:spPr>
          <a:xfrm>
            <a:off x="2387600" y="6076950"/>
            <a:ext cx="19621500" cy="825500"/>
          </a:xfrm>
          <a:prstGeom prst="rect">
            <a:avLst/>
          </a:prstGeom>
          <a:noFill/>
          <a:ln>
            <a:noFill/>
          </a:ln>
        </p:spPr>
        <p:txBody>
          <a:bodyPr spcFirstLastPara="1" wrap="square" lIns="50800" tIns="50800" rIns="50800" bIns="50800" anchor="ctr" anchorCtr="0">
            <a:noAutofit/>
          </a:bodyPr>
          <a:lstStyle>
            <a:lvl1pPr marL="457200" lvl="0" indent="-371475" algn="l">
              <a:lnSpc>
                <a:spcPct val="100000"/>
              </a:lnSpc>
              <a:spcBef>
                <a:spcPts val="5900"/>
              </a:spcBef>
              <a:spcAft>
                <a:spcPts val="0"/>
              </a:spcAft>
              <a:buClr>
                <a:srgbClr val="000000"/>
              </a:buClr>
              <a:buSzPts val="2250"/>
              <a:buChar char="•"/>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54" name="Google Shape;54;p12"/>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oto">
  <p:cSld name="Foto">
    <p:spTree>
      <p:nvGrpSpPr>
        <p:cNvPr id="1" name="Shape 55"/>
        <p:cNvGrpSpPr/>
        <p:nvPr/>
      </p:nvGrpSpPr>
      <p:grpSpPr>
        <a:xfrm>
          <a:off x="0" y="0"/>
          <a:ext cx="0" cy="0"/>
          <a:chOff x="0" y="0"/>
          <a:chExt cx="0" cy="0"/>
        </a:xfrm>
      </p:grpSpPr>
      <p:sp>
        <p:nvSpPr>
          <p:cNvPr id="56" name="Google Shape;56;p1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57" name="Google Shape;57;p13"/>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och undertitel" type="title">
  <p:cSld name="TITLE">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4" name="Google Shape;14;p3"/>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pic>
        <p:nvPicPr>
          <p:cNvPr id="15" name="Google Shape;15;p3" descr="Bild"/>
          <p:cNvPicPr preferRelativeResize="0"/>
          <p:nvPr/>
        </p:nvPicPr>
        <p:blipFill rotWithShape="1">
          <a:blip r:embed="rId2">
            <a:alphaModFix/>
          </a:blip>
          <a:srcRect/>
          <a:stretch/>
        </p:blipFill>
        <p:spPr>
          <a:xfrm>
            <a:off x="22096705" y="11048763"/>
            <a:ext cx="1756607" cy="2208774"/>
          </a:xfrm>
          <a:prstGeom prst="rect">
            <a:avLst/>
          </a:prstGeom>
          <a:noFill/>
          <a:ln>
            <a:noFill/>
          </a:ln>
        </p:spPr>
      </p:pic>
      <p:pic>
        <p:nvPicPr>
          <p:cNvPr id="16" name="Google Shape;16;p3" descr="Bild"/>
          <p:cNvPicPr preferRelativeResize="0"/>
          <p:nvPr/>
        </p:nvPicPr>
        <p:blipFill rotWithShape="1">
          <a:blip r:embed="rId2">
            <a:alphaModFix/>
          </a:blip>
          <a:srcRect/>
          <a:stretch/>
        </p:blipFill>
        <p:spPr>
          <a:xfrm>
            <a:off x="-10826283" y="-3563604"/>
            <a:ext cx="17220015" cy="21652616"/>
          </a:xfrm>
          <a:prstGeom prst="rect">
            <a:avLst/>
          </a:prstGeom>
          <a:noFill/>
          <a:ln>
            <a:noFill/>
          </a:ln>
        </p:spPr>
      </p:pic>
      <p:sp>
        <p:nvSpPr>
          <p:cNvPr id="17" name="Google Shape;17;p3"/>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oto - Horisontellt">
  <p:cSld name="Foto - Horisontellt">
    <p:spTree>
      <p:nvGrpSpPr>
        <p:cNvPr id="1" name="Shape 18"/>
        <p:cNvGrpSpPr/>
        <p:nvPr/>
      </p:nvGrpSpPr>
      <p:grpSpPr>
        <a:xfrm>
          <a:off x="0" y="0"/>
          <a:ext cx="0" cy="0"/>
          <a:chOff x="0" y="0"/>
          <a:chExt cx="0" cy="0"/>
        </a:xfrm>
      </p:grpSpPr>
      <p:sp>
        <p:nvSpPr>
          <p:cNvPr id="19" name="Google Shape;19;p4"/>
          <p:cNvSpPr>
            <a:spLocks noGrp="1"/>
          </p:cNvSpPr>
          <p:nvPr>
            <p:ph type="pic" idx="2"/>
          </p:nvPr>
        </p:nvSpPr>
        <p:spPr>
          <a:xfrm>
            <a:off x="3125967" y="673100"/>
            <a:ext cx="18135602" cy="8737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20" name="Google Shape;20;p4"/>
          <p:cNvSpPr txBox="1">
            <a:spLocks noGrp="1"/>
          </p:cNvSpPr>
          <p:nvPr>
            <p:ph type="title"/>
          </p:nvPr>
        </p:nvSpPr>
        <p:spPr>
          <a:xfrm>
            <a:off x="635000" y="9512300"/>
            <a:ext cx="23114000" cy="2006600"/>
          </a:xfrm>
          <a:prstGeom prst="rect">
            <a:avLst/>
          </a:prstGeom>
          <a:noFill/>
          <a:ln>
            <a:noFill/>
          </a:ln>
        </p:spPr>
        <p:txBody>
          <a:bodyPr spcFirstLastPara="1" wrap="square" lIns="50800" tIns="50800" rIns="50800" bIns="50800" anchor="b"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 name="Google Shape;21;p4"/>
          <p:cNvSpPr txBox="1">
            <a:spLocks noGrp="1"/>
          </p:cNvSpPr>
          <p:nvPr>
            <p:ph type="body" idx="1"/>
          </p:nvPr>
        </p:nvSpPr>
        <p:spPr>
          <a:xfrm>
            <a:off x="635000" y="11442700"/>
            <a:ext cx="23114000" cy="1587500"/>
          </a:xfrm>
          <a:prstGeom prst="rect">
            <a:avLst/>
          </a:prstGeom>
          <a:noFill/>
          <a:ln>
            <a:noFill/>
          </a:ln>
        </p:spPr>
        <p:txBody>
          <a:bodyPr spcFirstLastPara="1" wrap="square" lIns="50800" tIns="50800" rIns="50800" bIns="50800" anchor="t" anchorCtr="0">
            <a:no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22" name="Google Shape;22;p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 - Centrerad">
  <p:cSld name="Titel - Centrerad">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1778000" y="4533900"/>
            <a:ext cx="20828000" cy="4648200"/>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 name="Google Shape;25;p5"/>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oto - Vertikalt">
  <p:cSld name="Foto - Vertikalt">
    <p:spTree>
      <p:nvGrpSpPr>
        <p:cNvPr id="1" name="Shape 26"/>
        <p:cNvGrpSpPr/>
        <p:nvPr/>
      </p:nvGrpSpPr>
      <p:grpSpPr>
        <a:xfrm>
          <a:off x="0" y="0"/>
          <a:ext cx="0" cy="0"/>
          <a:chOff x="0" y="0"/>
          <a:chExt cx="0" cy="0"/>
        </a:xfrm>
      </p:grpSpPr>
      <p:sp>
        <p:nvSpPr>
          <p:cNvPr id="27" name="Google Shape;27;p6"/>
          <p:cNvSpPr>
            <a:spLocks noGrp="1"/>
          </p:cNvSpPr>
          <p:nvPr>
            <p:ph type="pic" idx="2"/>
          </p:nvPr>
        </p:nvSpPr>
        <p:spPr>
          <a:xfrm>
            <a:off x="13165980" y="952500"/>
            <a:ext cx="9525002" cy="11468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28" name="Google Shape;28;p6"/>
          <p:cNvSpPr txBox="1">
            <a:spLocks noGrp="1"/>
          </p:cNvSpPr>
          <p:nvPr>
            <p:ph type="title"/>
          </p:nvPr>
        </p:nvSpPr>
        <p:spPr>
          <a:xfrm>
            <a:off x="1651000" y="952500"/>
            <a:ext cx="10223500" cy="5549900"/>
          </a:xfrm>
          <a:prstGeom prst="rect">
            <a:avLst/>
          </a:prstGeom>
          <a:noFill/>
          <a:ln>
            <a:noFill/>
          </a:ln>
        </p:spPr>
        <p:txBody>
          <a:bodyPr spcFirstLastPara="1" wrap="square" lIns="50800" tIns="50800" rIns="50800" bIns="50800" anchor="b" anchorCtr="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9" name="Google Shape;29;p6"/>
          <p:cNvSpPr txBox="1">
            <a:spLocks noGrp="1"/>
          </p:cNvSpPr>
          <p:nvPr>
            <p:ph type="body" idx="1"/>
          </p:nvPr>
        </p:nvSpPr>
        <p:spPr>
          <a:xfrm>
            <a:off x="1651000" y="6527800"/>
            <a:ext cx="10223500" cy="5727700"/>
          </a:xfrm>
          <a:prstGeom prst="rect">
            <a:avLst/>
          </a:prstGeom>
          <a:noFill/>
          <a:ln>
            <a:noFill/>
          </a:ln>
        </p:spPr>
        <p:txBody>
          <a:bodyPr spcFirstLastPara="1" wrap="square" lIns="50800" tIns="50800" rIns="50800" bIns="50800" anchor="t" anchorCtr="0">
            <a:no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0" name="Google Shape;30;p6"/>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 Upptill">
  <p:cSld name="Titel - Upptill">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3" name="Google Shape;33;p7"/>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och punkter">
  <p:cSld name="Titel och punkter">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6" name="Google Shape;36;p8"/>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Autofit/>
          </a:bodyPr>
          <a:lstStyle>
            <a:lvl1pPr marL="457200" lvl="0" indent="-371475" algn="l">
              <a:lnSpc>
                <a:spcPct val="100000"/>
              </a:lnSpc>
              <a:spcBef>
                <a:spcPts val="5900"/>
              </a:spcBef>
              <a:spcAft>
                <a:spcPts val="0"/>
              </a:spcAft>
              <a:buClr>
                <a:srgbClr val="000000"/>
              </a:buClr>
              <a:buSzPts val="2250"/>
              <a:buChar char="•"/>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7" name="Google Shape;37;p8"/>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el, punkter och bild">
  <p:cSld name="Titel, punkter och bild">
    <p:spTree>
      <p:nvGrpSpPr>
        <p:cNvPr id="1" name="Shape 38"/>
        <p:cNvGrpSpPr/>
        <p:nvPr/>
      </p:nvGrpSpPr>
      <p:grpSpPr>
        <a:xfrm>
          <a:off x="0" y="0"/>
          <a:ext cx="0" cy="0"/>
          <a:chOff x="0" y="0"/>
          <a:chExt cx="0" cy="0"/>
        </a:xfrm>
      </p:grpSpPr>
      <p:sp>
        <p:nvSpPr>
          <p:cNvPr id="39" name="Google Shape;39;p9"/>
          <p:cNvSpPr>
            <a:spLocks noGrp="1"/>
          </p:cNvSpPr>
          <p:nvPr>
            <p:ph type="pic" idx="2"/>
          </p:nvPr>
        </p:nvSpPr>
        <p:spPr>
          <a:xfrm>
            <a:off x="13169900" y="3149600"/>
            <a:ext cx="9525000" cy="9296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40" name="Google Shape;40;p9"/>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1" name="Google Shape;41;p9"/>
          <p:cNvSpPr txBox="1">
            <a:spLocks noGrp="1"/>
          </p:cNvSpPr>
          <p:nvPr>
            <p:ph type="body" idx="1"/>
          </p:nvPr>
        </p:nvSpPr>
        <p:spPr>
          <a:xfrm>
            <a:off x="1689100" y="3149600"/>
            <a:ext cx="10223500" cy="9296400"/>
          </a:xfrm>
          <a:prstGeom prst="rect">
            <a:avLst/>
          </a:prstGeom>
          <a:noFill/>
          <a:ln>
            <a:noFill/>
          </a:ln>
        </p:spPr>
        <p:txBody>
          <a:bodyPr spcFirstLastPara="1" wrap="square" lIns="50800" tIns="50800" rIns="50800" bIns="50800" anchor="ctr" anchorCtr="0">
            <a:noAutofit/>
          </a:bodyPr>
          <a:lstStyle>
            <a:lvl1pPr marL="457200" lvl="0" indent="-530225" algn="l">
              <a:lnSpc>
                <a:spcPct val="100000"/>
              </a:lnSpc>
              <a:spcBef>
                <a:spcPts val="4500"/>
              </a:spcBef>
              <a:spcAft>
                <a:spcPts val="0"/>
              </a:spcAft>
              <a:buClr>
                <a:srgbClr val="000000"/>
              </a:buClr>
              <a:buSzPts val="4750"/>
              <a:buFont typeface="Helvetica Neue"/>
              <a:buChar char="•"/>
              <a:defRPr sz="3800"/>
            </a:lvl1pPr>
            <a:lvl2pPr marL="914400" lvl="1" indent="-530225" algn="l">
              <a:lnSpc>
                <a:spcPct val="100000"/>
              </a:lnSpc>
              <a:spcBef>
                <a:spcPts val="4500"/>
              </a:spcBef>
              <a:spcAft>
                <a:spcPts val="0"/>
              </a:spcAft>
              <a:buClr>
                <a:srgbClr val="000000"/>
              </a:buClr>
              <a:buSzPts val="4750"/>
              <a:buFont typeface="Helvetica Neue"/>
              <a:buChar char="•"/>
              <a:defRPr sz="3800"/>
            </a:lvl2pPr>
            <a:lvl3pPr marL="1371600" lvl="2" indent="-530225" algn="l">
              <a:lnSpc>
                <a:spcPct val="100000"/>
              </a:lnSpc>
              <a:spcBef>
                <a:spcPts val="4500"/>
              </a:spcBef>
              <a:spcAft>
                <a:spcPts val="0"/>
              </a:spcAft>
              <a:buClr>
                <a:srgbClr val="000000"/>
              </a:buClr>
              <a:buSzPts val="4750"/>
              <a:buFont typeface="Helvetica Neue"/>
              <a:buChar char="•"/>
              <a:defRPr sz="3800"/>
            </a:lvl3pPr>
            <a:lvl4pPr marL="1828800" lvl="3" indent="-530225" algn="l">
              <a:lnSpc>
                <a:spcPct val="100000"/>
              </a:lnSpc>
              <a:spcBef>
                <a:spcPts val="4500"/>
              </a:spcBef>
              <a:spcAft>
                <a:spcPts val="0"/>
              </a:spcAft>
              <a:buClr>
                <a:srgbClr val="000000"/>
              </a:buClr>
              <a:buSzPts val="4750"/>
              <a:buFont typeface="Helvetica Neue"/>
              <a:buChar char="•"/>
              <a:defRPr sz="3800"/>
            </a:lvl4pPr>
            <a:lvl5pPr marL="2286000" lvl="4" indent="-530225" algn="l">
              <a:lnSpc>
                <a:spcPct val="100000"/>
              </a:lnSpc>
              <a:spcBef>
                <a:spcPts val="4500"/>
              </a:spcBef>
              <a:spcAft>
                <a:spcPts val="0"/>
              </a:spcAft>
              <a:buClr>
                <a:srgbClr val="000000"/>
              </a:buClr>
              <a:buSzPts val="4750"/>
              <a:buFont typeface="Helvetica Neue"/>
              <a:buChar char="•"/>
              <a:defRPr sz="3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2" name="Google Shape;42;p9"/>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unkter">
  <p:cSld name="Punkter">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1689100" y="1778000"/>
            <a:ext cx="21005799" cy="10160000"/>
          </a:xfrm>
          <a:prstGeom prst="rect">
            <a:avLst/>
          </a:prstGeom>
          <a:noFill/>
          <a:ln>
            <a:noFill/>
          </a:ln>
        </p:spPr>
        <p:txBody>
          <a:bodyPr spcFirstLastPara="1" wrap="square" lIns="50800" tIns="50800" rIns="50800" bIns="50800" anchor="ctr" anchorCtr="0">
            <a:noAutofit/>
          </a:bodyPr>
          <a:lstStyle>
            <a:lvl1pPr marL="457200" lvl="0" indent="-371475" algn="l">
              <a:lnSpc>
                <a:spcPct val="100000"/>
              </a:lnSpc>
              <a:spcBef>
                <a:spcPts val="5900"/>
              </a:spcBef>
              <a:spcAft>
                <a:spcPts val="0"/>
              </a:spcAft>
              <a:buClr>
                <a:srgbClr val="000000"/>
              </a:buClr>
              <a:buSzPts val="2250"/>
              <a:buChar char="•"/>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5" name="Google Shape;45;p10"/>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Autofit/>
          </a:bodyPr>
          <a:lstStyle>
            <a:lvl1pPr marL="457200" marR="0" lvl="0"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4"/>
          <p:cNvSpPr txBox="1"/>
          <p:nvPr/>
        </p:nvSpPr>
        <p:spPr>
          <a:xfrm>
            <a:off x="14679267" y="2450001"/>
            <a:ext cx="8767655" cy="614862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7600"/>
              <a:buFont typeface="Source Serif Pro"/>
              <a:buNone/>
            </a:pPr>
            <a:r>
              <a:rPr lang="en-US" sz="7600" b="1" i="0" u="none" strike="noStrike" cap="none">
                <a:solidFill>
                  <a:srgbClr val="3A3285"/>
                </a:solidFill>
                <a:latin typeface="Source Serif Pro"/>
                <a:ea typeface="Source Serif Pro"/>
                <a:cs typeface="Source Serif Pro"/>
                <a:sym typeface="Source Serif Pro"/>
              </a:rPr>
              <a:t>Commons Sense:</a:t>
            </a:r>
            <a:br>
              <a:rPr lang="en-US" sz="7600" b="1" i="0" u="none" strike="noStrike" cap="none">
                <a:solidFill>
                  <a:srgbClr val="3A3285"/>
                </a:solidFill>
                <a:latin typeface="Source Serif Pro"/>
                <a:ea typeface="Source Serif Pro"/>
                <a:cs typeface="Source Serif Pro"/>
                <a:sym typeface="Source Serif Pro"/>
              </a:rPr>
            </a:br>
            <a:r>
              <a:rPr lang="en-US" sz="7600" b="1" i="0" u="none" strike="noStrike" cap="none">
                <a:solidFill>
                  <a:srgbClr val="3A3285"/>
                </a:solidFill>
                <a:latin typeface="Source Serif Pro"/>
                <a:ea typeface="Source Serif Pro"/>
                <a:cs typeface="Source Serif Pro"/>
                <a:sym typeface="Source Serif Pro"/>
              </a:rPr>
              <a:t>Let’s Create a Bottom-Up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A3285"/>
              </a:buClr>
              <a:buSzPts val="7600"/>
              <a:buFont typeface="Source Serif Pro"/>
              <a:buNone/>
            </a:pPr>
            <a:r>
              <a:rPr lang="en-US" sz="7600" b="1" i="0" u="none" strike="noStrike" cap="none">
                <a:solidFill>
                  <a:srgbClr val="3A3285"/>
                </a:solidFill>
                <a:latin typeface="Source Serif Pro"/>
                <a:ea typeface="Source Serif Pro"/>
                <a:cs typeface="Source Serif Pro"/>
                <a:sym typeface="Source Serif Pro"/>
              </a:rPr>
              <a:t>European Democracy</a:t>
            </a:r>
            <a:endParaRPr sz="1400" b="0" i="0" u="none" strike="noStrike" cap="none">
              <a:solidFill>
                <a:srgbClr val="000000"/>
              </a:solidFill>
              <a:latin typeface="Arial"/>
              <a:ea typeface="Arial"/>
              <a:cs typeface="Arial"/>
              <a:sym typeface="Arial"/>
            </a:endParaRPr>
          </a:p>
        </p:txBody>
      </p:sp>
      <p:sp>
        <p:nvSpPr>
          <p:cNvPr id="64" name="Google Shape;64;p14"/>
          <p:cNvSpPr txBox="1"/>
          <p:nvPr/>
        </p:nvSpPr>
        <p:spPr>
          <a:xfrm>
            <a:off x="14679267" y="8689457"/>
            <a:ext cx="8767655" cy="1894286"/>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2A3180"/>
              </a:buClr>
              <a:buSzPts val="5000"/>
              <a:buFont typeface="Source Serif Pro"/>
              <a:buNone/>
            </a:pPr>
            <a:r>
              <a:rPr lang="en-US" sz="5000" b="0" i="0" u="none" strike="noStrike" cap="none">
                <a:solidFill>
                  <a:srgbClr val="2A3180"/>
                </a:solidFill>
                <a:latin typeface="Source Serif Pro"/>
                <a:ea typeface="Source Serif Pro"/>
                <a:cs typeface="Source Serif Pro"/>
                <a:sym typeface="Source Serif Pro"/>
              </a:rPr>
              <a:t>Digital Co-Creation Lab</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A3180"/>
              </a:buClr>
              <a:buSzPts val="5000"/>
              <a:buFont typeface="Source Serif Pro"/>
              <a:buNone/>
            </a:pPr>
            <a:r>
              <a:rPr lang="en-US" sz="5000" b="0" i="0" u="none" strike="noStrike" cap="none">
                <a:solidFill>
                  <a:srgbClr val="2A3180"/>
                </a:solidFill>
                <a:latin typeface="Source Serif Pro"/>
                <a:ea typeface="Source Serif Pro"/>
                <a:cs typeface="Source Serif Pro"/>
                <a:sym typeface="Source Serif Pro"/>
              </a:rPr>
              <a:t>29-30 June 2020</a:t>
            </a:r>
            <a:endParaRPr sz="1400" b="0" i="0" u="none" strike="noStrike" cap="none">
              <a:solidFill>
                <a:srgbClr val="000000"/>
              </a:solidFill>
              <a:latin typeface="Arial"/>
              <a:ea typeface="Arial"/>
              <a:cs typeface="Arial"/>
              <a:sym typeface="Arial"/>
            </a:endParaRPr>
          </a:p>
        </p:txBody>
      </p:sp>
      <p:pic>
        <p:nvPicPr>
          <p:cNvPr id="65" name="Google Shape;65;p14" descr="EU Flag + disclaimer right.jpg"/>
          <p:cNvPicPr preferRelativeResize="0"/>
          <p:nvPr/>
        </p:nvPicPr>
        <p:blipFill rotWithShape="1">
          <a:blip r:embed="rId3">
            <a:alphaModFix/>
          </a:blip>
          <a:srcRect/>
          <a:stretch/>
        </p:blipFill>
        <p:spPr>
          <a:xfrm>
            <a:off x="14539895" y="10547579"/>
            <a:ext cx="5754098" cy="1445718"/>
          </a:xfrm>
          <a:prstGeom prst="rect">
            <a:avLst/>
          </a:prstGeom>
          <a:noFill/>
          <a:ln>
            <a:noFill/>
          </a:ln>
        </p:spPr>
      </p:pic>
      <p:sp>
        <p:nvSpPr>
          <p:cNvPr id="66" name="Google Shape;66;p14"/>
          <p:cNvSpPr txBox="1"/>
          <p:nvPr/>
        </p:nvSpPr>
        <p:spPr>
          <a:xfrm>
            <a:off x="2126092" y="9608503"/>
            <a:ext cx="6542980" cy="1894286"/>
          </a:xfrm>
          <a:prstGeom prst="rect">
            <a:avLst/>
          </a:prstGeom>
          <a:noFill/>
          <a:ln>
            <a:noFill/>
          </a:ln>
        </p:spPr>
        <p:txBody>
          <a:bodyPr spcFirstLastPara="1" wrap="square" lIns="50800" tIns="50800" rIns="50800" bIns="50800" anchor="t" anchorCtr="0">
            <a:noAutofit/>
          </a:bodyPr>
          <a:lstStyle/>
          <a:p>
            <a:pPr marL="0" marR="0" lvl="0" indent="0" algn="r" rtl="0">
              <a:lnSpc>
                <a:spcPct val="100000"/>
              </a:lnSpc>
              <a:spcBef>
                <a:spcPts val="0"/>
              </a:spcBef>
              <a:spcAft>
                <a:spcPts val="0"/>
              </a:spcAft>
              <a:buClr>
                <a:srgbClr val="FFFFFF"/>
              </a:buClr>
              <a:buSzPts val="5000"/>
              <a:buFont typeface="Source Serif Pro"/>
              <a:buNone/>
            </a:pPr>
            <a:r>
              <a:rPr lang="en-US" sz="5000" b="0" i="0" u="none" strike="noStrike" cap="none">
                <a:solidFill>
                  <a:srgbClr val="FFFFFF"/>
                </a:solidFill>
                <a:latin typeface="Source Serif Pro"/>
                <a:ea typeface="Source Serif Pro"/>
                <a:cs typeface="Source Serif Pro"/>
                <a:sym typeface="Source Serif Pro"/>
              </a:rPr>
              <a:t>spacesandcities.com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txBox="1">
            <a:spLocks noGrp="1"/>
          </p:cNvSpPr>
          <p:nvPr>
            <p:ph type="ctrTitle" idx="4294967295"/>
          </p:nvPr>
        </p:nvSpPr>
        <p:spPr>
          <a:xfrm>
            <a:off x="656176" y="1049475"/>
            <a:ext cx="22591800" cy="33747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5160"/>
              <a:buFont typeface="Source Serif Pro"/>
              <a:buNone/>
            </a:pPr>
            <a:r>
              <a:rPr lang="en-US" sz="4280" b="1" i="0" u="none" strike="noStrike" cap="none">
                <a:solidFill>
                  <a:srgbClr val="3A3285"/>
                </a:solidFill>
                <a:latin typeface="Source Serif Pro"/>
                <a:ea typeface="Source Serif Pro"/>
                <a:cs typeface="Source Serif Pro"/>
                <a:sym typeface="Source Serif Pro"/>
              </a:rPr>
              <a:t>3. 2 Concrete proposals to bring Europe closer to citizens and cultural operators – Agenda of the homes of commons: what should be on the agenda of homes of commons, in order to facilitate the links between the EU and the local level? What function should homes of commons have (advocacy, information, co-creation, local participation…)?</a:t>
            </a:r>
            <a:br>
              <a:rPr lang="en-US" sz="3580" b="1" i="0" u="none" strike="noStrike" cap="none">
                <a:solidFill>
                  <a:srgbClr val="3A3285"/>
                </a:solidFill>
                <a:latin typeface="Source Serif Pro"/>
                <a:ea typeface="Source Serif Pro"/>
                <a:cs typeface="Source Serif Pro"/>
                <a:sym typeface="Source Serif Pro"/>
              </a:rPr>
            </a:br>
            <a:endParaRPr sz="11200" b="0" i="0" u="none" strike="noStrike" cap="none">
              <a:solidFill>
                <a:srgbClr val="000000"/>
              </a:solidFill>
              <a:latin typeface="Helvetica Neue"/>
              <a:ea typeface="Helvetica Neue"/>
              <a:cs typeface="Helvetica Neue"/>
              <a:sym typeface="Helvetica Neue"/>
            </a:endParaRPr>
          </a:p>
        </p:txBody>
      </p:sp>
      <p:sp>
        <p:nvSpPr>
          <p:cNvPr id="121" name="Google Shape;121;p23"/>
          <p:cNvSpPr txBox="1">
            <a:spLocks noGrp="1"/>
          </p:cNvSpPr>
          <p:nvPr>
            <p:ph type="subTitle" idx="4294967295"/>
          </p:nvPr>
        </p:nvSpPr>
        <p:spPr>
          <a:xfrm>
            <a:off x="656167" y="3929350"/>
            <a:ext cx="15489300" cy="1587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4005"/>
              <a:buFont typeface="Source Serif Pro"/>
              <a:buNone/>
            </a:pPr>
            <a:r>
              <a:rPr lang="en-US" sz="4005" b="0" i="0" u="sng" strike="noStrike" cap="none">
                <a:solidFill>
                  <a:srgbClr val="3A3285"/>
                </a:solidFill>
                <a:latin typeface="Source Serif Pro"/>
                <a:ea typeface="Source Serif Pro"/>
                <a:cs typeface="Source Serif Pro"/>
                <a:sym typeface="Source Serif Pro"/>
              </a:rPr>
              <a:t>Analysi</a:t>
            </a:r>
            <a:r>
              <a:rPr lang="en-US" sz="4005" u="sng">
                <a:solidFill>
                  <a:srgbClr val="3A3285"/>
                </a:solidFill>
                <a:latin typeface="Source Serif Pro"/>
                <a:ea typeface="Source Serif Pro"/>
                <a:cs typeface="Source Serif Pro"/>
                <a:sym typeface="Source Serif Pro"/>
              </a:rPr>
              <a:t>s</a:t>
            </a:r>
            <a:endParaRPr sz="4800" b="0" i="0" u="none" strike="noStrike" cap="none">
              <a:solidFill>
                <a:srgbClr val="000000"/>
              </a:solidFill>
              <a:latin typeface="Helvetica Neue"/>
              <a:ea typeface="Helvetica Neue"/>
              <a:cs typeface="Helvetica Neue"/>
              <a:sym typeface="Helvetica Neue"/>
            </a:endParaRPr>
          </a:p>
        </p:txBody>
      </p:sp>
      <p:pic>
        <p:nvPicPr>
          <p:cNvPr id="122" name="Google Shape;122;p23"/>
          <p:cNvPicPr preferRelativeResize="0"/>
          <p:nvPr/>
        </p:nvPicPr>
        <p:blipFill>
          <a:blip r:embed="rId3">
            <a:alphaModFix/>
          </a:blip>
          <a:stretch>
            <a:fillRect/>
          </a:stretch>
        </p:blipFill>
        <p:spPr>
          <a:xfrm>
            <a:off x="2417225" y="4632200"/>
            <a:ext cx="8886801" cy="7894249"/>
          </a:xfrm>
          <a:prstGeom prst="rect">
            <a:avLst/>
          </a:prstGeom>
          <a:noFill/>
          <a:ln>
            <a:noFill/>
          </a:ln>
        </p:spPr>
      </p:pic>
      <p:sp>
        <p:nvSpPr>
          <p:cNvPr id="123" name="Google Shape;123;p23"/>
          <p:cNvSpPr txBox="1">
            <a:spLocks noGrp="1"/>
          </p:cNvSpPr>
          <p:nvPr>
            <p:ph type="subTitle" idx="4294967295"/>
          </p:nvPr>
        </p:nvSpPr>
        <p:spPr>
          <a:xfrm>
            <a:off x="9800192" y="11956950"/>
            <a:ext cx="15489300" cy="1587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4005"/>
              <a:buFont typeface="Source Serif Pro"/>
              <a:buNone/>
            </a:pPr>
            <a:r>
              <a:rPr lang="en-US" sz="2300" b="1">
                <a:solidFill>
                  <a:srgbClr val="3A3285"/>
                </a:solidFill>
                <a:latin typeface="Source Serif Pro"/>
                <a:ea typeface="Source Serif Pro"/>
                <a:cs typeface="Source Serif Pro"/>
                <a:sym typeface="Source Serif Pro"/>
              </a:rPr>
              <a:t>Exercise in how we can get into the same space / frame of mind?</a:t>
            </a:r>
            <a:endParaRPr sz="2300" b="1" i="0" strike="noStrike" cap="none">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4"/>
          <p:cNvPicPr preferRelativeResize="0"/>
          <p:nvPr/>
        </p:nvPicPr>
        <p:blipFill>
          <a:blip r:embed="rId3">
            <a:alphaModFix/>
          </a:blip>
          <a:stretch>
            <a:fillRect/>
          </a:stretch>
        </p:blipFill>
        <p:spPr>
          <a:xfrm>
            <a:off x="152400" y="152400"/>
            <a:ext cx="20927675" cy="120607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5"/>
          <p:cNvPicPr preferRelativeResize="0"/>
          <p:nvPr/>
        </p:nvPicPr>
        <p:blipFill>
          <a:blip r:embed="rId3">
            <a:alphaModFix/>
          </a:blip>
          <a:stretch>
            <a:fillRect/>
          </a:stretch>
        </p:blipFill>
        <p:spPr>
          <a:xfrm>
            <a:off x="152400" y="152400"/>
            <a:ext cx="20943225" cy="12018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6"/>
          <p:cNvPicPr preferRelativeResize="0"/>
          <p:nvPr/>
        </p:nvPicPr>
        <p:blipFill>
          <a:blip r:embed="rId3">
            <a:alphaModFix/>
          </a:blip>
          <a:stretch>
            <a:fillRect/>
          </a:stretch>
        </p:blipFill>
        <p:spPr>
          <a:xfrm>
            <a:off x="152400" y="152400"/>
            <a:ext cx="20950775" cy="11705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7"/>
          <p:cNvPicPr preferRelativeResize="0"/>
          <p:nvPr/>
        </p:nvPicPr>
        <p:blipFill>
          <a:blip r:embed="rId3">
            <a:alphaModFix/>
          </a:blip>
          <a:stretch>
            <a:fillRect/>
          </a:stretch>
        </p:blipFill>
        <p:spPr>
          <a:xfrm>
            <a:off x="152400" y="152400"/>
            <a:ext cx="20821300" cy="11891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8"/>
          <p:cNvPicPr preferRelativeResize="0"/>
          <p:nvPr/>
        </p:nvPicPr>
        <p:blipFill>
          <a:blip r:embed="rId3">
            <a:alphaModFix/>
          </a:blip>
          <a:stretch>
            <a:fillRect/>
          </a:stretch>
        </p:blipFill>
        <p:spPr>
          <a:xfrm>
            <a:off x="152400" y="152400"/>
            <a:ext cx="20836677" cy="117220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9"/>
          <p:cNvPicPr preferRelativeResize="0"/>
          <p:nvPr/>
        </p:nvPicPr>
        <p:blipFill>
          <a:blip r:embed="rId3">
            <a:alphaModFix/>
          </a:blip>
          <a:stretch>
            <a:fillRect/>
          </a:stretch>
        </p:blipFill>
        <p:spPr>
          <a:xfrm>
            <a:off x="960850" y="938600"/>
            <a:ext cx="9641249" cy="7234875"/>
          </a:xfrm>
          <a:prstGeom prst="rect">
            <a:avLst/>
          </a:prstGeom>
          <a:noFill/>
          <a:ln>
            <a:noFill/>
          </a:ln>
        </p:spPr>
      </p:pic>
      <p:sp>
        <p:nvSpPr>
          <p:cNvPr id="154" name="Google Shape;154;p29"/>
          <p:cNvSpPr txBox="1"/>
          <p:nvPr/>
        </p:nvSpPr>
        <p:spPr>
          <a:xfrm>
            <a:off x="11121075" y="704325"/>
            <a:ext cx="12420600" cy="228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i="1">
                <a:solidFill>
                  <a:srgbClr val="3A3285"/>
                </a:solidFill>
                <a:latin typeface="Helvetica Neue"/>
                <a:ea typeface="Helvetica Neue"/>
                <a:cs typeface="Helvetica Neue"/>
                <a:sym typeface="Helvetica Neue"/>
              </a:rPr>
              <a:t>“Where is Home?” </a:t>
            </a:r>
            <a:endParaRPr sz="4500" i="1">
              <a:solidFill>
                <a:srgbClr val="3A3285"/>
              </a:solidFill>
              <a:latin typeface="Helvetica Neue"/>
              <a:ea typeface="Helvetica Neue"/>
              <a:cs typeface="Helvetica Neue"/>
              <a:sym typeface="Helvetica Neue"/>
            </a:endParaRPr>
          </a:p>
          <a:p>
            <a:pPr marL="0" lvl="0" indent="0" algn="l" rtl="0">
              <a:spcBef>
                <a:spcPts val="0"/>
              </a:spcBef>
              <a:spcAft>
                <a:spcPts val="0"/>
              </a:spcAft>
              <a:buNone/>
            </a:pPr>
            <a:endParaRPr sz="1000" i="1">
              <a:solidFill>
                <a:srgbClr val="3A3285"/>
              </a:solidFill>
              <a:latin typeface="Helvetica Neue"/>
              <a:ea typeface="Helvetica Neue"/>
              <a:cs typeface="Helvetica Neue"/>
              <a:sym typeface="Helvetica Neue"/>
            </a:endParaRPr>
          </a:p>
          <a:p>
            <a:pPr marL="0" lvl="0" indent="0" algn="l" rtl="0">
              <a:spcBef>
                <a:spcPts val="0"/>
              </a:spcBef>
              <a:spcAft>
                <a:spcPts val="0"/>
              </a:spcAft>
              <a:buNone/>
            </a:pPr>
            <a:r>
              <a:rPr lang="en-US" sz="3350">
                <a:highlight>
                  <a:srgbClr val="FFFFFF"/>
                </a:highlight>
              </a:rPr>
              <a:t>Performative workshop combining elements from theatre and dance movement to explore the notion of home and the sense of belonging. A practice in process that uses embodiment to discuss and feel the concept of home and what it means. </a:t>
            </a:r>
            <a:endParaRPr sz="3350">
              <a:highlight>
                <a:srgbClr val="FFFFFF"/>
              </a:highlight>
            </a:endParaRPr>
          </a:p>
          <a:p>
            <a:pPr marL="0" lvl="0" indent="0" algn="l" rtl="0">
              <a:spcBef>
                <a:spcPts val="0"/>
              </a:spcBef>
              <a:spcAft>
                <a:spcPts val="0"/>
              </a:spcAft>
              <a:buNone/>
            </a:pPr>
            <a:endParaRPr sz="3350">
              <a:highlight>
                <a:srgbClr val="FFFFFF"/>
              </a:highlight>
            </a:endParaRPr>
          </a:p>
          <a:p>
            <a:pPr marL="0" lvl="0" indent="0" algn="l" rtl="0">
              <a:spcBef>
                <a:spcPts val="0"/>
              </a:spcBef>
              <a:spcAft>
                <a:spcPts val="0"/>
              </a:spcAft>
              <a:buNone/>
            </a:pPr>
            <a:r>
              <a:rPr lang="en-US" sz="3350" i="1">
                <a:highlight>
                  <a:srgbClr val="FFFFFF"/>
                </a:highlight>
              </a:rPr>
              <a:t>Facilitator: Sonya Armaghanyan</a:t>
            </a:r>
            <a:endParaRPr sz="3350" i="1">
              <a:highlight>
                <a:srgbClr val="FFFFFF"/>
              </a:highlight>
            </a:endParaRPr>
          </a:p>
        </p:txBody>
      </p:sp>
      <p:pic>
        <p:nvPicPr>
          <p:cNvPr id="155" name="Google Shape;155;p29"/>
          <p:cNvPicPr preferRelativeResize="0"/>
          <p:nvPr/>
        </p:nvPicPr>
        <p:blipFill>
          <a:blip r:embed="rId4">
            <a:alphaModFix/>
          </a:blip>
          <a:stretch>
            <a:fillRect/>
          </a:stretch>
        </p:blipFill>
        <p:spPr>
          <a:xfrm>
            <a:off x="11790373" y="6367825"/>
            <a:ext cx="8897051" cy="66764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30"/>
          <p:cNvPicPr preferRelativeResize="0"/>
          <p:nvPr/>
        </p:nvPicPr>
        <p:blipFill>
          <a:blip r:embed="rId3">
            <a:alphaModFix/>
          </a:blip>
          <a:stretch>
            <a:fillRect/>
          </a:stretch>
        </p:blipFill>
        <p:spPr>
          <a:xfrm>
            <a:off x="348725" y="1393025"/>
            <a:ext cx="7974249" cy="9658950"/>
          </a:xfrm>
          <a:prstGeom prst="rect">
            <a:avLst/>
          </a:prstGeom>
          <a:noFill/>
          <a:ln>
            <a:noFill/>
          </a:ln>
        </p:spPr>
      </p:pic>
      <p:sp>
        <p:nvSpPr>
          <p:cNvPr id="161" name="Google Shape;161;p30"/>
          <p:cNvSpPr txBox="1"/>
          <p:nvPr/>
        </p:nvSpPr>
        <p:spPr>
          <a:xfrm>
            <a:off x="8679650" y="3348650"/>
            <a:ext cx="15430500" cy="64293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US" sz="5160">
                <a:solidFill>
                  <a:srgbClr val="3A3285"/>
                </a:solidFill>
                <a:latin typeface="Source Serif Pro"/>
                <a:ea typeface="Source Serif Pro"/>
                <a:cs typeface="Source Serif Pro"/>
                <a:sym typeface="Source Serif Pro"/>
              </a:rPr>
              <a:t>Building spaces of encounter through urban games </a:t>
            </a:r>
            <a:endParaRPr sz="5160">
              <a:solidFill>
                <a:srgbClr val="3A3285"/>
              </a:solidFill>
              <a:latin typeface="Source Serif Pro"/>
              <a:ea typeface="Source Serif Pro"/>
              <a:cs typeface="Source Serif Pro"/>
              <a:sym typeface="Source Serif Pro"/>
            </a:endParaRPr>
          </a:p>
          <a:p>
            <a:pPr marL="0" lvl="0" indent="0" algn="l" rtl="0">
              <a:lnSpc>
                <a:spcPct val="80000"/>
              </a:lnSpc>
              <a:spcBef>
                <a:spcPts val="0"/>
              </a:spcBef>
              <a:spcAft>
                <a:spcPts val="0"/>
              </a:spcAft>
              <a:buClr>
                <a:srgbClr val="3A3285"/>
              </a:buClr>
              <a:buSzPts val="5160"/>
              <a:buFont typeface="Source Serif Pro"/>
              <a:buNone/>
            </a:pPr>
            <a:endParaRPr sz="5160">
              <a:solidFill>
                <a:srgbClr val="3A3285"/>
              </a:solidFill>
              <a:latin typeface="Source Serif Pro"/>
              <a:ea typeface="Source Serif Pro"/>
              <a:cs typeface="Source Serif Pro"/>
              <a:sym typeface="Source Serif Pro"/>
            </a:endParaRPr>
          </a:p>
          <a:p>
            <a:pPr marL="0" lvl="0" indent="0" algn="l" rtl="0">
              <a:lnSpc>
                <a:spcPct val="80000"/>
              </a:lnSpc>
              <a:spcBef>
                <a:spcPts val="0"/>
              </a:spcBef>
              <a:spcAft>
                <a:spcPts val="0"/>
              </a:spcAft>
              <a:buNone/>
            </a:pPr>
            <a:r>
              <a:rPr lang="en-US" sz="3759">
                <a:latin typeface="Source Serif Pro"/>
                <a:ea typeface="Source Serif Pro"/>
                <a:cs typeface="Source Serif Pro"/>
                <a:sym typeface="Source Serif Pro"/>
              </a:rPr>
              <a:t>Urban games act as supportive environment for community action that is co-created within safe(r) space. With urban games we are bringing together playful approaches in urban design, storytelling and AR/VR innovation. Throughout the process we hold space for people so that they feel comfortable and motivated to co-create and share their experiences through play. Such spaces of encounter have the potential to uplevel the human connection where people can be more present together and become active co-creators of their environment.</a:t>
            </a:r>
            <a:endParaRPr sz="3759">
              <a:latin typeface="Source Serif Pro"/>
              <a:ea typeface="Source Serif Pro"/>
              <a:cs typeface="Source Serif Pro"/>
              <a:sym typeface="Source Serif Pro"/>
            </a:endParaRPr>
          </a:p>
          <a:p>
            <a:pPr marL="0" lvl="0" indent="0" algn="l" rtl="0">
              <a:lnSpc>
                <a:spcPct val="80000"/>
              </a:lnSpc>
              <a:spcBef>
                <a:spcPts val="0"/>
              </a:spcBef>
              <a:spcAft>
                <a:spcPts val="0"/>
              </a:spcAft>
              <a:buNone/>
            </a:pPr>
            <a:endParaRPr sz="3759">
              <a:latin typeface="Source Serif Pro"/>
              <a:ea typeface="Source Serif Pro"/>
              <a:cs typeface="Source Serif Pro"/>
              <a:sym typeface="Source Serif Pro"/>
            </a:endParaRPr>
          </a:p>
          <a:p>
            <a:pPr marL="0" lvl="0" indent="0" algn="l" rtl="0">
              <a:lnSpc>
                <a:spcPct val="80000"/>
              </a:lnSpc>
              <a:spcBef>
                <a:spcPts val="0"/>
              </a:spcBef>
              <a:spcAft>
                <a:spcPts val="0"/>
              </a:spcAft>
              <a:buClr>
                <a:srgbClr val="3A3285"/>
              </a:buClr>
              <a:buSzPts val="5160"/>
              <a:buFont typeface="Source Serif Pro"/>
              <a:buNone/>
            </a:pPr>
            <a:r>
              <a:rPr lang="en-US" sz="3759">
                <a:latin typeface="Source Serif Pro"/>
                <a:ea typeface="Source Serif Pro"/>
                <a:cs typeface="Source Serif Pro"/>
                <a:sym typeface="Source Serif Pro"/>
              </a:rPr>
              <a:t>Mateja Stanislava Rot</a:t>
            </a:r>
            <a:endParaRPr sz="3759">
              <a:latin typeface="Source Serif Pro"/>
              <a:ea typeface="Source Serif Pro"/>
              <a:cs typeface="Source Serif Pro"/>
              <a:sym typeface="Source Serif Pr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1"/>
          <p:cNvSpPr txBox="1">
            <a:spLocks noGrp="1"/>
          </p:cNvSpPr>
          <p:nvPr>
            <p:ph type="ctrTitle" idx="4294967295"/>
          </p:nvPr>
        </p:nvSpPr>
        <p:spPr>
          <a:xfrm>
            <a:off x="804328" y="1080925"/>
            <a:ext cx="22349100" cy="3480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6000"/>
              <a:buFont typeface="Source Serif Pro"/>
              <a:buNone/>
            </a:pPr>
            <a:r>
              <a:rPr lang="en-US" sz="4450" b="1" i="0" u="none" strike="noStrike" cap="none">
                <a:solidFill>
                  <a:srgbClr val="322B80"/>
                </a:solidFill>
                <a:highlight>
                  <a:srgbClr val="FFFFFF"/>
                </a:highlight>
                <a:latin typeface="Lato"/>
                <a:ea typeface="Lato"/>
                <a:cs typeface="Lato"/>
                <a:sym typeface="Lato"/>
              </a:rPr>
              <a:t>3.3 Homes of commons and cultural and creative spaces: how can we rethink cultural and creative spaces as community organisations suggesting new ways for the EU to relate with the local level, aware of the role of relevant national/regional level organisations ?</a:t>
            </a:r>
            <a:endParaRPr sz="14300" b="1" i="0" u="none" strike="noStrike" cap="none">
              <a:solidFill>
                <a:srgbClr val="000000"/>
              </a:solidFill>
              <a:latin typeface="Helvetica Neue"/>
              <a:ea typeface="Helvetica Neue"/>
              <a:cs typeface="Helvetica Neue"/>
              <a:sym typeface="Helvetica Neue"/>
            </a:endParaRPr>
          </a:p>
        </p:txBody>
      </p:sp>
      <p:sp>
        <p:nvSpPr>
          <p:cNvPr id="167" name="Google Shape;167;p31"/>
          <p:cNvSpPr txBox="1">
            <a:spLocks noGrp="1"/>
          </p:cNvSpPr>
          <p:nvPr>
            <p:ph type="subTitle" idx="4294967295"/>
          </p:nvPr>
        </p:nvSpPr>
        <p:spPr>
          <a:xfrm>
            <a:off x="804322" y="4212975"/>
            <a:ext cx="21179100" cy="1587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4230"/>
              <a:buFont typeface="Source Serif Pro"/>
              <a:buNone/>
            </a:pPr>
            <a:r>
              <a:rPr lang="en-US" sz="4230" b="0" i="0" u="sng" strike="noStrike" cap="none">
                <a:solidFill>
                  <a:srgbClr val="3A3285"/>
                </a:solidFill>
                <a:latin typeface="Source Serif Pro"/>
                <a:ea typeface="Source Serif Pro"/>
                <a:cs typeface="Source Serif Pro"/>
                <a:sym typeface="Source Serif Pro"/>
              </a:rPr>
              <a:t>Analysis   // </a:t>
            </a:r>
            <a:r>
              <a:rPr lang="en-US" sz="3915" u="sng">
                <a:solidFill>
                  <a:srgbClr val="3A3285"/>
                </a:solidFill>
                <a:latin typeface="Source Serif Pro"/>
                <a:ea typeface="Source Serif Pro"/>
                <a:cs typeface="Source Serif Pro"/>
                <a:sym typeface="Source Serif Pro"/>
              </a:rPr>
              <a:t>Concrete Proposal</a:t>
            </a:r>
            <a:endParaRPr>
              <a:solidFill>
                <a:schemeClr val="dk1"/>
              </a:solidFill>
            </a:endParaRPr>
          </a:p>
          <a:p>
            <a:pPr marL="0" marR="0" lvl="0" indent="0" algn="l" rtl="0">
              <a:lnSpc>
                <a:spcPct val="100000"/>
              </a:lnSpc>
              <a:spcBef>
                <a:spcPts val="0"/>
              </a:spcBef>
              <a:spcAft>
                <a:spcPts val="0"/>
              </a:spcAft>
              <a:buClr>
                <a:srgbClr val="3A3285"/>
              </a:buClr>
              <a:buSzPts val="4230"/>
              <a:buFont typeface="Source Serif Pro"/>
              <a:buNone/>
            </a:pPr>
            <a:endParaRPr sz="4230" u="sng">
              <a:solidFill>
                <a:srgbClr val="3A3285"/>
              </a:solidFill>
              <a:latin typeface="Source Serif Pro"/>
              <a:ea typeface="Source Serif Pro"/>
              <a:cs typeface="Source Serif Pro"/>
              <a:sym typeface="Source Serif Pro"/>
            </a:endParaRPr>
          </a:p>
        </p:txBody>
      </p:sp>
      <p:pic>
        <p:nvPicPr>
          <p:cNvPr id="168" name="Google Shape;168;p31"/>
          <p:cNvPicPr preferRelativeResize="0"/>
          <p:nvPr/>
        </p:nvPicPr>
        <p:blipFill>
          <a:blip r:embed="rId3">
            <a:alphaModFix/>
          </a:blip>
          <a:stretch>
            <a:fillRect/>
          </a:stretch>
        </p:blipFill>
        <p:spPr>
          <a:xfrm>
            <a:off x="152400" y="3600200"/>
            <a:ext cx="13817600" cy="9963400"/>
          </a:xfrm>
          <a:prstGeom prst="rect">
            <a:avLst/>
          </a:prstGeom>
          <a:noFill/>
          <a:ln>
            <a:noFill/>
          </a:ln>
        </p:spPr>
      </p:pic>
      <p:sp>
        <p:nvSpPr>
          <p:cNvPr id="169" name="Google Shape;169;p31"/>
          <p:cNvSpPr txBox="1">
            <a:spLocks noGrp="1"/>
          </p:cNvSpPr>
          <p:nvPr>
            <p:ph type="ctrTitle" idx="4294967295"/>
          </p:nvPr>
        </p:nvSpPr>
        <p:spPr>
          <a:xfrm>
            <a:off x="12192000" y="5398925"/>
            <a:ext cx="10541100" cy="3480600"/>
          </a:xfrm>
          <a:prstGeom prst="rect">
            <a:avLst/>
          </a:prstGeom>
          <a:noFill/>
          <a:ln>
            <a:noFill/>
          </a:ln>
        </p:spPr>
        <p:txBody>
          <a:bodyPr spcFirstLastPara="1" wrap="square" lIns="50800" tIns="50800" rIns="50800" bIns="50800" anchor="t" anchorCtr="0">
            <a:noAutofit/>
          </a:bodyPr>
          <a:lstStyle/>
          <a:p>
            <a:pPr marL="0" lvl="0" indent="0" algn="l" rtl="0">
              <a:spcBef>
                <a:spcPts val="0"/>
              </a:spcBef>
              <a:spcAft>
                <a:spcPts val="0"/>
              </a:spcAft>
              <a:buClr>
                <a:srgbClr val="3A3285"/>
              </a:buClr>
              <a:buSzPts val="6000"/>
              <a:buFont typeface="Source Serif Pro"/>
              <a:buNone/>
            </a:pPr>
            <a:r>
              <a:rPr lang="en-US" sz="2400" b="1">
                <a:solidFill>
                  <a:srgbClr val="322B80"/>
                </a:solidFill>
                <a:highlight>
                  <a:schemeClr val="lt1"/>
                </a:highlight>
                <a:latin typeface="Lato"/>
                <a:ea typeface="Lato"/>
                <a:cs typeface="Lato"/>
                <a:sym typeface="Lato"/>
              </a:rPr>
              <a:t>Can we rethink The large object of the EU as a more nurturing ecosystem, like a tree, with its needs, dependents, and oppertunities. </a:t>
            </a:r>
            <a:endParaRPr sz="2400" b="1">
              <a:solidFill>
                <a:srgbClr val="322B80"/>
              </a:solidFill>
              <a:highlight>
                <a:schemeClr val="lt1"/>
              </a:highlight>
              <a:latin typeface="Lato"/>
              <a:ea typeface="Lato"/>
              <a:cs typeface="Lato"/>
              <a:sym typeface="Lato"/>
            </a:endParaRPr>
          </a:p>
          <a:p>
            <a:pPr marL="0" lvl="0" indent="0" algn="l" rtl="0">
              <a:spcBef>
                <a:spcPts val="0"/>
              </a:spcBef>
              <a:spcAft>
                <a:spcPts val="0"/>
              </a:spcAft>
              <a:buClr>
                <a:srgbClr val="3A3285"/>
              </a:buClr>
              <a:buSzPts val="6000"/>
              <a:buFont typeface="Source Serif Pro"/>
              <a:buNone/>
            </a:pPr>
            <a:endParaRPr sz="2400" b="1">
              <a:solidFill>
                <a:srgbClr val="322B80"/>
              </a:solidFill>
              <a:highlight>
                <a:schemeClr val="lt1"/>
              </a:highlight>
              <a:latin typeface="Lato"/>
              <a:ea typeface="Lato"/>
              <a:cs typeface="Lato"/>
              <a:sym typeface="Lato"/>
            </a:endParaRPr>
          </a:p>
          <a:p>
            <a:pPr marL="0" lvl="0" indent="0" algn="l" rtl="0">
              <a:spcBef>
                <a:spcPts val="0"/>
              </a:spcBef>
              <a:spcAft>
                <a:spcPts val="0"/>
              </a:spcAft>
              <a:buClr>
                <a:srgbClr val="3A3285"/>
              </a:buClr>
              <a:buSzPts val="6000"/>
              <a:buFont typeface="Source Serif Pro"/>
              <a:buNone/>
            </a:pPr>
            <a:r>
              <a:rPr lang="en-US" sz="2400" b="1">
                <a:solidFill>
                  <a:srgbClr val="322B80"/>
                </a:solidFill>
                <a:highlight>
                  <a:schemeClr val="lt1"/>
                </a:highlight>
                <a:latin typeface="Lato"/>
                <a:ea typeface="Lato"/>
                <a:cs typeface="Lato"/>
                <a:sym typeface="Lato"/>
              </a:rPr>
              <a:t>Many diverse organisms live on/in a tree and help it trive, </a:t>
            </a:r>
            <a:endParaRPr sz="2400" b="1">
              <a:solidFill>
                <a:srgbClr val="322B80"/>
              </a:solidFill>
              <a:highlight>
                <a:schemeClr val="lt1"/>
              </a:highlight>
              <a:latin typeface="Lato"/>
              <a:ea typeface="Lato"/>
              <a:cs typeface="Lato"/>
              <a:sym typeface="Lato"/>
            </a:endParaRPr>
          </a:p>
          <a:p>
            <a:pPr marL="0" lvl="0" indent="0" algn="l" rtl="0">
              <a:spcBef>
                <a:spcPts val="0"/>
              </a:spcBef>
              <a:spcAft>
                <a:spcPts val="0"/>
              </a:spcAft>
              <a:buClr>
                <a:srgbClr val="3A3285"/>
              </a:buClr>
              <a:buSzPts val="6000"/>
              <a:buFont typeface="Source Serif Pro"/>
              <a:buNone/>
            </a:pPr>
            <a:r>
              <a:rPr lang="en-US" sz="2400" b="1">
                <a:solidFill>
                  <a:srgbClr val="322B80"/>
                </a:solidFill>
                <a:highlight>
                  <a:schemeClr val="lt1"/>
                </a:highlight>
                <a:latin typeface="Lato"/>
                <a:ea typeface="Lato"/>
                <a:cs typeface="Lato"/>
                <a:sym typeface="Lato"/>
              </a:rPr>
              <a:t>based on a natural understanding of one another, </a:t>
            </a:r>
            <a:endParaRPr sz="2400" b="1">
              <a:solidFill>
                <a:srgbClr val="322B80"/>
              </a:solidFill>
              <a:highlight>
                <a:schemeClr val="lt1"/>
              </a:highlight>
              <a:latin typeface="Lato"/>
              <a:ea typeface="Lato"/>
              <a:cs typeface="Lato"/>
              <a:sym typeface="Lato"/>
            </a:endParaRPr>
          </a:p>
          <a:p>
            <a:pPr marL="0" lvl="0" indent="0" algn="l" rtl="0">
              <a:spcBef>
                <a:spcPts val="0"/>
              </a:spcBef>
              <a:spcAft>
                <a:spcPts val="0"/>
              </a:spcAft>
              <a:buClr>
                <a:srgbClr val="3A3285"/>
              </a:buClr>
              <a:buSzPts val="6000"/>
              <a:buFont typeface="Source Serif Pro"/>
              <a:buNone/>
            </a:pPr>
            <a:endParaRPr sz="2400" b="1">
              <a:solidFill>
                <a:srgbClr val="322B80"/>
              </a:solidFill>
              <a:highlight>
                <a:schemeClr val="lt1"/>
              </a:highlight>
              <a:latin typeface="Lato"/>
              <a:ea typeface="Lato"/>
              <a:cs typeface="Lato"/>
              <a:sym typeface="Lato"/>
            </a:endParaRPr>
          </a:p>
          <a:p>
            <a:pPr marL="0" lvl="0" indent="0" algn="l" rtl="0">
              <a:spcBef>
                <a:spcPts val="0"/>
              </a:spcBef>
              <a:spcAft>
                <a:spcPts val="0"/>
              </a:spcAft>
              <a:buClr>
                <a:srgbClr val="3A3285"/>
              </a:buClr>
              <a:buSzPts val="6000"/>
              <a:buFont typeface="Source Serif Pro"/>
              <a:buNone/>
            </a:pPr>
            <a:r>
              <a:rPr lang="en-US" sz="2400" b="1">
                <a:solidFill>
                  <a:srgbClr val="322B80"/>
                </a:solidFill>
                <a:highlight>
                  <a:schemeClr val="lt1"/>
                </a:highlight>
                <a:latin typeface="Lato"/>
                <a:ea typeface="Lato"/>
                <a:cs typeface="Lato"/>
                <a:sym typeface="Lato"/>
              </a:rPr>
              <a:t>Nurture / care  / safety </a:t>
            </a:r>
            <a:endParaRPr sz="2400" b="1">
              <a:solidFill>
                <a:srgbClr val="322B80"/>
              </a:solidFill>
              <a:highlight>
                <a:schemeClr val="lt1"/>
              </a:highlight>
              <a:latin typeface="Lato"/>
              <a:ea typeface="Lato"/>
              <a:cs typeface="Lato"/>
              <a:sym typeface="Lato"/>
            </a:endParaRPr>
          </a:p>
          <a:p>
            <a:pPr marL="0" lvl="0" indent="0" algn="l" rtl="0">
              <a:spcBef>
                <a:spcPts val="0"/>
              </a:spcBef>
              <a:spcAft>
                <a:spcPts val="0"/>
              </a:spcAft>
              <a:buClr>
                <a:srgbClr val="3A3285"/>
              </a:buClr>
              <a:buSzPts val="6000"/>
              <a:buFont typeface="Source Serif Pro"/>
              <a:buNone/>
            </a:pPr>
            <a:r>
              <a:rPr lang="en-US" sz="2400" b="1">
                <a:solidFill>
                  <a:srgbClr val="322B80"/>
                </a:solidFill>
                <a:highlight>
                  <a:schemeClr val="lt1"/>
                </a:highlight>
                <a:latin typeface="Lato"/>
                <a:ea typeface="Lato"/>
                <a:cs typeface="Lato"/>
                <a:sym typeface="Lato"/>
              </a:rPr>
              <a:t>Two way relations between the small and the big</a:t>
            </a:r>
            <a:endParaRPr sz="2400" b="1">
              <a:solidFill>
                <a:srgbClr val="322B80"/>
              </a:solidFill>
              <a:highlight>
                <a:schemeClr val="lt1"/>
              </a:highlight>
              <a:latin typeface="Lato"/>
              <a:ea typeface="Lato"/>
              <a:cs typeface="Lato"/>
              <a:sym typeface="Lato"/>
            </a:endParaRPr>
          </a:p>
          <a:p>
            <a:pPr marL="0" lvl="0" indent="0" algn="l" rtl="0">
              <a:spcBef>
                <a:spcPts val="0"/>
              </a:spcBef>
              <a:spcAft>
                <a:spcPts val="0"/>
              </a:spcAft>
              <a:buClr>
                <a:srgbClr val="3A3285"/>
              </a:buClr>
              <a:buSzPts val="6000"/>
              <a:buFont typeface="Source Serif Pro"/>
              <a:buNone/>
            </a:pPr>
            <a:endParaRPr sz="2400" b="1">
              <a:solidFill>
                <a:srgbClr val="322B80"/>
              </a:solidFill>
              <a:highlight>
                <a:schemeClr val="lt1"/>
              </a:highlight>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p:nvPr/>
        </p:nvSpPr>
        <p:spPr>
          <a:xfrm>
            <a:off x="4448424" y="1463575"/>
            <a:ext cx="18419100" cy="9521700"/>
          </a:xfrm>
          <a:prstGeom prst="rect">
            <a:avLst/>
          </a:prstGeom>
          <a:noFill/>
          <a:ln>
            <a:noFill/>
          </a:ln>
        </p:spPr>
        <p:txBody>
          <a:bodyPr spcFirstLastPara="1" wrap="square" lIns="50800" tIns="50800" rIns="50800" bIns="50800" anchor="t" anchorCtr="0">
            <a:noAutofit/>
          </a:bodyPr>
          <a:lstStyle/>
          <a:p>
            <a:pPr marL="0" marR="0" lvl="0" indent="0" algn="l" rtl="0">
              <a:lnSpc>
                <a:spcPct val="80000"/>
              </a:lnSpc>
              <a:spcBef>
                <a:spcPts val="0"/>
              </a:spcBef>
              <a:spcAft>
                <a:spcPts val="0"/>
              </a:spcAft>
              <a:buClr>
                <a:srgbClr val="3A3285"/>
              </a:buClr>
              <a:buSzPts val="5160"/>
              <a:buFont typeface="Source Serif Pro"/>
              <a:buNone/>
            </a:pPr>
            <a:r>
              <a:rPr lang="en-US" sz="5160" b="1" i="0" u="none" strike="noStrike" cap="none">
                <a:solidFill>
                  <a:srgbClr val="3A3285"/>
                </a:solidFill>
                <a:latin typeface="Source Serif Pro"/>
                <a:ea typeface="Source Serif Pro"/>
                <a:cs typeface="Source Serif Pro"/>
                <a:sym typeface="Source Serif Pro"/>
              </a:rPr>
              <a:t>Our 5 Keywords</a:t>
            </a:r>
            <a:endParaRPr sz="5160" b="1" i="0" u="none" strike="noStrike" cap="none">
              <a:solidFill>
                <a:srgbClr val="3A3285"/>
              </a:solidFill>
              <a:latin typeface="Source Serif Pro"/>
              <a:ea typeface="Source Serif Pro"/>
              <a:cs typeface="Source Serif Pro"/>
              <a:sym typeface="Source Serif Pro"/>
            </a:endParaRPr>
          </a:p>
          <a:p>
            <a:pPr marL="0" marR="0" lvl="0" indent="0" algn="l" rtl="0">
              <a:lnSpc>
                <a:spcPct val="80000"/>
              </a:lnSpc>
              <a:spcBef>
                <a:spcPts val="0"/>
              </a:spcBef>
              <a:spcAft>
                <a:spcPts val="0"/>
              </a:spcAft>
              <a:buClr>
                <a:srgbClr val="3A3285"/>
              </a:buClr>
              <a:buSzPts val="5160"/>
              <a:buFont typeface="Source Serif Pro"/>
              <a:buNone/>
            </a:pPr>
            <a:endParaRPr sz="5160" b="1" i="0" u="none" strike="noStrike" cap="none">
              <a:solidFill>
                <a:srgbClr val="3A3285"/>
              </a:solidFill>
              <a:latin typeface="Source Serif Pro"/>
              <a:ea typeface="Source Serif Pro"/>
              <a:cs typeface="Source Serif Pro"/>
              <a:sym typeface="Source Serif Pro"/>
            </a:endParaRPr>
          </a:p>
          <a:p>
            <a:pPr marL="0" marR="0" lvl="0" indent="0" algn="l" rtl="0">
              <a:lnSpc>
                <a:spcPct val="80000"/>
              </a:lnSpc>
              <a:spcBef>
                <a:spcPts val="0"/>
              </a:spcBef>
              <a:spcAft>
                <a:spcPts val="0"/>
              </a:spcAft>
              <a:buClr>
                <a:srgbClr val="3A3285"/>
              </a:buClr>
              <a:buSzPts val="5160"/>
              <a:buFont typeface="Source Serif Pro"/>
              <a:buNone/>
            </a:pPr>
            <a:r>
              <a:rPr lang="en-US" sz="5160" b="0" i="0" u="none" strike="noStrike" cap="none">
                <a:solidFill>
                  <a:srgbClr val="3A3285"/>
                </a:solidFill>
                <a:latin typeface="Source Serif Pro"/>
                <a:ea typeface="Source Serif Pro"/>
                <a:cs typeface="Source Serif Pro"/>
                <a:sym typeface="Source Serif Pro"/>
              </a:rPr>
              <a:t>Challenge Nr 3: </a:t>
            </a:r>
            <a:r>
              <a:rPr lang="en-US" sz="4050" b="1" i="0" u="none" strike="noStrike" cap="none">
                <a:solidFill>
                  <a:srgbClr val="322B80"/>
                </a:solidFill>
                <a:highlight>
                  <a:srgbClr val="FFFFFF"/>
                </a:highlight>
                <a:latin typeface="Lato"/>
                <a:ea typeface="Lato"/>
                <a:cs typeface="Lato"/>
                <a:sym typeface="Lato"/>
              </a:rPr>
              <a:t>Building spaces of encounter between local and EU level</a:t>
            </a:r>
            <a:endParaRPr sz="4050" b="1" i="0" u="none" strike="noStrike" cap="none">
              <a:solidFill>
                <a:srgbClr val="322B80"/>
              </a:solidFill>
              <a:highlight>
                <a:srgbClr val="FFFFFF"/>
              </a:highlight>
              <a:latin typeface="Lato"/>
              <a:ea typeface="Lato"/>
              <a:cs typeface="Lato"/>
              <a:sym typeface="Lato"/>
            </a:endParaRPr>
          </a:p>
          <a:p>
            <a:pPr marL="0" marR="0" lvl="0" indent="0" algn="l" rtl="0">
              <a:lnSpc>
                <a:spcPct val="80000"/>
              </a:lnSpc>
              <a:spcBef>
                <a:spcPts val="0"/>
              </a:spcBef>
              <a:spcAft>
                <a:spcPts val="0"/>
              </a:spcAft>
              <a:buClr>
                <a:srgbClr val="3A3285"/>
              </a:buClr>
              <a:buSzPts val="5160"/>
              <a:buFont typeface="Source Serif Pro"/>
              <a:buNone/>
            </a:pPr>
            <a:endParaRPr sz="4050" b="1" i="0" u="none" strike="noStrike" cap="none">
              <a:solidFill>
                <a:srgbClr val="322B80"/>
              </a:solidFill>
              <a:highlight>
                <a:srgbClr val="FFFFFF"/>
              </a:highlight>
              <a:latin typeface="Lato"/>
              <a:ea typeface="Lato"/>
              <a:cs typeface="Lato"/>
              <a:sym typeface="Lato"/>
            </a:endParaRPr>
          </a:p>
          <a:p>
            <a:pPr marL="0" marR="0" lvl="0" indent="0" algn="l" rtl="0">
              <a:lnSpc>
                <a:spcPct val="80000"/>
              </a:lnSpc>
              <a:spcBef>
                <a:spcPts val="0"/>
              </a:spcBef>
              <a:spcAft>
                <a:spcPts val="0"/>
              </a:spcAft>
              <a:buClr>
                <a:srgbClr val="3A3285"/>
              </a:buClr>
              <a:buSzPts val="5160"/>
              <a:buFont typeface="Source Serif Pro"/>
              <a:buNone/>
            </a:pPr>
            <a:r>
              <a:rPr lang="en-US" sz="4300" i="1">
                <a:solidFill>
                  <a:srgbClr val="3A3285"/>
                </a:solidFill>
                <a:latin typeface="Lato Light"/>
                <a:ea typeface="Lato Light"/>
                <a:cs typeface="Lato Light"/>
                <a:sym typeface="Lato Light"/>
              </a:rPr>
              <a:t>Spiritual Commons</a:t>
            </a:r>
            <a:endParaRPr sz="4300" i="1">
              <a:solidFill>
                <a:srgbClr val="3A3285"/>
              </a:solidFill>
              <a:latin typeface="Lato Light"/>
              <a:ea typeface="Lato Light"/>
              <a:cs typeface="Lato Light"/>
              <a:sym typeface="Lato Light"/>
            </a:endParaRPr>
          </a:p>
          <a:p>
            <a:pPr marL="0" marR="0" lvl="0" indent="0" algn="l" rtl="0">
              <a:lnSpc>
                <a:spcPct val="80000"/>
              </a:lnSpc>
              <a:spcBef>
                <a:spcPts val="0"/>
              </a:spcBef>
              <a:spcAft>
                <a:spcPts val="0"/>
              </a:spcAft>
              <a:buClr>
                <a:srgbClr val="3A3285"/>
              </a:buClr>
              <a:buSzPts val="5160"/>
              <a:buFont typeface="Source Serif Pro"/>
              <a:buNone/>
            </a:pPr>
            <a:r>
              <a:rPr lang="en-US" sz="4300" i="1">
                <a:solidFill>
                  <a:srgbClr val="3A3285"/>
                </a:solidFill>
                <a:latin typeface="Lato Light"/>
                <a:ea typeface="Lato Light"/>
                <a:cs typeface="Lato Light"/>
                <a:sym typeface="Lato Light"/>
              </a:rPr>
              <a:t>Spaces of Encounter </a:t>
            </a:r>
            <a:endParaRPr sz="4300" i="1">
              <a:solidFill>
                <a:srgbClr val="3A3285"/>
              </a:solidFill>
              <a:latin typeface="Lato Light"/>
              <a:ea typeface="Lato Light"/>
              <a:cs typeface="Lato Light"/>
              <a:sym typeface="Lato Light"/>
            </a:endParaRPr>
          </a:p>
          <a:p>
            <a:pPr marL="0" marR="0" lvl="0" indent="0" algn="l" rtl="0">
              <a:lnSpc>
                <a:spcPct val="80000"/>
              </a:lnSpc>
              <a:spcBef>
                <a:spcPts val="0"/>
              </a:spcBef>
              <a:spcAft>
                <a:spcPts val="0"/>
              </a:spcAft>
              <a:buClr>
                <a:srgbClr val="3A3285"/>
              </a:buClr>
              <a:buSzPts val="5160"/>
              <a:buFont typeface="Source Serif Pro"/>
              <a:buNone/>
            </a:pPr>
            <a:r>
              <a:rPr lang="en-US" sz="4300" i="1">
                <a:solidFill>
                  <a:srgbClr val="3A3285"/>
                </a:solidFill>
                <a:latin typeface="Lato Light"/>
                <a:ea typeface="Lato Light"/>
                <a:cs typeface="Lato Light"/>
                <a:sym typeface="Lato Light"/>
              </a:rPr>
              <a:t>the personal is public space</a:t>
            </a:r>
            <a:endParaRPr sz="4300" i="1">
              <a:solidFill>
                <a:srgbClr val="3A3285"/>
              </a:solidFill>
              <a:latin typeface="Lato Light"/>
              <a:ea typeface="Lato Light"/>
              <a:cs typeface="Lato Light"/>
              <a:sym typeface="Lato Light"/>
            </a:endParaRPr>
          </a:p>
          <a:p>
            <a:pPr marL="0" marR="0" lvl="0" indent="0" algn="l" rtl="0">
              <a:lnSpc>
                <a:spcPct val="80000"/>
              </a:lnSpc>
              <a:spcBef>
                <a:spcPts val="0"/>
              </a:spcBef>
              <a:spcAft>
                <a:spcPts val="0"/>
              </a:spcAft>
              <a:buClr>
                <a:srgbClr val="3A3285"/>
              </a:buClr>
              <a:buSzPts val="5160"/>
              <a:buFont typeface="Source Serif Pro"/>
              <a:buNone/>
            </a:pPr>
            <a:r>
              <a:rPr lang="en-US" sz="4300" i="1">
                <a:solidFill>
                  <a:srgbClr val="3A3285"/>
                </a:solidFill>
                <a:latin typeface="Lato Light"/>
                <a:ea typeface="Lato Light"/>
                <a:cs typeface="Lato Light"/>
                <a:sym typeface="Lato Light"/>
              </a:rPr>
              <a:t>Practice/Process/Ritual</a:t>
            </a:r>
            <a:endParaRPr sz="4300" i="1">
              <a:solidFill>
                <a:srgbClr val="3A3285"/>
              </a:solidFill>
              <a:latin typeface="Lato Light"/>
              <a:ea typeface="Lato Light"/>
              <a:cs typeface="Lato Light"/>
              <a:sym typeface="Lato Light"/>
            </a:endParaRPr>
          </a:p>
          <a:p>
            <a:pPr marL="0" marR="0" lvl="0" indent="0" algn="l" rtl="0">
              <a:lnSpc>
                <a:spcPct val="80000"/>
              </a:lnSpc>
              <a:spcBef>
                <a:spcPts val="0"/>
              </a:spcBef>
              <a:spcAft>
                <a:spcPts val="0"/>
              </a:spcAft>
              <a:buClr>
                <a:srgbClr val="3A3285"/>
              </a:buClr>
              <a:buSzPts val="5160"/>
              <a:buFont typeface="Source Serif Pro"/>
              <a:buNone/>
            </a:pPr>
            <a:r>
              <a:rPr lang="en-US" sz="4300" i="1">
                <a:solidFill>
                  <a:srgbClr val="3A3285"/>
                </a:solidFill>
                <a:latin typeface="Lato Light"/>
                <a:ea typeface="Lato Light"/>
                <a:cs typeface="Lato Light"/>
                <a:sym typeface="Lato Light"/>
              </a:rPr>
              <a:t>Embodiment</a:t>
            </a:r>
            <a:endParaRPr sz="4300" i="1">
              <a:solidFill>
                <a:srgbClr val="3A3285"/>
              </a:solidFill>
              <a:latin typeface="Lato Light"/>
              <a:ea typeface="Lato Light"/>
              <a:cs typeface="Lato Light"/>
              <a:sym typeface="Lato Light"/>
            </a:endParaRPr>
          </a:p>
          <a:p>
            <a:pPr marL="0" lvl="0" indent="0" algn="l" rtl="0">
              <a:lnSpc>
                <a:spcPct val="80000"/>
              </a:lnSpc>
              <a:spcBef>
                <a:spcPts val="0"/>
              </a:spcBef>
              <a:spcAft>
                <a:spcPts val="0"/>
              </a:spcAft>
              <a:buClr>
                <a:srgbClr val="3A3285"/>
              </a:buClr>
              <a:buSzPts val="5160"/>
              <a:buFont typeface="Source Serif Pro"/>
              <a:buNone/>
            </a:pPr>
            <a:endParaRPr sz="4300" i="1">
              <a:solidFill>
                <a:srgbClr val="3A3285"/>
              </a:solidFill>
              <a:latin typeface="Lato Light"/>
              <a:ea typeface="Lato Light"/>
              <a:cs typeface="Lato Light"/>
              <a:sym typeface="Lato Light"/>
            </a:endParaRPr>
          </a:p>
          <a:p>
            <a:pPr marL="0" marR="0" lvl="0" indent="0" algn="l" rtl="0">
              <a:lnSpc>
                <a:spcPct val="80000"/>
              </a:lnSpc>
              <a:spcBef>
                <a:spcPts val="0"/>
              </a:spcBef>
              <a:spcAft>
                <a:spcPts val="0"/>
              </a:spcAft>
              <a:buClr>
                <a:srgbClr val="3A3285"/>
              </a:buClr>
              <a:buSzPts val="5160"/>
              <a:buFont typeface="Source Serif Pro"/>
              <a:buNone/>
            </a:pPr>
            <a:endParaRPr sz="4300" i="1">
              <a:solidFill>
                <a:srgbClr val="3A3285"/>
              </a:solidFill>
              <a:latin typeface="Lato Light"/>
              <a:ea typeface="Lato Light"/>
              <a:cs typeface="Lato Light"/>
              <a:sym typeface="Lato Light"/>
            </a:endParaRPr>
          </a:p>
          <a:p>
            <a:pPr marL="0" marR="0" lvl="0" indent="0" algn="l" rtl="0">
              <a:lnSpc>
                <a:spcPct val="80000"/>
              </a:lnSpc>
              <a:spcBef>
                <a:spcPts val="0"/>
              </a:spcBef>
              <a:spcAft>
                <a:spcPts val="0"/>
              </a:spcAft>
              <a:buClr>
                <a:srgbClr val="3A3285"/>
              </a:buClr>
              <a:buSzPts val="5160"/>
              <a:buFont typeface="Source Serif Pro"/>
              <a:buNone/>
            </a:pPr>
            <a:endParaRPr sz="4300" b="0" i="1" u="none" strike="noStrike" cap="none">
              <a:solidFill>
                <a:srgbClr val="3A3285"/>
              </a:solidFill>
              <a:latin typeface="Lato Light"/>
              <a:ea typeface="Lato Light"/>
              <a:cs typeface="Lato Light"/>
              <a:sym typeface="Lato Light"/>
            </a:endParaRPr>
          </a:p>
          <a:p>
            <a:pPr marL="0" marR="0" lvl="0" indent="0" algn="l" rtl="0">
              <a:lnSpc>
                <a:spcPct val="80000"/>
              </a:lnSpc>
              <a:spcBef>
                <a:spcPts val="0"/>
              </a:spcBef>
              <a:spcAft>
                <a:spcPts val="0"/>
              </a:spcAft>
              <a:buClr>
                <a:srgbClr val="3A3285"/>
              </a:buClr>
              <a:buSzPts val="5160"/>
              <a:buFont typeface="Source Serif Pro"/>
              <a:buNone/>
            </a:pPr>
            <a:endParaRPr sz="4300" b="0" i="1" u="none" strike="noStrike" cap="none">
              <a:solidFill>
                <a:srgbClr val="3A3285"/>
              </a:solidFill>
              <a:latin typeface="Lato Light"/>
              <a:ea typeface="Lato Light"/>
              <a:cs typeface="Lato Light"/>
              <a:sym typeface="Lato Light"/>
            </a:endParaRPr>
          </a:p>
          <a:p>
            <a:pPr marL="0" marR="0" lvl="0" indent="0" algn="l" rtl="0">
              <a:lnSpc>
                <a:spcPct val="80000"/>
              </a:lnSpc>
              <a:spcBef>
                <a:spcPts val="0"/>
              </a:spcBef>
              <a:spcAft>
                <a:spcPts val="0"/>
              </a:spcAft>
              <a:buClr>
                <a:srgbClr val="3A3285"/>
              </a:buClr>
              <a:buSzPts val="5160"/>
              <a:buFont typeface="Source Serif Pro"/>
              <a:buNone/>
            </a:pPr>
            <a:endParaRPr sz="5160" b="1">
              <a:solidFill>
                <a:srgbClr val="3A3285"/>
              </a:solidFill>
              <a:latin typeface="Source Serif Pro"/>
              <a:ea typeface="Source Serif Pro"/>
              <a:cs typeface="Source Serif Pro"/>
              <a:sym typeface="Source Serif Pro"/>
            </a:endParaRPr>
          </a:p>
          <a:p>
            <a:pPr marL="0" marR="0" lvl="0" indent="0" algn="l" rtl="0">
              <a:lnSpc>
                <a:spcPct val="80000"/>
              </a:lnSpc>
              <a:spcBef>
                <a:spcPts val="0"/>
              </a:spcBef>
              <a:spcAft>
                <a:spcPts val="0"/>
              </a:spcAft>
              <a:buClr>
                <a:srgbClr val="3A3285"/>
              </a:buClr>
              <a:buSzPts val="5160"/>
              <a:buFont typeface="Source Serif Pro"/>
              <a:buNone/>
            </a:pPr>
            <a:endParaRPr sz="5160" b="1">
              <a:solidFill>
                <a:srgbClr val="3A3285"/>
              </a:solidFill>
              <a:latin typeface="Source Serif Pro"/>
              <a:ea typeface="Source Serif Pro"/>
              <a:cs typeface="Source Serif Pro"/>
              <a:sym typeface="Source Serif Pro"/>
            </a:endParaRPr>
          </a:p>
          <a:p>
            <a:pPr marL="0" marR="0" lvl="0" indent="0" algn="l" rtl="0">
              <a:lnSpc>
                <a:spcPct val="80000"/>
              </a:lnSpc>
              <a:spcBef>
                <a:spcPts val="0"/>
              </a:spcBef>
              <a:spcAft>
                <a:spcPts val="0"/>
              </a:spcAft>
              <a:buClr>
                <a:srgbClr val="3A3285"/>
              </a:buClr>
              <a:buSzPts val="5160"/>
              <a:buFont typeface="Source Serif Pro"/>
              <a:buNone/>
            </a:pPr>
            <a:endParaRPr sz="5160" b="1" i="0" u="none" strike="noStrike" cap="none">
              <a:solidFill>
                <a:srgbClr val="3A3285"/>
              </a:solidFill>
              <a:latin typeface="Source Serif Pro"/>
              <a:ea typeface="Source Serif Pro"/>
              <a:cs typeface="Source Serif Pro"/>
              <a:sym typeface="Source Serif Pro"/>
            </a:endParaRPr>
          </a:p>
          <a:p>
            <a:pPr marL="0" marR="0" lvl="0" indent="0" algn="l" rtl="0">
              <a:lnSpc>
                <a:spcPct val="80000"/>
              </a:lnSpc>
              <a:spcBef>
                <a:spcPts val="0"/>
              </a:spcBef>
              <a:spcAft>
                <a:spcPts val="0"/>
              </a:spcAft>
              <a:buClr>
                <a:srgbClr val="3A3285"/>
              </a:buClr>
              <a:buSzPts val="4300"/>
              <a:buFont typeface="Lato Ligh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5"/>
          <p:cNvPicPr preferRelativeResize="0"/>
          <p:nvPr/>
        </p:nvPicPr>
        <p:blipFill>
          <a:blip r:embed="rId3">
            <a:alphaModFix amt="52999"/>
          </a:blip>
          <a:stretch>
            <a:fillRect/>
          </a:stretch>
        </p:blipFill>
        <p:spPr>
          <a:xfrm>
            <a:off x="0" y="-1524000"/>
            <a:ext cx="9182101" cy="16323725"/>
          </a:xfrm>
          <a:prstGeom prst="rect">
            <a:avLst/>
          </a:prstGeom>
          <a:noFill/>
          <a:ln>
            <a:noFill/>
          </a:ln>
        </p:spPr>
      </p:pic>
      <p:sp>
        <p:nvSpPr>
          <p:cNvPr id="72" name="Google Shape;72;p15"/>
          <p:cNvSpPr txBox="1"/>
          <p:nvPr/>
        </p:nvSpPr>
        <p:spPr>
          <a:xfrm>
            <a:off x="5903850" y="1431225"/>
            <a:ext cx="18303600" cy="11294400"/>
          </a:xfrm>
          <a:prstGeom prst="rect">
            <a:avLst/>
          </a:prstGeom>
          <a:noFill/>
          <a:ln>
            <a:noFill/>
          </a:ln>
        </p:spPr>
        <p:txBody>
          <a:bodyPr spcFirstLastPara="1" wrap="square" lIns="50800" tIns="50800" rIns="50800" bIns="50800" anchor="t" anchorCtr="0">
            <a:noAutofit/>
          </a:bodyPr>
          <a:lstStyle/>
          <a:p>
            <a:pPr marL="0" marR="0" lvl="0" indent="0" algn="l" rtl="0">
              <a:lnSpc>
                <a:spcPct val="90000"/>
              </a:lnSpc>
              <a:spcBef>
                <a:spcPts val="0"/>
              </a:spcBef>
              <a:spcAft>
                <a:spcPts val="0"/>
              </a:spcAft>
              <a:buClr>
                <a:srgbClr val="3A3285"/>
              </a:buClr>
              <a:buSzPts val="6160"/>
              <a:buFont typeface="Source Serif Pro"/>
              <a:buNone/>
            </a:pPr>
            <a:r>
              <a:rPr lang="en-US" sz="6160" b="1" i="0" u="none" strike="noStrike" cap="none">
                <a:solidFill>
                  <a:srgbClr val="3A3285"/>
                </a:solidFill>
                <a:latin typeface="Source Serif Pro"/>
                <a:ea typeface="Source Serif Pro"/>
                <a:cs typeface="Source Serif Pro"/>
                <a:sym typeface="Source Serif Pro"/>
              </a:rPr>
              <a:t>Co-Creation Lab Proposal</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3A3285"/>
              </a:buClr>
              <a:buSzPts val="6160"/>
              <a:buFont typeface="Lato Light"/>
              <a:buNone/>
            </a:pPr>
            <a:endParaRPr sz="6160" b="1" i="0" u="none" strike="noStrike" cap="none">
              <a:solidFill>
                <a:srgbClr val="3A3285"/>
              </a:solidFill>
              <a:latin typeface="Source Serif Pro"/>
              <a:ea typeface="Source Serif Pro"/>
              <a:cs typeface="Source Serif Pro"/>
              <a:sym typeface="Source Serif Pro"/>
            </a:endParaRPr>
          </a:p>
          <a:p>
            <a:pPr marL="0" marR="0" lvl="0" indent="0" algn="l" rtl="0">
              <a:lnSpc>
                <a:spcPct val="90000"/>
              </a:lnSpc>
              <a:spcBef>
                <a:spcPts val="0"/>
              </a:spcBef>
              <a:spcAft>
                <a:spcPts val="0"/>
              </a:spcAft>
              <a:buClr>
                <a:srgbClr val="3A3285"/>
              </a:buClr>
              <a:buSzPts val="5280"/>
              <a:buFont typeface="Lato Light"/>
              <a:buNone/>
            </a:pPr>
            <a:r>
              <a:rPr lang="en-US" sz="5280" b="1" i="0" u="none" strike="noStrike" cap="none">
                <a:solidFill>
                  <a:srgbClr val="3A3285"/>
                </a:solidFill>
                <a:latin typeface="Lato Light"/>
                <a:ea typeface="Lato Light"/>
                <a:cs typeface="Lato Light"/>
                <a:sym typeface="Lato Light"/>
              </a:rPr>
              <a:t>Challenge Nr 3:</a:t>
            </a:r>
            <a:br>
              <a:rPr lang="en-US" sz="5280" b="1" i="0" u="none" strike="noStrike" cap="none">
                <a:solidFill>
                  <a:srgbClr val="3A3285"/>
                </a:solidFill>
                <a:latin typeface="Lato Light"/>
                <a:ea typeface="Lato Light"/>
                <a:cs typeface="Lato Light"/>
                <a:sym typeface="Lato Light"/>
              </a:rPr>
            </a:br>
            <a:r>
              <a:rPr lang="en-US" sz="5280" b="1" i="0" u="none" strike="noStrike" cap="none">
                <a:solidFill>
                  <a:srgbClr val="3A3285"/>
                </a:solidFill>
                <a:latin typeface="Lato"/>
                <a:ea typeface="Lato"/>
                <a:cs typeface="Lato"/>
                <a:sym typeface="Lato"/>
              </a:rPr>
              <a:t>Building spaces of encounter between local and EU level</a:t>
            </a:r>
            <a:endParaRPr sz="5280" b="1" i="0" u="none" strike="noStrike" cap="none">
              <a:solidFill>
                <a:srgbClr val="3A3285"/>
              </a:solidFill>
              <a:latin typeface="Lato"/>
              <a:ea typeface="Lato"/>
              <a:cs typeface="Lato"/>
              <a:sym typeface="Lato"/>
            </a:endParaRPr>
          </a:p>
          <a:p>
            <a:pPr marL="0" marR="0" lvl="0" indent="0" algn="l" rtl="0">
              <a:lnSpc>
                <a:spcPct val="90000"/>
              </a:lnSpc>
              <a:spcBef>
                <a:spcPts val="0"/>
              </a:spcBef>
              <a:spcAft>
                <a:spcPts val="0"/>
              </a:spcAft>
              <a:buClr>
                <a:srgbClr val="3A3285"/>
              </a:buClr>
              <a:buSzPts val="5280"/>
              <a:buFont typeface="Lato Light"/>
              <a:buNone/>
            </a:pPr>
            <a:endParaRPr sz="5280" b="1" i="0" u="none" strike="noStrike" cap="none">
              <a:solidFill>
                <a:srgbClr val="3A3285"/>
              </a:solidFill>
              <a:latin typeface="Lato Light"/>
              <a:ea typeface="Lato Light"/>
              <a:cs typeface="Lato Light"/>
              <a:sym typeface="Lato Light"/>
            </a:endParaRPr>
          </a:p>
          <a:p>
            <a:pPr marL="0" marR="0" lvl="0" indent="0" algn="l" rtl="0">
              <a:lnSpc>
                <a:spcPct val="90000"/>
              </a:lnSpc>
              <a:spcBef>
                <a:spcPts val="0"/>
              </a:spcBef>
              <a:spcAft>
                <a:spcPts val="0"/>
              </a:spcAft>
              <a:buClr>
                <a:srgbClr val="3A3285"/>
              </a:buClr>
              <a:buSzPts val="5280"/>
              <a:buFont typeface="Lato Light"/>
              <a:buNone/>
            </a:pPr>
            <a:r>
              <a:rPr lang="en-US" sz="5280" b="1" i="0" u="none" strike="noStrike" cap="none">
                <a:solidFill>
                  <a:srgbClr val="3A3285"/>
                </a:solidFill>
                <a:latin typeface="Lato Light"/>
                <a:ea typeface="Lato Light"/>
                <a:cs typeface="Lato Light"/>
                <a:sym typeface="Lato Light"/>
              </a:rPr>
              <a:t>Team 11:</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3A3285"/>
              </a:buClr>
              <a:buSzPts val="5280"/>
              <a:buFont typeface="Lato Light"/>
              <a:buNone/>
            </a:pPr>
            <a:r>
              <a:rPr lang="en-US" sz="4400" i="1">
                <a:latin typeface="Helvetica Neue"/>
                <a:ea typeface="Helvetica Neue"/>
                <a:cs typeface="Helvetica Neue"/>
                <a:sym typeface="Helvetica Neue"/>
              </a:rPr>
              <a:t>Spiritual Commoning</a:t>
            </a:r>
            <a:endParaRPr sz="4400" b="0" i="1"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3A3285"/>
              </a:buClr>
              <a:buSzPts val="3000"/>
              <a:buFont typeface="Lato Light"/>
              <a:buNone/>
            </a:pPr>
            <a:endParaRPr sz="3000" b="0" i="1"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3A3285"/>
              </a:buClr>
              <a:buSzPts val="5280"/>
              <a:buFont typeface="Lato Light"/>
              <a:buNone/>
            </a:pPr>
            <a:r>
              <a:rPr lang="en-US" sz="5280" b="1" i="0" u="none" strike="noStrike" cap="none">
                <a:solidFill>
                  <a:srgbClr val="3A3285"/>
                </a:solidFill>
                <a:latin typeface="Lato Light"/>
                <a:ea typeface="Lato Light"/>
                <a:cs typeface="Lato Light"/>
                <a:sym typeface="Lato Light"/>
              </a:rPr>
              <a:t>Names of team members: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3A3285"/>
              </a:buClr>
              <a:buSzPts val="5280"/>
              <a:buFont typeface="Lato Light"/>
              <a:buNone/>
            </a:pPr>
            <a:r>
              <a:rPr lang="en-US" sz="5280" i="1">
                <a:solidFill>
                  <a:srgbClr val="3A3285"/>
                </a:solidFill>
                <a:latin typeface="Lato Light"/>
                <a:ea typeface="Lato Light"/>
                <a:cs typeface="Lato Light"/>
                <a:sym typeface="Lato Light"/>
              </a:rPr>
              <a:t>Michael Dobbie</a:t>
            </a:r>
            <a:endParaRPr sz="5280" i="1">
              <a:solidFill>
                <a:srgbClr val="3A3285"/>
              </a:solidFill>
              <a:latin typeface="Lato Light"/>
              <a:ea typeface="Lato Light"/>
              <a:cs typeface="Lato Light"/>
              <a:sym typeface="Lato Light"/>
            </a:endParaRPr>
          </a:p>
          <a:p>
            <a:pPr marL="0" marR="0" lvl="0" indent="0" algn="l" rtl="0">
              <a:lnSpc>
                <a:spcPct val="90000"/>
              </a:lnSpc>
              <a:spcBef>
                <a:spcPts val="0"/>
              </a:spcBef>
              <a:spcAft>
                <a:spcPts val="0"/>
              </a:spcAft>
              <a:buClr>
                <a:srgbClr val="3A3285"/>
              </a:buClr>
              <a:buSzPts val="5280"/>
              <a:buFont typeface="Lato Light"/>
              <a:buNone/>
            </a:pPr>
            <a:r>
              <a:rPr lang="en-US" sz="5280" i="1">
                <a:solidFill>
                  <a:srgbClr val="3A3285"/>
                </a:solidFill>
                <a:latin typeface="Lato Light"/>
                <a:ea typeface="Lato Light"/>
                <a:cs typeface="Lato Light"/>
                <a:sym typeface="Lato Light"/>
              </a:rPr>
              <a:t>Sonya Armaghanyan</a:t>
            </a:r>
            <a:endParaRPr sz="5280" i="1">
              <a:solidFill>
                <a:srgbClr val="3A3285"/>
              </a:solidFill>
              <a:latin typeface="Lato Light"/>
              <a:ea typeface="Lato Light"/>
              <a:cs typeface="Lato Light"/>
              <a:sym typeface="Lato Light"/>
            </a:endParaRPr>
          </a:p>
          <a:p>
            <a:pPr marL="0" marR="0" lvl="0" indent="0" algn="l" rtl="0">
              <a:lnSpc>
                <a:spcPct val="90000"/>
              </a:lnSpc>
              <a:spcBef>
                <a:spcPts val="0"/>
              </a:spcBef>
              <a:spcAft>
                <a:spcPts val="0"/>
              </a:spcAft>
              <a:buClr>
                <a:srgbClr val="3A3285"/>
              </a:buClr>
              <a:buSzPts val="5280"/>
              <a:buFont typeface="Lato Light"/>
              <a:buNone/>
            </a:pPr>
            <a:r>
              <a:rPr lang="en-US" sz="5280" i="1">
                <a:solidFill>
                  <a:srgbClr val="3A3285"/>
                </a:solidFill>
                <a:latin typeface="Lato Light"/>
                <a:ea typeface="Lato Light"/>
                <a:cs typeface="Lato Light"/>
                <a:sym typeface="Lato Light"/>
              </a:rPr>
              <a:t>Evan Reinhold</a:t>
            </a:r>
            <a:endParaRPr sz="5280" i="1">
              <a:solidFill>
                <a:srgbClr val="3A3285"/>
              </a:solidFill>
              <a:latin typeface="Lato Light"/>
              <a:ea typeface="Lato Light"/>
              <a:cs typeface="Lato Light"/>
              <a:sym typeface="Lato Light"/>
            </a:endParaRPr>
          </a:p>
          <a:p>
            <a:pPr marL="0" marR="0" lvl="0" indent="0" algn="l" rtl="0">
              <a:lnSpc>
                <a:spcPct val="90000"/>
              </a:lnSpc>
              <a:spcBef>
                <a:spcPts val="0"/>
              </a:spcBef>
              <a:spcAft>
                <a:spcPts val="0"/>
              </a:spcAft>
              <a:buClr>
                <a:srgbClr val="3A3285"/>
              </a:buClr>
              <a:buSzPts val="5280"/>
              <a:buFont typeface="Lato Light"/>
              <a:buNone/>
            </a:pPr>
            <a:r>
              <a:rPr lang="en-US" sz="5280" i="1">
                <a:solidFill>
                  <a:srgbClr val="3A3285"/>
                </a:solidFill>
                <a:latin typeface="Lato Light"/>
                <a:ea typeface="Lato Light"/>
                <a:cs typeface="Lato Light"/>
                <a:sym typeface="Lato Light"/>
              </a:rPr>
              <a:t>Marije Nie </a:t>
            </a:r>
            <a:endParaRPr sz="5280" i="1">
              <a:solidFill>
                <a:srgbClr val="3A3285"/>
              </a:solidFill>
              <a:latin typeface="Lato Light"/>
              <a:ea typeface="Lato Light"/>
              <a:cs typeface="Lato Light"/>
              <a:sym typeface="Lato Light"/>
            </a:endParaRPr>
          </a:p>
          <a:p>
            <a:pPr marL="0" marR="0" lvl="0" indent="0" algn="l" rtl="0">
              <a:lnSpc>
                <a:spcPct val="90000"/>
              </a:lnSpc>
              <a:spcBef>
                <a:spcPts val="0"/>
              </a:spcBef>
              <a:spcAft>
                <a:spcPts val="0"/>
              </a:spcAft>
              <a:buClr>
                <a:srgbClr val="3A3285"/>
              </a:buClr>
              <a:buSzPts val="5280"/>
              <a:buFont typeface="Lato Light"/>
              <a:buNone/>
            </a:pPr>
            <a:r>
              <a:rPr lang="en-US" sz="5280" i="1">
                <a:solidFill>
                  <a:srgbClr val="3A3285"/>
                </a:solidFill>
                <a:latin typeface="Lato Light"/>
                <a:ea typeface="Lato Light"/>
                <a:cs typeface="Lato Light"/>
                <a:sym typeface="Lato Light"/>
              </a:rPr>
              <a:t>Mateja Stanislava Rot</a:t>
            </a:r>
            <a:endParaRPr sz="5280" i="1">
              <a:solidFill>
                <a:srgbClr val="3A3285"/>
              </a:solidFill>
              <a:latin typeface="Lato Light"/>
              <a:ea typeface="Lato Light"/>
              <a:cs typeface="Lato Light"/>
              <a:sym typeface="Lato Light"/>
            </a:endParaRPr>
          </a:p>
        </p:txBody>
      </p:sp>
      <p:pic>
        <p:nvPicPr>
          <p:cNvPr id="73" name="Google Shape;73;p15" descr="Bild"/>
          <p:cNvPicPr preferRelativeResize="0"/>
          <p:nvPr/>
        </p:nvPicPr>
        <p:blipFill rotWithShape="1">
          <a:blip r:embed="rId4">
            <a:alphaModFix/>
          </a:blip>
          <a:srcRect/>
          <a:stretch/>
        </p:blipFill>
        <p:spPr>
          <a:xfrm>
            <a:off x="21945601" y="10649952"/>
            <a:ext cx="2438400" cy="3066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228600" y="-1371600"/>
            <a:ext cx="24107175" cy="17564099"/>
          </a:xfrm>
          <a:prstGeom prst="rect">
            <a:avLst/>
          </a:prstGeom>
          <a:noFill/>
          <a:ln>
            <a:noFill/>
          </a:ln>
        </p:spPr>
      </p:pic>
      <p:sp>
        <p:nvSpPr>
          <p:cNvPr id="79" name="Google Shape;79;p16"/>
          <p:cNvSpPr txBox="1"/>
          <p:nvPr/>
        </p:nvSpPr>
        <p:spPr>
          <a:xfrm>
            <a:off x="6321275" y="149075"/>
            <a:ext cx="15518100" cy="632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0" b="1">
                <a:solidFill>
                  <a:srgbClr val="EFEFEF"/>
                </a:solidFill>
                <a:latin typeface="Cambria"/>
                <a:ea typeface="Cambria"/>
                <a:cs typeface="Cambria"/>
                <a:sym typeface="Cambria"/>
              </a:rPr>
              <a:t>Unknown Directions:</a:t>
            </a:r>
            <a:endParaRPr sz="10000" b="1">
              <a:solidFill>
                <a:srgbClr val="EFEFEF"/>
              </a:solidFill>
              <a:latin typeface="Cambria"/>
              <a:ea typeface="Cambria"/>
              <a:cs typeface="Cambria"/>
              <a:sym typeface="Cambria"/>
            </a:endParaRPr>
          </a:p>
          <a:p>
            <a:pPr marL="0" lvl="0" indent="0" algn="ctr" rtl="0">
              <a:spcBef>
                <a:spcPts val="0"/>
              </a:spcBef>
              <a:spcAft>
                <a:spcPts val="0"/>
              </a:spcAft>
              <a:buNone/>
            </a:pPr>
            <a:r>
              <a:rPr lang="en-US" sz="10000" b="1">
                <a:solidFill>
                  <a:srgbClr val="EFEFEF"/>
                </a:solidFill>
                <a:latin typeface="Cambria"/>
                <a:ea typeface="Cambria"/>
                <a:cs typeface="Cambria"/>
                <a:sym typeface="Cambria"/>
              </a:rPr>
              <a:t>the Spiritual Commons</a:t>
            </a:r>
            <a:endParaRPr sz="10000" b="1">
              <a:solidFill>
                <a:srgbClr val="EFEFEF"/>
              </a:solidFill>
              <a:latin typeface="Cambria"/>
              <a:ea typeface="Cambria"/>
              <a:cs typeface="Cambria"/>
              <a:sym typeface="Cambr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p:nvPr/>
        </p:nvSpPr>
        <p:spPr>
          <a:xfrm>
            <a:off x="417450" y="357800"/>
            <a:ext cx="23376900" cy="128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100" b="1">
                <a:solidFill>
                  <a:srgbClr val="3A3285"/>
                </a:solidFill>
                <a:latin typeface="Source Serif Pro"/>
                <a:ea typeface="Source Serif Pro"/>
                <a:cs typeface="Source Serif Pro"/>
                <a:sym typeface="Source Serif Pro"/>
              </a:rPr>
              <a:t>Context and Perspective:</a:t>
            </a:r>
            <a:endParaRPr sz="5100" b="1">
              <a:solidFill>
                <a:srgbClr val="3A3285"/>
              </a:solidFill>
              <a:latin typeface="Source Serif Pro"/>
              <a:ea typeface="Source Serif Pro"/>
              <a:cs typeface="Source Serif Pro"/>
              <a:sym typeface="Source Serif Pro"/>
            </a:endParaRPr>
          </a:p>
          <a:p>
            <a:pPr marL="0" lvl="0" indent="0" algn="l" rtl="0">
              <a:lnSpc>
                <a:spcPct val="115000"/>
              </a:lnSpc>
              <a:spcBef>
                <a:spcPts val="0"/>
              </a:spcBef>
              <a:spcAft>
                <a:spcPts val="0"/>
              </a:spcAft>
              <a:buClr>
                <a:schemeClr val="dk1"/>
              </a:buClr>
              <a:buSzPts val="1100"/>
              <a:buFont typeface="Arial"/>
              <a:buNone/>
            </a:pPr>
            <a:r>
              <a:rPr lang="en-US" sz="4050">
                <a:solidFill>
                  <a:schemeClr val="dk1"/>
                </a:solidFill>
                <a:latin typeface="Helvetica Neue"/>
                <a:ea typeface="Helvetica Neue"/>
                <a:cs typeface="Helvetica Neue"/>
                <a:sym typeface="Helvetica Neue"/>
              </a:rPr>
              <a:t>   </a:t>
            </a:r>
            <a:r>
              <a:rPr lang="en-US" sz="4150">
                <a:solidFill>
                  <a:schemeClr val="dk1"/>
                </a:solidFill>
                <a:latin typeface="Helvetica Neue"/>
                <a:ea typeface="Helvetica Neue"/>
                <a:cs typeface="Helvetica Neue"/>
                <a:sym typeface="Helvetica Neue"/>
              </a:rPr>
              <a:t>The commons often seem like an ambiguous, even abstract idea. Yet they hold the potential to contain and enable all of who we are, to frame how we see the world, how we relate and interact with one another…as humans, as Europeans…reaching through all levels of self and society.</a:t>
            </a:r>
            <a:endParaRPr sz="415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4150">
                <a:solidFill>
                  <a:schemeClr val="dk1"/>
                </a:solidFill>
                <a:latin typeface="Helvetica Neue"/>
                <a:ea typeface="Helvetica Neue"/>
                <a:cs typeface="Helvetica Neue"/>
                <a:sym typeface="Helvetica Neue"/>
              </a:rPr>
              <a:t>   The commons already exist in rudimentary ways, but their full potential require tending and feeding through shared awareness and practice. The commons are a continuous, evolving, creative act of the imagination. It is a shared collective dreaming. In the same way as an open improv the commons thrive on the inspirations that we’re each able to offer one another…open, vulnerable human acts of art, curiosity and play...continual trial and error. Transparency and trust are core principles in this process of creation. How to then enable more of us to become visible and open to one another, to stay inspired, to play our part in these Commons as or when needed? Each of us (as citizen in potential) plays a unique individual role in this tapestry, these common spaces of the body, mind and environment. But it’s a learning process to stay engaged and connected…to keep such commons alive, open, inviting and present for all. This </a:t>
            </a:r>
            <a:endParaRPr sz="415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4150">
                <a:solidFill>
                  <a:schemeClr val="dk1"/>
                </a:solidFill>
                <a:latin typeface="Helvetica Neue"/>
                <a:ea typeface="Helvetica Neue"/>
                <a:cs typeface="Helvetica Neue"/>
                <a:sym typeface="Helvetica Neue"/>
              </a:rPr>
              <a:t>awareness and tending to a shared physical and mental commons requires some good </a:t>
            </a:r>
            <a:endParaRPr sz="415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4150">
                <a:solidFill>
                  <a:schemeClr val="dk1"/>
                </a:solidFill>
                <a:latin typeface="Helvetica Neue"/>
                <a:ea typeface="Helvetica Neue"/>
                <a:cs typeface="Helvetica Neue"/>
                <a:sym typeface="Helvetica Neue"/>
              </a:rPr>
              <a:t>framing and design. </a:t>
            </a:r>
            <a:endParaRPr sz="415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4150">
                <a:solidFill>
                  <a:schemeClr val="dk1"/>
                </a:solidFill>
                <a:latin typeface="Helvetica Neue"/>
                <a:ea typeface="Helvetica Neue"/>
                <a:cs typeface="Helvetica Neue"/>
                <a:sym typeface="Helvetica Neue"/>
              </a:rPr>
              <a:t>   And so we begin in framing here with the idea of the “spiritual commons”. </a:t>
            </a:r>
            <a:endParaRPr sz="4050">
              <a:solidFill>
                <a:srgbClr val="1D1C1D"/>
              </a:solidFill>
              <a:latin typeface="Source Serif Pro SemiBold"/>
              <a:ea typeface="Source Serif Pro SemiBold"/>
              <a:cs typeface="Source Serif Pro SemiBold"/>
              <a:sym typeface="Source Serif Pro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8"/>
          <p:cNvPicPr preferRelativeResize="0"/>
          <p:nvPr/>
        </p:nvPicPr>
        <p:blipFill>
          <a:blip r:embed="rId3">
            <a:alphaModFix/>
          </a:blip>
          <a:stretch>
            <a:fillRect/>
          </a:stretch>
        </p:blipFill>
        <p:spPr>
          <a:xfrm>
            <a:off x="2565400" y="666825"/>
            <a:ext cx="14113925" cy="12382350"/>
          </a:xfrm>
          <a:prstGeom prst="rect">
            <a:avLst/>
          </a:prstGeom>
          <a:noFill/>
          <a:ln>
            <a:noFill/>
          </a:ln>
        </p:spPr>
      </p:pic>
      <p:sp>
        <p:nvSpPr>
          <p:cNvPr id="90" name="Google Shape;90;p18"/>
          <p:cNvSpPr txBox="1"/>
          <p:nvPr/>
        </p:nvSpPr>
        <p:spPr>
          <a:xfrm>
            <a:off x="2095500" y="7196675"/>
            <a:ext cx="6498300" cy="258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400" b="1">
                <a:solidFill>
                  <a:srgbClr val="3A3285"/>
                </a:solidFill>
                <a:latin typeface="Source Serif Pro"/>
                <a:ea typeface="Source Serif Pro"/>
                <a:cs typeface="Source Serif Pro"/>
                <a:sym typeface="Source Serif Pro"/>
              </a:rPr>
              <a:t>Communities</a:t>
            </a:r>
            <a:endParaRPr sz="4400"/>
          </a:p>
        </p:txBody>
      </p:sp>
      <p:sp>
        <p:nvSpPr>
          <p:cNvPr id="91" name="Google Shape;91;p18"/>
          <p:cNvSpPr txBox="1"/>
          <p:nvPr/>
        </p:nvSpPr>
        <p:spPr>
          <a:xfrm>
            <a:off x="14160500" y="1227675"/>
            <a:ext cx="6498300" cy="258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400" b="1">
                <a:solidFill>
                  <a:srgbClr val="3A3285"/>
                </a:solidFill>
                <a:latin typeface="Source Serif Pro"/>
                <a:ea typeface="Source Serif Pro"/>
                <a:cs typeface="Source Serif Pro"/>
                <a:sym typeface="Source Serif Pro"/>
              </a:rPr>
              <a:t>Personal / collective thoughts </a:t>
            </a:r>
            <a:endParaRPr sz="4400"/>
          </a:p>
        </p:txBody>
      </p:sp>
      <p:sp>
        <p:nvSpPr>
          <p:cNvPr id="92" name="Google Shape;92;p18"/>
          <p:cNvSpPr txBox="1"/>
          <p:nvPr/>
        </p:nvSpPr>
        <p:spPr>
          <a:xfrm>
            <a:off x="15959675" y="8318475"/>
            <a:ext cx="6498300" cy="258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400" b="1">
                <a:solidFill>
                  <a:srgbClr val="3A3285"/>
                </a:solidFill>
                <a:latin typeface="Source Serif Pro"/>
                <a:ea typeface="Source Serif Pro"/>
                <a:cs typeface="Source Serif Pro"/>
                <a:sym typeface="Source Serif Pro"/>
              </a:rPr>
              <a:t>points of contention</a:t>
            </a:r>
            <a:endParaRPr sz="4400" b="1">
              <a:solidFill>
                <a:srgbClr val="3A3285"/>
              </a:solidFill>
              <a:latin typeface="Source Serif Pro"/>
              <a:ea typeface="Source Serif Pro"/>
              <a:cs typeface="Source Serif Pro"/>
              <a:sym typeface="Source Serif Pro"/>
            </a:endParaRPr>
          </a:p>
          <a:p>
            <a:pPr marL="0" lvl="0" indent="0" algn="l" rtl="0">
              <a:spcBef>
                <a:spcPts val="0"/>
              </a:spcBef>
              <a:spcAft>
                <a:spcPts val="0"/>
              </a:spcAft>
              <a:buNone/>
            </a:pPr>
            <a:r>
              <a:rPr lang="en-US" sz="4400" b="1">
                <a:solidFill>
                  <a:srgbClr val="3A3285"/>
                </a:solidFill>
                <a:latin typeface="Source Serif Pro"/>
                <a:ea typeface="Source Serif Pro"/>
                <a:cs typeface="Source Serif Pro"/>
                <a:sym typeface="Source Serif Pro"/>
              </a:rPr>
              <a:t>overlap, diversion, and collision</a:t>
            </a:r>
            <a:endParaRPr sz="4400" b="1">
              <a:solidFill>
                <a:srgbClr val="3A3285"/>
              </a:solidFill>
              <a:latin typeface="Source Serif Pro"/>
              <a:ea typeface="Source Serif Pro"/>
              <a:cs typeface="Source Serif Pro"/>
              <a:sym typeface="Source Serif Pro"/>
            </a:endParaRPr>
          </a:p>
        </p:txBody>
      </p:sp>
      <p:sp>
        <p:nvSpPr>
          <p:cNvPr id="93" name="Google Shape;93;p18"/>
          <p:cNvSpPr txBox="1"/>
          <p:nvPr/>
        </p:nvSpPr>
        <p:spPr>
          <a:xfrm>
            <a:off x="211675" y="477075"/>
            <a:ext cx="6498300" cy="58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b="1">
                <a:solidFill>
                  <a:srgbClr val="3A3285"/>
                </a:solidFill>
                <a:latin typeface="Source Serif Pro"/>
                <a:ea typeface="Source Serif Pro"/>
                <a:cs typeface="Source Serif Pro"/>
                <a:sym typeface="Source Serif Pro"/>
              </a:rPr>
              <a:t>taking time and space to enquire around a collective spiritual commons</a:t>
            </a:r>
            <a:endParaRPr sz="2900" b="1">
              <a:solidFill>
                <a:srgbClr val="3A3285"/>
              </a:solidFill>
              <a:latin typeface="Source Serif Pro"/>
              <a:ea typeface="Source Serif Pro"/>
              <a:cs typeface="Source Serif Pro"/>
              <a:sym typeface="Source Serif Pro"/>
            </a:endParaRPr>
          </a:p>
          <a:p>
            <a:pPr marL="0" lvl="0" indent="0" algn="l" rtl="0">
              <a:spcBef>
                <a:spcPts val="0"/>
              </a:spcBef>
              <a:spcAft>
                <a:spcPts val="0"/>
              </a:spcAft>
              <a:buNone/>
            </a:pPr>
            <a:endParaRPr sz="2900" b="1">
              <a:solidFill>
                <a:srgbClr val="3A3285"/>
              </a:solidFill>
              <a:latin typeface="Source Serif Pro"/>
              <a:ea typeface="Source Serif Pro"/>
              <a:cs typeface="Source Serif Pro"/>
              <a:sym typeface="Source Serif Pro"/>
            </a:endParaRPr>
          </a:p>
          <a:p>
            <a:pPr marL="0" lvl="0" indent="0" algn="l" rtl="0">
              <a:spcBef>
                <a:spcPts val="0"/>
              </a:spcBef>
              <a:spcAft>
                <a:spcPts val="0"/>
              </a:spcAft>
              <a:buNone/>
            </a:pPr>
            <a:r>
              <a:rPr lang="en-US" sz="2900" b="1">
                <a:solidFill>
                  <a:srgbClr val="3A3285"/>
                </a:solidFill>
                <a:latin typeface="Source Serif Pro"/>
                <a:ea typeface="Source Serif Pro"/>
                <a:cs typeface="Source Serif Pro"/>
                <a:sym typeface="Source Serif Pro"/>
              </a:rPr>
              <a:t>An understanding beyond three dimensions...into spaces transcending present limitations, definitions and language...</a:t>
            </a:r>
            <a:endParaRPr sz="2900" b="1">
              <a:solidFill>
                <a:srgbClr val="3A3285"/>
              </a:solidFill>
              <a:latin typeface="Source Serif Pro"/>
              <a:ea typeface="Source Serif Pro"/>
              <a:cs typeface="Source Serif Pro"/>
              <a:sym typeface="Source Serif Pro"/>
            </a:endParaRPr>
          </a:p>
          <a:p>
            <a:pPr marL="0" lvl="0" indent="0" algn="l" rtl="0">
              <a:spcBef>
                <a:spcPts val="0"/>
              </a:spcBef>
              <a:spcAft>
                <a:spcPts val="0"/>
              </a:spcAft>
              <a:buNone/>
            </a:pPr>
            <a:r>
              <a:rPr lang="en-US" sz="2900" b="1">
                <a:solidFill>
                  <a:srgbClr val="3A3285"/>
                </a:solidFill>
                <a:latin typeface="Source Serif Pro"/>
                <a:ea typeface="Source Serif Pro"/>
                <a:cs typeface="Source Serif Pro"/>
                <a:sym typeface="Source Serif Pro"/>
              </a:rPr>
              <a:t>into new practices, rituals? </a:t>
            </a:r>
            <a:endParaRPr sz="2900" b="1">
              <a:solidFill>
                <a:srgbClr val="3A3285"/>
              </a:solidFill>
              <a:latin typeface="Source Serif Pro"/>
              <a:ea typeface="Source Serif Pro"/>
              <a:cs typeface="Source Serif Pro"/>
              <a:sym typeface="Source Serif Pro"/>
            </a:endParaRPr>
          </a:p>
          <a:p>
            <a:pPr marL="0" lvl="0" indent="0" algn="l" rtl="0">
              <a:spcBef>
                <a:spcPts val="0"/>
              </a:spcBef>
              <a:spcAft>
                <a:spcPts val="0"/>
              </a:spcAft>
              <a:buNone/>
            </a:pPr>
            <a:endParaRPr sz="2900" b="1">
              <a:solidFill>
                <a:srgbClr val="3A3285"/>
              </a:solidFill>
              <a:latin typeface="Source Serif Pro"/>
              <a:ea typeface="Source Serif Pro"/>
              <a:cs typeface="Source Serif Pro"/>
              <a:sym typeface="Source Serif Pro"/>
            </a:endParaRPr>
          </a:p>
          <a:p>
            <a:pPr marL="0" lvl="0" indent="0" algn="l" rtl="0">
              <a:spcBef>
                <a:spcPts val="0"/>
              </a:spcBef>
              <a:spcAft>
                <a:spcPts val="0"/>
              </a:spcAft>
              <a:buNone/>
            </a:pPr>
            <a:endParaRPr sz="2900" b="1">
              <a:solidFill>
                <a:srgbClr val="3A3285"/>
              </a:solidFill>
              <a:latin typeface="Source Serif Pro"/>
              <a:ea typeface="Source Serif Pro"/>
              <a:cs typeface="Source Serif Pro"/>
              <a:sym typeface="Source Serif Pro"/>
            </a:endParaRPr>
          </a:p>
          <a:p>
            <a:pPr marL="0" lvl="0" indent="0" algn="l" rtl="0">
              <a:spcBef>
                <a:spcPts val="0"/>
              </a:spcBef>
              <a:spcAft>
                <a:spcPts val="0"/>
              </a:spcAft>
              <a:buNone/>
            </a:pPr>
            <a:r>
              <a:rPr lang="en-US" sz="2900" b="1">
                <a:solidFill>
                  <a:srgbClr val="3A3285"/>
                </a:solidFill>
                <a:latin typeface="Source Serif Pro"/>
                <a:ea typeface="Source Serif Pro"/>
                <a:cs typeface="Source Serif Pro"/>
                <a:sym typeface="Source Serif Pro"/>
              </a:rPr>
              <a:t>How to embody the EU in </a:t>
            </a:r>
            <a:endParaRPr sz="2900" b="1">
              <a:solidFill>
                <a:srgbClr val="3A3285"/>
              </a:solidFill>
              <a:latin typeface="Source Serif Pro"/>
              <a:ea typeface="Source Serif Pro"/>
              <a:cs typeface="Source Serif Pro"/>
              <a:sym typeface="Source Serif Pro"/>
            </a:endParaRPr>
          </a:p>
          <a:p>
            <a:pPr marL="0" lvl="0" indent="0" algn="l" rtl="0">
              <a:spcBef>
                <a:spcPts val="0"/>
              </a:spcBef>
              <a:spcAft>
                <a:spcPts val="0"/>
              </a:spcAft>
              <a:buNone/>
            </a:pPr>
            <a:r>
              <a:rPr lang="en-US" sz="2900" b="1">
                <a:solidFill>
                  <a:srgbClr val="3A3285"/>
                </a:solidFill>
                <a:latin typeface="Source Serif Pro"/>
                <a:ea typeface="Source Serif Pro"/>
                <a:cs typeface="Source Serif Pro"/>
                <a:sym typeface="Source Serif Pro"/>
              </a:rPr>
              <a:t>daily life?</a:t>
            </a:r>
            <a:endParaRPr sz="2900" b="1">
              <a:solidFill>
                <a:srgbClr val="3A3285"/>
              </a:solidFill>
              <a:latin typeface="Source Serif Pro"/>
              <a:ea typeface="Source Serif Pro"/>
              <a:cs typeface="Source Serif Pro"/>
              <a:sym typeface="Source Serif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ctrTitle" idx="4294967295"/>
          </p:nvPr>
        </p:nvSpPr>
        <p:spPr>
          <a:xfrm>
            <a:off x="656175" y="417450"/>
            <a:ext cx="21393300" cy="31011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5280"/>
              <a:buFont typeface="Source Serif Pro"/>
              <a:buNone/>
            </a:pPr>
            <a:r>
              <a:rPr lang="en-US" sz="3980" b="1" i="0" u="none" strike="noStrike" cap="none">
                <a:solidFill>
                  <a:srgbClr val="3A3285"/>
                </a:solidFill>
                <a:latin typeface="Source Serif Pro"/>
                <a:ea typeface="Source Serif Pro"/>
                <a:cs typeface="Source Serif Pro"/>
                <a:sym typeface="Source Serif Pro"/>
              </a:rPr>
              <a:t>3.1 Concrete proposals to </a:t>
            </a:r>
            <a:r>
              <a:rPr lang="en-US" sz="3980" b="1" i="0" u="sng" strike="noStrike" cap="none">
                <a:solidFill>
                  <a:srgbClr val="3A3285"/>
                </a:solidFill>
                <a:latin typeface="Source Serif Pro"/>
                <a:ea typeface="Source Serif Pro"/>
                <a:cs typeface="Source Serif Pro"/>
                <a:sym typeface="Source Serif Pro"/>
              </a:rPr>
              <a:t>bring Europe closer to citizens and cultural operators </a:t>
            </a:r>
            <a:r>
              <a:rPr lang="en-US" sz="3980" b="1" u="sng">
                <a:solidFill>
                  <a:srgbClr val="3A3285"/>
                </a:solidFill>
                <a:latin typeface="Source Serif Pro"/>
                <a:ea typeface="Source Serif Pro"/>
                <a:cs typeface="Source Serif Pro"/>
                <a:sym typeface="Source Serif Pro"/>
              </a:rPr>
              <a:t>-- </a:t>
            </a:r>
            <a:r>
              <a:rPr lang="en-US" sz="3980" b="1" i="0" u="none" strike="noStrike" cap="none">
                <a:solidFill>
                  <a:srgbClr val="3A3285"/>
                </a:solidFill>
                <a:latin typeface="Source Serif Pro"/>
                <a:ea typeface="Source Serif Pro"/>
                <a:cs typeface="Source Serif Pro"/>
                <a:sym typeface="Source Serif Pro"/>
              </a:rPr>
              <a:t>Organisation of the ‘homes of commons’: how can homes of commons act as effective tools to decentralise EU institutions and foster a dialogue with the local contexts? How can homes of commons communicate and collaborate simultaneously with EU institutions, local authorities and citizens?                                                                                        </a:t>
            </a:r>
            <a:endParaRPr sz="9900" b="0" i="0" u="none" strike="noStrike" cap="none">
              <a:solidFill>
                <a:srgbClr val="000000"/>
              </a:solidFill>
              <a:latin typeface="Helvetica Neue"/>
              <a:ea typeface="Helvetica Neue"/>
              <a:cs typeface="Helvetica Neue"/>
              <a:sym typeface="Helvetica Neue"/>
            </a:endParaRPr>
          </a:p>
        </p:txBody>
      </p:sp>
      <p:sp>
        <p:nvSpPr>
          <p:cNvPr id="99" name="Google Shape;99;p19"/>
          <p:cNvSpPr txBox="1">
            <a:spLocks noGrp="1"/>
          </p:cNvSpPr>
          <p:nvPr>
            <p:ph type="subTitle" idx="4294967295"/>
          </p:nvPr>
        </p:nvSpPr>
        <p:spPr>
          <a:xfrm>
            <a:off x="444000" y="3697350"/>
            <a:ext cx="23496000" cy="100188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4275"/>
              <a:buFont typeface="Source Serif Pro"/>
              <a:buNone/>
            </a:pPr>
            <a:r>
              <a:rPr lang="en-US" sz="4050">
                <a:solidFill>
                  <a:schemeClr val="dk1"/>
                </a:solidFill>
              </a:rPr>
              <a:t> </a:t>
            </a:r>
            <a:r>
              <a:rPr lang="en-US" sz="4275">
                <a:solidFill>
                  <a:srgbClr val="3A3285"/>
                </a:solidFill>
                <a:latin typeface="Source Serif Pro"/>
                <a:ea typeface="Source Serif Pro"/>
                <a:cs typeface="Source Serif Pro"/>
                <a:sym typeface="Source Serif Pro"/>
              </a:rPr>
              <a:t>Analysis: </a:t>
            </a:r>
            <a:r>
              <a:rPr lang="en-US" sz="4050">
                <a:solidFill>
                  <a:schemeClr val="dk1"/>
                </a:solidFill>
              </a:rPr>
              <a:t>  </a:t>
            </a:r>
            <a:r>
              <a:rPr lang="en-US" sz="4150">
                <a:solidFill>
                  <a:schemeClr val="dk1"/>
                </a:solidFill>
              </a:rPr>
              <a:t>Our natural commons is a harmony of trees, land, water, air, tended and cared for. The built commons are designed and maintained, through laws, codes of conduct and other structures. The Spiritual Commons however, exist everywhere and nowhere. This resource requires some sort of collective consciousness to be understood.  </a:t>
            </a:r>
            <a:endParaRPr sz="415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4150">
                <a:solidFill>
                  <a:schemeClr val="dk1"/>
                </a:solidFill>
              </a:rPr>
              <a:t>   These unrealised collective (common) dreams, intuitions and futures require better framing and language...time and space for unique processes, practices and rituals of listening, sense making and dialogue to develop. Such commons can only be accessed and opened to in spaces that are safe for humans to be human (or Europeans still learning to be European). These are spaces where our diversity, human honesty, vulnerability, messy creativity and chaos can awkwardly sit side by side, together with the unknown….essential skills for these unpredictable times. </a:t>
            </a:r>
            <a:endParaRPr sz="415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4150">
                <a:solidFill>
                  <a:schemeClr val="dk1"/>
                </a:solidFill>
              </a:rPr>
              <a:t>   These are spaces of encounter where bits of our humanity slowly find some bits of </a:t>
            </a:r>
            <a:endParaRPr sz="415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4150">
                <a:solidFill>
                  <a:schemeClr val="dk1"/>
                </a:solidFill>
              </a:rPr>
              <a:t>home and grounding. Spaces where the embodiment of our human story (body, mind</a:t>
            </a:r>
            <a:endParaRPr sz="415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4150">
                <a:solidFill>
                  <a:schemeClr val="dk1"/>
                </a:solidFill>
              </a:rPr>
              <a:t>and soul) can take integrate, to eventually represent fully who we are. </a:t>
            </a:r>
            <a:endParaRPr sz="415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4150">
                <a:solidFill>
                  <a:schemeClr val="dk1"/>
                </a:solidFill>
              </a:rPr>
              <a:t>    This is placemaking. Personal, Public and European.</a:t>
            </a:r>
            <a:endParaRPr sz="4275">
              <a:solidFill>
                <a:srgbClr val="3A3285"/>
              </a:solidFill>
              <a:latin typeface="Source Serif Pro"/>
              <a:ea typeface="Source Serif Pro"/>
              <a:cs typeface="Source Serif Pro"/>
              <a:sym typeface="Source Serif Pr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p:nvPr/>
        </p:nvSpPr>
        <p:spPr>
          <a:xfrm>
            <a:off x="387625" y="447250"/>
            <a:ext cx="23615400" cy="1270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4150">
                <a:solidFill>
                  <a:schemeClr val="dk1"/>
                </a:solidFill>
                <a:latin typeface="Helvetica Neue"/>
                <a:ea typeface="Helvetica Neue"/>
                <a:cs typeface="Helvetica Neue"/>
                <a:sym typeface="Helvetica Neue"/>
              </a:rPr>
              <a:t>    These spaces of encounter are built deep but must also remain alive in spirit...agile and adaptable to present moment changes. They are built over time and within very local context and yet are also mobile in the sense of shareable core human practices, rituals and principles of sense making, design, hosting and care (for humans to be human, to be heard, understood and coherent).</a:t>
            </a:r>
            <a:endParaRPr sz="415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4150">
                <a:solidFill>
                  <a:schemeClr val="dk1"/>
                </a:solidFill>
                <a:latin typeface="Helvetica Neue"/>
                <a:ea typeface="Helvetica Neue"/>
                <a:cs typeface="Helvetica Neue"/>
                <a:sym typeface="Helvetica Neue"/>
              </a:rPr>
              <a:t>    These are spaces to engage public dreams, imagination and reveal collective wisdom. Flexible and adaptable to the stories that need to be told, to the needs of the moment and time. They are spaces of listening, witnessing, new practices and prototyping of relevant new social forms as needed. Spaces of social innovation where the creative process has become democratised for all to feel encouraged and curious to take part. The future is something we all must be engaged to discover...not just few leaders. All must lead in their unique fashion, but also with good self-awareness...willing to make mistakes while learning to experiment safely, to improvise and fail without fear. This is the commons that need to be created for every ‘citizen-in-potential’ to become Citizen. This Citizen is self-educated while also learning how to learn within a local collective. </a:t>
            </a:r>
            <a:endParaRPr sz="415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4150">
                <a:solidFill>
                  <a:schemeClr val="dk1"/>
                </a:solidFill>
                <a:latin typeface="Helvetica Neue"/>
                <a:ea typeface="Helvetica Neue"/>
                <a:cs typeface="Helvetica Neue"/>
                <a:sym typeface="Helvetica Neue"/>
              </a:rPr>
              <a:t>   With such spiritual commons we simply start anywhere, we begin where we can, as we </a:t>
            </a:r>
            <a:endParaRPr sz="415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4150">
                <a:solidFill>
                  <a:schemeClr val="dk1"/>
                </a:solidFill>
                <a:latin typeface="Helvetica Neue"/>
                <a:ea typeface="Helvetica Neue"/>
                <a:cs typeface="Helvetica Neue"/>
                <a:sym typeface="Helvetica Neue"/>
              </a:rPr>
              <a:t>can, we listen, we improvise, we create. This is culture change at it’s very core…in </a:t>
            </a:r>
            <a:endParaRPr sz="415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4150">
                <a:solidFill>
                  <a:schemeClr val="dk1"/>
                </a:solidFill>
                <a:latin typeface="Helvetica Neue"/>
                <a:ea typeface="Helvetica Neue"/>
                <a:cs typeface="Helvetica Neue"/>
                <a:sym typeface="Helvetica Neue"/>
              </a:rPr>
              <a:t>support of our human nature, our spirit and it’s development within a commons that </a:t>
            </a:r>
            <a:endParaRPr sz="415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4150">
                <a:solidFill>
                  <a:schemeClr val="dk1"/>
                </a:solidFill>
                <a:latin typeface="Helvetica Neue"/>
                <a:ea typeface="Helvetica Neue"/>
                <a:cs typeface="Helvetica Neue"/>
                <a:sym typeface="Helvetica Neue"/>
              </a:rPr>
              <a:t>respects and engages each one in their unique story and path.</a:t>
            </a:r>
            <a:endParaRPr sz="4150">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ctrTitle" idx="4294967295"/>
          </p:nvPr>
        </p:nvSpPr>
        <p:spPr>
          <a:xfrm>
            <a:off x="740825" y="417450"/>
            <a:ext cx="22506900" cy="7752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5280"/>
              <a:buFont typeface="Source Serif Pro"/>
              <a:buNone/>
            </a:pPr>
            <a:r>
              <a:rPr lang="en-US" sz="3980" b="1" i="0" u="none" strike="noStrike" cap="none">
                <a:solidFill>
                  <a:srgbClr val="3A3285"/>
                </a:solidFill>
                <a:latin typeface="Source Serif Pro"/>
                <a:ea typeface="Source Serif Pro"/>
                <a:cs typeface="Source Serif Pro"/>
                <a:sym typeface="Source Serif Pro"/>
              </a:rPr>
              <a:t>3.1 Concrete proposals to bring Europe closer to citizens and cultural operators</a:t>
            </a:r>
            <a:r>
              <a:rPr lang="en-US" sz="3980" b="1">
                <a:solidFill>
                  <a:srgbClr val="3A3285"/>
                </a:solidFill>
                <a:latin typeface="Source Serif Pro"/>
                <a:ea typeface="Source Serif Pro"/>
                <a:cs typeface="Source Serif Pro"/>
                <a:sym typeface="Source Serif Pro"/>
              </a:rPr>
              <a:t>….</a:t>
            </a:r>
            <a:endParaRPr sz="11200" b="0" i="0" u="none" strike="noStrike" cap="none">
              <a:solidFill>
                <a:srgbClr val="000000"/>
              </a:solidFill>
              <a:latin typeface="Helvetica Neue"/>
              <a:ea typeface="Helvetica Neue"/>
              <a:cs typeface="Helvetica Neue"/>
              <a:sym typeface="Helvetica Neue"/>
            </a:endParaRPr>
          </a:p>
        </p:txBody>
      </p:sp>
      <p:sp>
        <p:nvSpPr>
          <p:cNvPr id="110" name="Google Shape;110;p21"/>
          <p:cNvSpPr txBox="1">
            <a:spLocks noGrp="1"/>
          </p:cNvSpPr>
          <p:nvPr>
            <p:ph type="ctrTitle" idx="4294967295"/>
          </p:nvPr>
        </p:nvSpPr>
        <p:spPr>
          <a:xfrm>
            <a:off x="447250" y="1401425"/>
            <a:ext cx="23610900" cy="11956800"/>
          </a:xfrm>
          <a:prstGeom prst="rect">
            <a:avLst/>
          </a:prstGeom>
          <a:noFill/>
          <a:ln>
            <a:noFill/>
          </a:ln>
        </p:spPr>
        <p:txBody>
          <a:bodyPr spcFirstLastPara="1" wrap="square" lIns="50800" tIns="50800" rIns="50800" bIns="508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4150">
                <a:solidFill>
                  <a:schemeClr val="dk1"/>
                </a:solidFill>
              </a:rPr>
              <a:t>   How or where do we ‘experience’ the commons now? Not only places or spaces but in the way we feel it? In experiences of human common sense making, shared dialogue and dreams? What are the ways you are motivated to act in collaboration to create experiences of common benefit, mutual aid and care? Where do you feel creative, encouraged to share your story or to dream? </a:t>
            </a:r>
            <a:endParaRPr sz="415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4150">
                <a:solidFill>
                  <a:schemeClr val="dk1"/>
                </a:solidFill>
              </a:rPr>
              <a:t>   We propose more intimate, closer relationships with one another, with the public in co-creating new experiences and prototypes for Spaces of Encounter. These are European labs and spaces for citizens to discover how to more fully engage, to embody their ideas and dreams, to be inspired to listen, learn, facilitate and host themselves. Europe must connect closer more than ever, to learn to host itself back to itself in mutual aid and care, to create spaces made for the citizen to be born into his/her/their unique, neuro-diverse identity. Each creatively enabled to re-discover self and belonging...as individual and collective (community and nation)...a commons in continual renewal.     </a:t>
            </a:r>
            <a:endParaRPr sz="4150">
              <a:solidFill>
                <a:schemeClr val="dk1"/>
              </a:solidFill>
            </a:endParaRPr>
          </a:p>
          <a:p>
            <a:pPr marL="0" lvl="0" indent="0" algn="l" rtl="0">
              <a:lnSpc>
                <a:spcPct val="115000"/>
              </a:lnSpc>
              <a:spcBef>
                <a:spcPts val="0"/>
              </a:spcBef>
              <a:spcAft>
                <a:spcPts val="0"/>
              </a:spcAft>
              <a:buNone/>
            </a:pPr>
            <a:r>
              <a:rPr lang="en-US" sz="4150">
                <a:solidFill>
                  <a:schemeClr val="dk1"/>
                </a:solidFill>
              </a:rPr>
              <a:t>   Our spontaneous group #11 barely began to form and to build personal common points of </a:t>
            </a:r>
            <a:endParaRPr sz="4150">
              <a:solidFill>
                <a:schemeClr val="dk1"/>
              </a:solidFill>
            </a:endParaRPr>
          </a:p>
          <a:p>
            <a:pPr marL="0" lvl="0" indent="0" algn="l" rtl="0">
              <a:lnSpc>
                <a:spcPct val="115000"/>
              </a:lnSpc>
              <a:spcBef>
                <a:spcPts val="0"/>
              </a:spcBef>
              <a:spcAft>
                <a:spcPts val="0"/>
              </a:spcAft>
              <a:buNone/>
            </a:pPr>
            <a:r>
              <a:rPr lang="en-US" sz="4150">
                <a:solidFill>
                  <a:schemeClr val="dk1"/>
                </a:solidFill>
              </a:rPr>
              <a:t>what this is for each of us. We have identified time/space/practices/processes and rituals </a:t>
            </a:r>
            <a:endParaRPr sz="4150">
              <a:solidFill>
                <a:schemeClr val="dk1"/>
              </a:solidFill>
            </a:endParaRPr>
          </a:p>
          <a:p>
            <a:pPr marL="0" lvl="0" indent="0" algn="l" rtl="0">
              <a:lnSpc>
                <a:spcPct val="115000"/>
              </a:lnSpc>
              <a:spcBef>
                <a:spcPts val="0"/>
              </a:spcBef>
              <a:spcAft>
                <a:spcPts val="0"/>
              </a:spcAft>
              <a:buNone/>
            </a:pPr>
            <a:r>
              <a:rPr lang="en-US" sz="4150">
                <a:solidFill>
                  <a:schemeClr val="dk1"/>
                </a:solidFill>
              </a:rPr>
              <a:t>as essential to spiritual commoning. A small online experiment that we gave ourselves </a:t>
            </a:r>
            <a:endParaRPr sz="4150">
              <a:solidFill>
                <a:schemeClr val="dk1"/>
              </a:solidFill>
            </a:endParaRPr>
          </a:p>
          <a:p>
            <a:pPr marL="0" lvl="0" indent="0" algn="l" rtl="0">
              <a:lnSpc>
                <a:spcPct val="115000"/>
              </a:lnSpc>
              <a:spcBef>
                <a:spcPts val="0"/>
              </a:spcBef>
              <a:spcAft>
                <a:spcPts val="0"/>
              </a:spcAft>
              <a:buNone/>
            </a:pPr>
            <a:r>
              <a:rPr lang="en-US" sz="4150">
                <a:solidFill>
                  <a:schemeClr val="dk1"/>
                </a:solidFill>
              </a:rPr>
              <a:t>some moments for is included in following photos. We wish to continue this work </a:t>
            </a:r>
            <a:endParaRPr sz="4150">
              <a:solidFill>
                <a:schemeClr val="dk1"/>
              </a:solidFill>
            </a:endParaRPr>
          </a:p>
          <a:p>
            <a:pPr marL="0" lvl="0" indent="0" algn="l" rtl="0">
              <a:lnSpc>
                <a:spcPct val="115000"/>
              </a:lnSpc>
              <a:spcBef>
                <a:spcPts val="0"/>
              </a:spcBef>
              <a:spcAft>
                <a:spcPts val="0"/>
              </a:spcAft>
              <a:buNone/>
            </a:pPr>
            <a:r>
              <a:rPr lang="en-US" sz="4150">
                <a:solidFill>
                  <a:schemeClr val="dk1"/>
                </a:solidFill>
              </a:rPr>
              <a:t>begun, to expand our prototyping and continue to widen the circle among others.</a:t>
            </a:r>
            <a:r>
              <a:rPr lang="en-US" sz="1450">
                <a:solidFill>
                  <a:schemeClr val="dk1"/>
                </a:solidFill>
              </a:rPr>
              <a:t>.</a:t>
            </a:r>
            <a:endParaRPr sz="145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2"/>
          <p:cNvPicPr preferRelativeResize="0"/>
          <p:nvPr/>
        </p:nvPicPr>
        <p:blipFill>
          <a:blip r:embed="rId3">
            <a:alphaModFix/>
          </a:blip>
          <a:stretch>
            <a:fillRect/>
          </a:stretch>
        </p:blipFill>
        <p:spPr>
          <a:xfrm>
            <a:off x="152400" y="152400"/>
            <a:ext cx="14051751" cy="13716001"/>
          </a:xfrm>
          <a:prstGeom prst="rect">
            <a:avLst/>
          </a:prstGeom>
          <a:noFill/>
          <a:ln>
            <a:noFill/>
          </a:ln>
        </p:spPr>
      </p:pic>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1661</Words>
  <Application>Microsoft Office PowerPoint</Application>
  <PresentationFormat>Custom</PresentationFormat>
  <Paragraphs>96</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Cambria</vt:lpstr>
      <vt:lpstr>Lato</vt:lpstr>
      <vt:lpstr>Source Serif Pro SemiBold</vt:lpstr>
      <vt:lpstr>Helvetica Neue</vt:lpstr>
      <vt:lpstr>Helvetica Neue Light</vt:lpstr>
      <vt:lpstr>Source Serif Pro</vt:lpstr>
      <vt:lpstr>Lato Light</vt:lpstr>
      <vt:lpstr>White</vt:lpstr>
      <vt:lpstr>PowerPoint Presentation</vt:lpstr>
      <vt:lpstr>PowerPoint Presentation</vt:lpstr>
      <vt:lpstr>PowerPoint Presentation</vt:lpstr>
      <vt:lpstr>PowerPoint Presentation</vt:lpstr>
      <vt:lpstr>PowerPoint Presentation</vt:lpstr>
      <vt:lpstr>3.1 Concrete proposals to bring Europe closer to citizens and cultural operators -- Organisation of the ‘homes of commons’: how can homes of commons act as effective tools to decentralise EU institutions and foster a dialogue with the local contexts? How can homes of commons communicate and collaborate simultaneously with EU institutions, local authorities and citizens?                                                                                        </vt:lpstr>
      <vt:lpstr>PowerPoint Presentation</vt:lpstr>
      <vt:lpstr>3.1 Concrete proposals to bring Europe closer to citizens and cultural operators….</vt:lpstr>
      <vt:lpstr>PowerPoint Presentation</vt:lpstr>
      <vt:lpstr>3. 2 Concrete proposals to bring Europe closer to citizens and cultural operators – Agenda of the homes of commons: what should be on the agenda of homes of commons, in order to facilitate the links between the EU and the local level? What function should homes of commons have (advocacy, information, co-creation, local participation…)?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3.3 Homes of commons and cultural and creative spaces: how can we rethink cultural and creative spaces as community organisations suggesting new ways for the EU to relate with the local level, aware of the role of relevant national/regional level organisations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Aiste Baronaite</dc:creator>
  <cp:lastModifiedBy>Aiste Baronaite</cp:lastModifiedBy>
  <cp:revision>2</cp:revision>
  <dcterms:modified xsi:type="dcterms:W3CDTF">2020-07-21T07:35:04Z</dcterms:modified>
</cp:coreProperties>
</file>