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Lato Light" panose="020B0604020202020204" charset="0"/>
      <p:regular r:id="rId27"/>
      <p:bold r:id="rId28"/>
      <p:italic r:id="rId29"/>
      <p:boldItalic r:id="rId30"/>
    </p:embeddedFont>
    <p:embeddedFont>
      <p:font typeface="Source Serif Pro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dqV1yfcj41nJWXvx/9q7vKqS2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9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a45c9953e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g8a45c995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a45c9953e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8a45c9953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a45c9953e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g8a45c9953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a45c9953e_0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g8a45c9953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a45c9953e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8a45c9953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sida">
  <p:cSld name="Foto - 3 per sid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>
            <a:spLocks noGrp="1"/>
          </p:cNvSpPr>
          <p:nvPr>
            <p:ph type="pic" idx="2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>
            <a:spLocks noGrp="1"/>
          </p:cNvSpPr>
          <p:nvPr>
            <p:ph type="pic" idx="3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>
            <a:spLocks noGrp="1"/>
          </p:cNvSpPr>
          <p:nvPr>
            <p:ph type="pic" idx="4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">
  <p:cSld name="Cita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482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i="1"/>
            </a:lvl2pPr>
            <a:lvl3pPr marL="1371600" lvl="2" indent="-482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i="1"/>
            </a:lvl3pPr>
            <a:lvl4pPr marL="1828800" lvl="3" indent="-482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i="1"/>
            </a:lvl4pPr>
            <a:lvl5pPr marL="2286000" lvl="4" indent="-482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i="1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undertitel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96705" y="11048763"/>
            <a:ext cx="1756607" cy="220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826283" y="-3563604"/>
            <a:ext cx="17220015" cy="2165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Horisontellt">
  <p:cSld name="Foto - Horisontell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>
            <a:spLocks noGrp="1"/>
          </p:cNvSpPr>
          <p:nvPr>
            <p:ph type="pic" idx="2"/>
          </p:nvPr>
        </p:nvSpPr>
        <p:spPr>
          <a:xfrm>
            <a:off x="3125967" y="673100"/>
            <a:ext cx="18135602" cy="8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Centrerad">
  <p:cSld name="Titel - Centrera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Vertikalt">
  <p:cSld name="Foto - Vertik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>
            <a:spLocks noGrp="1"/>
          </p:cNvSpPr>
          <p:nvPr>
            <p:ph type="pic" idx="2"/>
          </p:nvPr>
        </p:nvSpPr>
        <p:spPr>
          <a:xfrm>
            <a:off x="13165980" y="952500"/>
            <a:ext cx="9525002" cy="11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Upptill">
  <p:cSld name="Titel - Uppti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punkter">
  <p:cSld name="Titel och punkt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punkter och bild">
  <p:cSld name="Titel, punkter och bil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>
            <a:spLocks noGrp="1"/>
          </p:cNvSpPr>
          <p:nvPr>
            <p:ph type="pic" idx="2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er">
  <p:cSld name="Punkt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799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8a45c9953e_0_2" descr="Co-Creation Lab_Template rev. MF.00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 idx="4294967295"/>
          </p:nvPr>
        </p:nvSpPr>
        <p:spPr>
          <a:xfrm>
            <a:off x="5133772" y="1049468"/>
            <a:ext cx="17542841" cy="348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000"/>
              <a:buFont typeface="Source Serif Pro"/>
              <a:buNone/>
            </a:pPr>
            <a: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PROPOSED STRATEGIC ACTIVITIES for supporting </a:t>
            </a:r>
            <a:b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INCLUSIVE COMMUNITY BUILDING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000"/>
              <a:buFont typeface="Source Serif Pro"/>
              <a:buNone/>
            </a:pPr>
            <a:endParaRPr sz="4450" b="1">
              <a:solidFill>
                <a:srgbClr val="322B80"/>
              </a:solidFill>
              <a:highlight>
                <a:srgbClr val="FFFFFF"/>
              </a:highlight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5133772" y="3062177"/>
            <a:ext cx="16484553" cy="102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800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5. Adapt to virtual spaces to expand opportunities, particularly during times of essential isolation</a:t>
            </a:r>
            <a:endParaRPr sz="3800" u="sng"/>
          </a:p>
          <a:p>
            <a:pPr marL="457200" marR="0" lvl="0" indent="-4699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3A3285"/>
              </a:buClr>
              <a:buSzPts val="3800"/>
              <a:buFont typeface="Source Serif Pro"/>
              <a:buChar char="●"/>
            </a:pPr>
            <a:r>
              <a:rPr lang="en-US" sz="38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Create alternative designs for activities during isolation. </a:t>
            </a: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Examples:</a:t>
            </a:r>
            <a:r>
              <a:rPr lang="en-US" sz="38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endParaRPr sz="38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914400" marR="0" lvl="1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800"/>
              <a:buFont typeface="Source Serif Pro"/>
              <a:buChar char="○"/>
            </a:pP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Individuals co-create and publish sketchbook online and print for physical distribution post-isolation; </a:t>
            </a:r>
            <a:endParaRPr sz="38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914400" marR="0" lvl="1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800"/>
              <a:buFont typeface="Source Serif Pro"/>
              <a:buChar char="○"/>
            </a:pP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People design kites while engaging online and fly them post-isolation</a:t>
            </a:r>
            <a:endParaRPr sz="3800"/>
          </a:p>
          <a:p>
            <a:pPr marL="914400" marR="0" lvl="1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800"/>
              <a:buFont typeface="Source Serif Pro"/>
              <a:buChar char="○"/>
            </a:pP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Book club members write a part of a story and pass to another member to continue</a:t>
            </a:r>
            <a:endParaRPr sz="3800"/>
          </a:p>
          <a:p>
            <a:pPr marL="304800" marR="0" lvl="1" indent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</a:pP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Overcoming the digital gap:</a:t>
            </a:r>
            <a:endParaRPr sz="38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-4699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3A3285"/>
              </a:buClr>
              <a:buSzPts val="3800"/>
              <a:buFont typeface="Source Serif Pro"/>
              <a:buChar char="●"/>
            </a:pP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Utilise the most commonly used social messaging platforms to reach widest audience (WhatsApp, Viber, etc) and share information; ensuring all activities widely promoted to diverse groups to maintain inclusivity</a:t>
            </a:r>
            <a:endParaRPr sz="38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800"/>
              <a:buFont typeface="Source Serif Pro"/>
              <a:buChar char="●"/>
            </a:pP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Ensure physical world actions included as much as situation allows for</a:t>
            </a:r>
            <a:endParaRPr sz="38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3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/>
        </p:nvSpPr>
        <p:spPr>
          <a:xfrm>
            <a:off x="5133772" y="3062177"/>
            <a:ext cx="16484553" cy="102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4000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An overview of the proposed strategy and initiatives:</a:t>
            </a:r>
            <a:endParaRPr sz="4000" u="sng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1. Ensure a community space exists – expand it when possible</a:t>
            </a:r>
            <a:b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endParaRPr sz="4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2. Ensure a dedicated individual or team focuses on building inclusive community engagement</a:t>
            </a: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b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3. Organise events that bring people together as participants not only observers</a:t>
            </a: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b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4. Ensure Outreach is Inclusive (inviting the </a:t>
            </a:r>
            <a:r>
              <a:rPr lang="en-US" sz="4000" b="1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un</a:t>
            </a: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usual suspects)</a:t>
            </a: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b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5. Make best use of virtual spaces to expand engagement, particularly during times of essential isolation</a:t>
            </a:r>
            <a:endParaRPr sz="4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26" name="Google Shape;126;p7"/>
          <p:cNvSpPr txBox="1">
            <a:spLocks noGrp="1"/>
          </p:cNvSpPr>
          <p:nvPr>
            <p:ph type="ctrTitle" idx="4294967295"/>
          </p:nvPr>
        </p:nvSpPr>
        <p:spPr>
          <a:xfrm>
            <a:off x="5133775" y="1049471"/>
            <a:ext cx="175428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000"/>
              <a:buFont typeface="Source Serif Pro"/>
              <a:buNone/>
            </a:pPr>
            <a: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PROPOSED STRATEGIC ACTIVITIES for supporting </a:t>
            </a:r>
            <a:b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INCLUSIVE COMMUNITY BUILDING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000"/>
              <a:buFont typeface="Source Serif Pro"/>
              <a:buNone/>
            </a:pPr>
            <a:endParaRPr sz="4450" b="1">
              <a:solidFill>
                <a:srgbClr val="322B80"/>
              </a:solidFill>
              <a:highlight>
                <a:srgbClr val="FFFFFF"/>
              </a:highlight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/>
        </p:nvSpPr>
        <p:spPr>
          <a:xfrm>
            <a:off x="5401363" y="1463584"/>
            <a:ext cx="17466000" cy="9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r>
              <a:rPr lang="en-US" sz="516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Our 5 Keywords</a:t>
            </a:r>
            <a:endParaRPr sz="5160" b="1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endParaRPr sz="5160" b="1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r>
              <a:rPr lang="en-US" sz="516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Challenge Nr 2: </a:t>
            </a:r>
            <a:r>
              <a:rPr lang="en-US" sz="4050" b="1" i="0" u="none" strike="noStrike" cap="none">
                <a:solidFill>
                  <a:srgbClr val="322B8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Co-creating cultural policies in cities to foster cohesion and inclusion</a:t>
            </a:r>
            <a:endParaRPr sz="786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endParaRPr sz="4300" i="1">
              <a:solidFill>
                <a:srgbClr val="3A328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r>
              <a:rPr lang="en-US" sz="5100" i="1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holistic</a:t>
            </a:r>
            <a:endParaRPr sz="5100" i="1">
              <a:solidFill>
                <a:srgbClr val="3A328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r>
              <a:rPr lang="en-US" sz="5100" i="1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mediation</a:t>
            </a:r>
            <a:endParaRPr sz="5100" i="1">
              <a:solidFill>
                <a:srgbClr val="3A328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r>
              <a:rPr lang="en-US" sz="5100" i="1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outreach</a:t>
            </a:r>
            <a:br>
              <a:rPr lang="en-US" sz="5100" b="0" i="1" u="none" strike="noStrike" cap="none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-US" sz="5100" i="1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purpose</a:t>
            </a:r>
            <a:endParaRPr sz="5100" i="1">
              <a:solidFill>
                <a:srgbClr val="3A328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r>
              <a:rPr lang="en-US" sz="5100" i="1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belonging</a:t>
            </a:r>
            <a:endParaRPr sz="5100" i="1">
              <a:solidFill>
                <a:srgbClr val="3A328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endParaRPr sz="4300" b="0" i="1" u="none" strike="noStrike" cap="none">
              <a:solidFill>
                <a:srgbClr val="3A328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endParaRPr sz="4300" b="0" i="1" u="none" strike="noStrike" cap="none">
              <a:solidFill>
                <a:srgbClr val="3A328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endParaRPr sz="4300" b="0" i="1" u="none" strike="noStrike" cap="none">
              <a:solidFill>
                <a:srgbClr val="3A328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r>
              <a:rPr lang="en-US" sz="4300" b="0" i="1" u="none" strike="noStrike" cap="none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You should also post these on menti.com. The code for menti.com will be announced on Slack.</a:t>
            </a:r>
            <a:endParaRPr sz="5160" b="1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endParaRPr sz="5160" b="1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160"/>
              <a:buFont typeface="Source Serif Pro"/>
              <a:buNone/>
            </a:pPr>
            <a:endParaRPr sz="5160" b="1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300"/>
              <a:buFont typeface="Lato Ligh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a45c9953e_0_21"/>
          <p:cNvSpPr txBox="1"/>
          <p:nvPr/>
        </p:nvSpPr>
        <p:spPr>
          <a:xfrm>
            <a:off x="5297844" y="2038822"/>
            <a:ext cx="16990500" cy="8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160"/>
              <a:buFont typeface="Source Serif Pro"/>
              <a:buNone/>
            </a:pPr>
            <a:r>
              <a:rPr lang="en-US" sz="616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Co-Creation Lab Proposal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160"/>
              <a:buFont typeface="Lato Light"/>
              <a:buNone/>
            </a:pPr>
            <a:endParaRPr sz="6160" b="1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280"/>
              <a:buFont typeface="Lato Light"/>
              <a:buNone/>
            </a:pPr>
            <a:r>
              <a:rPr lang="en-US" sz="5280" b="1" i="0" u="none" strike="noStrike" cap="none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Challenge Nr 2:</a:t>
            </a:r>
            <a:br>
              <a:rPr lang="en-US" sz="5280" b="1" i="0" u="none" strike="noStrike" cap="none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-US" sz="5280" b="1" i="0" u="none" strike="noStrike" cap="none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Co-creating cultural policies in cities to foster cohesion and inclusion</a:t>
            </a:r>
            <a:endParaRPr sz="5280" b="1" i="0" u="none" strike="noStrike" cap="none">
              <a:solidFill>
                <a:srgbClr val="3A328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280"/>
              <a:buFont typeface="Lato Light"/>
              <a:buNone/>
            </a:pPr>
            <a:endParaRPr sz="5280" b="1" i="0" u="none" strike="noStrike" cap="none">
              <a:solidFill>
                <a:srgbClr val="3A328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280"/>
              <a:buFont typeface="Lato Light"/>
              <a:buNone/>
            </a:pPr>
            <a:r>
              <a:rPr lang="en-US" sz="5280" b="1" i="0" u="none" strike="noStrike" cap="none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Team</a:t>
            </a:r>
            <a:r>
              <a:rPr lang="en-US" sz="5280" b="1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 1 - </a:t>
            </a:r>
            <a:r>
              <a:rPr lang="en-US" sz="5280" b="1">
                <a:solidFill>
                  <a:srgbClr val="3A3285"/>
                </a:solidFill>
                <a:latin typeface="Lato"/>
                <a:ea typeface="Lato"/>
                <a:cs typeface="Lato"/>
                <a:sym typeface="Lato"/>
              </a:rPr>
              <a:t>Concordia</a:t>
            </a:r>
            <a:endParaRPr sz="3000" b="1" i="1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Lato Light"/>
              <a:buNone/>
            </a:pPr>
            <a:endParaRPr sz="3000" b="0" i="1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280"/>
              <a:buFont typeface="Lato Light"/>
              <a:buNone/>
            </a:pPr>
            <a:r>
              <a:rPr lang="en-US" sz="5280" b="1" i="0" u="none" strike="noStrike" cap="none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Names of team members: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80" b="0" i="1" u="none" strike="noStrike" cap="none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Reem Maghribi, Mariia Varnava, Adrian Plesca, </a:t>
            </a:r>
            <a:br>
              <a:rPr lang="en-US" sz="5280" b="0" i="1" u="none" strike="noStrike" cap="none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-US" sz="5280" b="0" i="1" u="none" strike="noStrike" cap="none">
                <a:solidFill>
                  <a:srgbClr val="3A3285"/>
                </a:solidFill>
                <a:latin typeface="Lato Light"/>
                <a:ea typeface="Lato Light"/>
                <a:cs typeface="Lato Light"/>
                <a:sym typeface="Lato Light"/>
              </a:rPr>
              <a:t>María Jesús Morillas, Lisanne Corijn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g8a45c9953e_0_21" descr="Bi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26283" y="-3563604"/>
            <a:ext cx="17220015" cy="21652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45c9953e_0_26"/>
          <p:cNvSpPr txBox="1"/>
          <p:nvPr/>
        </p:nvSpPr>
        <p:spPr>
          <a:xfrm>
            <a:off x="4985618" y="1956391"/>
            <a:ext cx="165534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280"/>
              <a:buFont typeface="Helvetica Neue"/>
              <a:buNone/>
            </a:pPr>
            <a:r>
              <a:rPr lang="en-US" sz="4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2.1 Incentives to participation: should remuneration (financial or non-financial) be included in participatory processes?</a:t>
            </a:r>
            <a:endParaRPr sz="4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g8a45c9953e_0_26"/>
          <p:cNvSpPr txBox="1"/>
          <p:nvPr/>
        </p:nvSpPr>
        <p:spPr>
          <a:xfrm>
            <a:off x="5133775" y="3834575"/>
            <a:ext cx="16484400" cy="9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sng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Barriers to participation:</a:t>
            </a:r>
            <a:endParaRPr sz="3995" b="0" i="0" u="sng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3995" u="sng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&gt; Lack of culture </a:t>
            </a:r>
            <a:r>
              <a:rPr lang="en-US" sz="3995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</a:t>
            </a: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community </a:t>
            </a:r>
            <a:r>
              <a:rPr lang="en-US" sz="3995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building</a:t>
            </a: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(result of authoritarian rule)</a:t>
            </a: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&gt; Lack of time</a:t>
            </a: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&gt; Lack of knowledge &amp; awareness of opportunities</a:t>
            </a:r>
            <a:endParaRPr sz="3995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&gt; Perceived lack of authority respect for individual cultural rights</a:t>
            </a:r>
            <a:endParaRPr sz="3995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3995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sng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Incentives to participation:</a:t>
            </a:r>
            <a:endParaRPr sz="3995" b="0" i="0" u="sng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3995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1. Financial remuneration</a:t>
            </a: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&gt; Commercialises a social endeavour</a:t>
            </a:r>
            <a:endParaRPr sz="3995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&gt; Not sustainable</a:t>
            </a: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&gt; Does not reflect engagement with purpose</a:t>
            </a: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3995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2. Non-financial remuneration (in-kind contributions)</a:t>
            </a: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&gt; Directly supports activities that enhance participation &amp; inclusion</a:t>
            </a: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&gt; More likely to promote sense of purpose and belonging</a:t>
            </a:r>
            <a:r>
              <a:rPr lang="en-US" sz="3595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br>
              <a:rPr lang="en-US" sz="3595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endParaRPr/>
          </a:p>
        </p:txBody>
      </p:sp>
      <p:sp>
        <p:nvSpPr>
          <p:cNvPr id="74" name="Google Shape;74;g8a45c9953e_0_26"/>
          <p:cNvSpPr txBox="1"/>
          <p:nvPr/>
        </p:nvSpPr>
        <p:spPr>
          <a:xfrm>
            <a:off x="4985618" y="446567"/>
            <a:ext cx="165534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280"/>
              <a:buFont typeface="Helvetica Neue"/>
              <a:buNone/>
            </a:pPr>
            <a:r>
              <a:rPr lang="en-US" sz="4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ANALYSIS </a:t>
            </a:r>
            <a:endParaRPr sz="4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a45c9953e_0_41"/>
          <p:cNvSpPr txBox="1"/>
          <p:nvPr/>
        </p:nvSpPr>
        <p:spPr>
          <a:xfrm>
            <a:off x="4985618" y="1956390"/>
            <a:ext cx="16553400" cy="136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280"/>
              <a:buFont typeface="Helvetica Neue"/>
              <a:buNone/>
            </a:pPr>
            <a:r>
              <a:rPr lang="en-US" sz="4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2.2 Culture in Urban Policy: how to overcome in-silos approaches in urban policy? Can cross-sectoral approaches; needs-based approaches; stronger mediation/facilitation work as solutions?</a:t>
            </a:r>
            <a:br>
              <a:rPr lang="en-US" sz="4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endParaRPr sz="4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g8a45c9953e_0_41"/>
          <p:cNvSpPr txBox="1"/>
          <p:nvPr/>
        </p:nvSpPr>
        <p:spPr>
          <a:xfrm>
            <a:off x="4985618" y="446567"/>
            <a:ext cx="16553400" cy="136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280"/>
              <a:buFont typeface="Helvetica Neue"/>
              <a:buNone/>
            </a:pPr>
            <a:r>
              <a:rPr lang="en-US" sz="4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ANALYSIS</a:t>
            </a:r>
            <a:endParaRPr sz="4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g8a45c9953e_0_41"/>
          <p:cNvSpPr txBox="1"/>
          <p:nvPr/>
        </p:nvSpPr>
        <p:spPr>
          <a:xfrm>
            <a:off x="4000975" y="4326475"/>
            <a:ext cx="5690100" cy="6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600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Existing</a:t>
            </a:r>
            <a:r>
              <a:rPr lang="en-US" sz="3600" b="0" i="0" u="sng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silos: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Civil society orgs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Community organisations</a:t>
            </a:r>
            <a:endParaRPr sz="36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Private sector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Education institutions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Religious spaces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Individuals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Municipal authorities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Nationalities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8a45c9953e_0_41"/>
          <p:cNvSpPr txBox="1"/>
          <p:nvPr/>
        </p:nvSpPr>
        <p:spPr>
          <a:xfrm>
            <a:off x="9691075" y="4287225"/>
            <a:ext cx="7554600" cy="9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600" b="0" i="0" u="sng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Barriers to cooperation:</a:t>
            </a:r>
            <a:endParaRPr sz="36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Communication &amp; Language (terminology)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Need for control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Time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Corruption / loyalism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Competition for resources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Access (transportation, internet, </a:t>
            </a:r>
            <a:endParaRPr sz="36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tech saviness)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Lack of trust and credibility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Lack of dedicated community managers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Lack of resources dedicated </a:t>
            </a:r>
            <a:endParaRPr sz="36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to events that bring ppl together</a:t>
            </a:r>
            <a:endParaRPr/>
          </a:p>
        </p:txBody>
      </p:sp>
      <p:sp>
        <p:nvSpPr>
          <p:cNvPr id="83" name="Google Shape;83;g8a45c9953e_0_41"/>
          <p:cNvSpPr txBox="1"/>
          <p:nvPr/>
        </p:nvSpPr>
        <p:spPr>
          <a:xfrm>
            <a:off x="17359275" y="4326475"/>
            <a:ext cx="4962000" cy="3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Potential formation factors:</a:t>
            </a:r>
            <a:endParaRPr>
              <a:solidFill>
                <a:schemeClr val="dk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Char char="•"/>
            </a:pPr>
            <a:r>
              <a:rPr lang="en-US" sz="36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Age</a:t>
            </a:r>
            <a:endParaRPr>
              <a:solidFill>
                <a:schemeClr val="dk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Char char="•"/>
            </a:pPr>
            <a:r>
              <a:rPr lang="en-US" sz="36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Geography</a:t>
            </a:r>
            <a:endParaRPr>
              <a:solidFill>
                <a:schemeClr val="dk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Char char="•"/>
            </a:pPr>
            <a:r>
              <a:rPr lang="en-US" sz="36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Gender</a:t>
            </a:r>
            <a:endParaRPr>
              <a:solidFill>
                <a:schemeClr val="dk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Char char="•"/>
            </a:pPr>
            <a:r>
              <a:rPr lang="en-US" sz="36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Interests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a45c9953e_0_61"/>
          <p:cNvSpPr txBox="1"/>
          <p:nvPr/>
        </p:nvSpPr>
        <p:spPr>
          <a:xfrm>
            <a:off x="4985618" y="1499190"/>
            <a:ext cx="165534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280"/>
              <a:buFont typeface="Helvetica Neue"/>
              <a:buNone/>
            </a:pPr>
            <a:r>
              <a:rPr lang="en-US" sz="4000" b="1" i="0" u="none" strike="noStrike" cap="none">
                <a:solidFill>
                  <a:srgbClr val="322B80"/>
                </a:solidFill>
                <a:highlight>
                  <a:srgbClr val="FFFFFF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2.3 Participation and post-covid Europe: in what ways can local authorities recognize, v</a:t>
            </a:r>
            <a:r>
              <a:rPr lang="en-US" sz="4000" b="1">
                <a:solidFill>
                  <a:srgbClr val="322B80"/>
                </a:solidFill>
                <a:highlight>
                  <a:srgbClr val="FFFFFF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a</a:t>
            </a:r>
            <a:r>
              <a:rPr lang="en-US" sz="4000" b="1" i="0" u="none" strike="noStrike" cap="none">
                <a:solidFill>
                  <a:srgbClr val="322B80"/>
                </a:solidFill>
                <a:highlight>
                  <a:srgbClr val="FFFFFF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lorize and support local solidarity initiatives?</a:t>
            </a:r>
            <a:endParaRPr sz="4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g8a45c9953e_0_61"/>
          <p:cNvSpPr txBox="1"/>
          <p:nvPr/>
        </p:nvSpPr>
        <p:spPr>
          <a:xfrm>
            <a:off x="4985625" y="446572"/>
            <a:ext cx="165534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5280"/>
              <a:buFont typeface="Helvetica Neue"/>
              <a:buNone/>
            </a:pPr>
            <a:r>
              <a:rPr lang="en-US" sz="4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ANALYSIS</a:t>
            </a:r>
            <a:endParaRPr sz="4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g8a45c9953e_0_61"/>
          <p:cNvSpPr txBox="1"/>
          <p:nvPr/>
        </p:nvSpPr>
        <p:spPr>
          <a:xfrm>
            <a:off x="5133775" y="2843975"/>
            <a:ext cx="16484700" cy="104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marR="0" lvl="0" indent="-4718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830"/>
              <a:buFont typeface="Source Serif Pro"/>
              <a:buChar char="●"/>
            </a:pPr>
            <a:r>
              <a:rPr lang="en-US" sz="383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Most local authorities </a:t>
            </a: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have already established </a:t>
            </a:r>
            <a:r>
              <a:rPr lang="en-US" sz="383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community spaces that can bri</a:t>
            </a: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dge existing initiatives and instigate supportive activities </a:t>
            </a:r>
            <a:endParaRPr sz="1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3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-4718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830"/>
              <a:buFont typeface="Source Serif Pro"/>
              <a:buChar char="●"/>
            </a:pP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Networking (not co-opting) t</a:t>
            </a:r>
            <a:r>
              <a:rPr lang="en-US" sz="383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raditional community </a:t>
            </a: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services </a:t>
            </a:r>
            <a:r>
              <a:rPr lang="en-US" sz="383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(libraries, theatres, gyms, etc) to </a:t>
            </a: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support and present a more holistic inclusive “community space”</a:t>
            </a:r>
            <a:endParaRPr sz="1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3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-4718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830"/>
              <a:buFont typeface="Source Serif Pro"/>
              <a:buChar char="●"/>
            </a:pPr>
            <a:r>
              <a:rPr lang="en-US" sz="383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Infrastructure (e.g. community centre) &amp; services (e.g. </a:t>
            </a: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sport activities</a:t>
            </a:r>
            <a:r>
              <a:rPr lang="en-US" sz="383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) </a:t>
            </a: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are </a:t>
            </a:r>
            <a:r>
              <a:rPr lang="en-US" sz="383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not enough to bring people together and foster local solidar</a:t>
            </a: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ity initiatives; tailored activities aiming towards </a:t>
            </a:r>
            <a:r>
              <a:rPr lang="en-US" sz="383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inclusive community engagement, with each other and with decision makers, is needed</a:t>
            </a:r>
            <a:endParaRPr sz="1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3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-4718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830"/>
              <a:buFont typeface="Source Serif Pro"/>
              <a:buChar char="●"/>
            </a:pPr>
            <a:r>
              <a:rPr lang="en-US" sz="383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Provision of initiatives and events that address local community interests and foster </a:t>
            </a: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 common </a:t>
            </a:r>
            <a:r>
              <a:rPr lang="en-US" sz="383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sense of belonging </a:t>
            </a: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may enhance solidarity</a:t>
            </a:r>
            <a:endParaRPr sz="383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3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-4718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830"/>
              <a:buFont typeface="Source Serif Pro"/>
              <a:buChar char="●"/>
            </a:pPr>
            <a:r>
              <a:rPr lang="en-US" sz="383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Honest relations fueled by full transparency between CSOs / local communities and local authorities may enhance participation</a:t>
            </a:r>
            <a:endParaRPr sz="383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3028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endParaRPr sz="423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3028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endParaRPr sz="423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423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3028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endParaRPr sz="423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 idx="4294967295"/>
          </p:nvPr>
        </p:nvSpPr>
        <p:spPr>
          <a:xfrm>
            <a:off x="5133775" y="1049472"/>
            <a:ext cx="17542800" cy="20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000"/>
              <a:buFont typeface="Source Serif Pro"/>
              <a:buNone/>
            </a:pPr>
            <a:r>
              <a:rPr lang="en-US" sz="4450" b="1" i="0" u="none" strike="noStrike" cap="none">
                <a:solidFill>
                  <a:srgbClr val="322B80"/>
                </a:solidFill>
                <a:highlight>
                  <a:srgbClr val="FFFFFF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PROPOS</a:t>
            </a:r>
            <a:r>
              <a:rPr lang="en-US" sz="4450" b="1">
                <a:solidFill>
                  <a:srgbClr val="322B80"/>
                </a:solidFill>
                <a:highlight>
                  <a:srgbClr val="FFFFFF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ED STRATEGIC ACTIVITIES</a:t>
            </a:r>
            <a:r>
              <a:rPr lang="en-US" sz="4450" b="1" i="0" u="none" strike="noStrike" cap="none">
                <a:solidFill>
                  <a:srgbClr val="322B80"/>
                </a:solidFill>
                <a:highlight>
                  <a:srgbClr val="FFFFFF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 for supporting </a:t>
            </a:r>
            <a:br>
              <a:rPr lang="en-US" sz="4450" b="1" i="0" u="none" strike="noStrike" cap="none">
                <a:solidFill>
                  <a:srgbClr val="322B80"/>
                </a:solidFill>
                <a:highlight>
                  <a:srgbClr val="FFFFFF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en-US" sz="4450" b="1" i="0" u="none" strike="noStrike" cap="none">
                <a:solidFill>
                  <a:srgbClr val="322B80"/>
                </a:solidFill>
                <a:highlight>
                  <a:srgbClr val="FFFFFF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INCLUSIVE COMMUNITY BUILDING</a:t>
            </a:r>
            <a:endParaRPr sz="11200" b="0" i="0" u="none" strike="noStrike" cap="none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133775" y="3062175"/>
            <a:ext cx="16741800" cy="102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1</a:t>
            </a:r>
            <a:r>
              <a:rPr lang="en-US" sz="38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. </a:t>
            </a:r>
            <a:r>
              <a:rPr lang="en-US" sz="3800" b="0" i="0" u="sng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Ensure a community space exists </a:t>
            </a:r>
            <a:r>
              <a:rPr lang="en-US" sz="3800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&amp; </a:t>
            </a:r>
            <a:r>
              <a:rPr lang="en-US" sz="3800" b="0" i="0" u="sng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expand it when possible</a:t>
            </a:r>
            <a:endParaRPr sz="3800"/>
          </a:p>
          <a:p>
            <a:pPr marL="742950" marR="0" lvl="0" indent="-4743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38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8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Almost all European cities and towns include some </a:t>
            </a: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services and places - funded by the</a:t>
            </a:r>
            <a:r>
              <a:rPr lang="en-US" sz="38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municipally</a:t>
            </a: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of other non-profit entities</a:t>
            </a:r>
            <a:r>
              <a:rPr lang="en-US" sz="38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-</a:t>
            </a:r>
            <a:r>
              <a:rPr lang="en-US" sz="38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in which community members </a:t>
            </a: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congregate, such as</a:t>
            </a:r>
            <a:r>
              <a:rPr lang="en-US" sz="38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:</a:t>
            </a:r>
            <a:endParaRPr sz="3800"/>
          </a:p>
          <a:p>
            <a:pPr marL="571500" marR="0" lvl="0" indent="-4933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Helvetica Neue"/>
              <a:buChar char="•"/>
            </a:pPr>
            <a:r>
              <a:rPr lang="en-US" sz="3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Working space (</a:t>
            </a:r>
            <a:r>
              <a:rPr lang="en-US" sz="3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enable proactive &amp; on-spot collaboration</a:t>
            </a:r>
            <a:r>
              <a:rPr lang="en-US" sz="3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)</a:t>
            </a:r>
            <a:endParaRPr sz="3000"/>
          </a:p>
          <a:p>
            <a:pPr marL="571500" marR="0" lvl="0" indent="-4933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Helvetica Neue"/>
              <a:buChar char="•"/>
            </a:pPr>
            <a:r>
              <a:rPr lang="en-US" sz="3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Cafeteria</a:t>
            </a:r>
            <a:endParaRPr sz="3000"/>
          </a:p>
          <a:p>
            <a:pPr marL="571500" marR="0" lvl="0" indent="-4933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Helvetica Neue"/>
              <a:buChar char="•"/>
            </a:pPr>
            <a:r>
              <a:rPr lang="en-US" sz="3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Creche / playplace</a:t>
            </a:r>
            <a:endParaRPr sz="3000"/>
          </a:p>
          <a:p>
            <a:pPr marL="571500" marR="0" lvl="0" indent="-4933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Helvetica Neue"/>
              <a:buChar char="•"/>
            </a:pPr>
            <a:r>
              <a:rPr lang="en-US" sz="3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Library</a:t>
            </a:r>
            <a:r>
              <a:rPr lang="en-US" sz="3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/ language center</a:t>
            </a:r>
            <a:endParaRPr sz="3000"/>
          </a:p>
          <a:p>
            <a:pPr marL="571500" marR="0" lvl="0" indent="-4933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Helvetica Neue"/>
              <a:buChar char="•"/>
            </a:pPr>
            <a:r>
              <a:rPr lang="en-US" sz="3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Outdoor space / common gardening centre</a:t>
            </a:r>
            <a:endParaRPr sz="30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4933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Helvetica Neue"/>
              <a:buChar char="•"/>
            </a:pPr>
            <a:r>
              <a:rPr lang="en-US" sz="3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Auditorium / Theatre</a:t>
            </a:r>
            <a:endParaRPr sz="3000"/>
          </a:p>
          <a:p>
            <a:pPr marL="571500" marR="0" lvl="0" indent="-4933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Helvetica Neue"/>
              <a:buChar char="•"/>
            </a:pPr>
            <a:r>
              <a:rPr lang="en-US" sz="3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Gym</a:t>
            </a:r>
            <a:endParaRPr sz="3000"/>
          </a:p>
          <a:p>
            <a:pPr marL="571500" marR="0" lvl="0" indent="-4933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Helvetica Neue"/>
              <a:buChar char="•"/>
            </a:pPr>
            <a:r>
              <a:rPr lang="en-US" sz="3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Skatepark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8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These elements may be built by the municipality, but it may be better and more inclusive to “incorporate” existing services run by other non-profit entities - through support and mutual engagement - into a more expansive co-owned “community space”</a:t>
            </a:r>
            <a:endParaRPr sz="3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ctrTitle" idx="4294967295"/>
          </p:nvPr>
        </p:nvSpPr>
        <p:spPr>
          <a:xfrm>
            <a:off x="5133775" y="1049472"/>
            <a:ext cx="17542800" cy="20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000"/>
              <a:buFont typeface="Source Serif Pro"/>
              <a:buNone/>
            </a:pPr>
            <a: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PROPOSED STRATEGIC ACTIVITIES for supporting </a:t>
            </a:r>
            <a:b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INCLUSIVE COMMUNITY BUILDING</a:t>
            </a:r>
            <a:endParaRPr sz="11200" b="0" i="0" u="none" strike="noStrike" cap="none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133775" y="3062175"/>
            <a:ext cx="16741800" cy="102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2</a:t>
            </a:r>
            <a:r>
              <a:rPr lang="en-US" sz="4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. </a:t>
            </a:r>
            <a:r>
              <a:rPr lang="en-US" sz="4000" b="0" i="0" u="sng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Ensure a dedicated individual or team associated with the </a:t>
            </a:r>
            <a:r>
              <a:rPr lang="en-US" sz="4000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“community space” </a:t>
            </a:r>
            <a:r>
              <a:rPr lang="en-US" sz="4000" b="0" i="0" u="sng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focuses on </a:t>
            </a:r>
            <a:r>
              <a:rPr lang="en-US" sz="4000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facilitating</a:t>
            </a:r>
            <a:r>
              <a:rPr lang="en-US" sz="4000" b="0" i="0" u="sng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inclusive community engagement</a:t>
            </a: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endParaRPr sz="40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4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Options for dedicated communi</a:t>
            </a: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ty engagement facilitator</a:t>
            </a:r>
            <a:r>
              <a:rPr lang="en-US" sz="4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:</a:t>
            </a:r>
            <a:endParaRPr sz="4000"/>
          </a:p>
          <a:p>
            <a:pPr marL="742950" marR="0" lvl="0" indent="-728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000"/>
              <a:buFont typeface="Source Serif Pro"/>
              <a:buAutoNum type="alphaUcPeriod"/>
            </a:pP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Rotating responsibility (among existing community space staff)</a:t>
            </a: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914400" marR="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000"/>
              <a:buFont typeface="Source Serif Pro"/>
              <a:buChar char="○"/>
            </a:pP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for when no budget can be dedicated to the role</a:t>
            </a: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742950" marR="0" lvl="0" indent="-728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000"/>
              <a:buFont typeface="Source Serif Pro"/>
              <a:buAutoNum type="alphaUcPeriod"/>
            </a:pPr>
            <a:r>
              <a:rPr lang="en-US" sz="4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Dedicated individual, hired by credible body (local authority, community </a:t>
            </a: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space board</a:t>
            </a:r>
            <a:r>
              <a:rPr lang="en-US" sz="4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, CSO cooperative) </a:t>
            </a:r>
            <a:endParaRPr sz="40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742950" marR="0" lvl="0" indent="-728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000"/>
              <a:buFont typeface="Source Serif Pro"/>
              <a:buAutoNum type="alphaUcPeriod"/>
            </a:pP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Establish</a:t>
            </a:r>
            <a:r>
              <a:rPr lang="en-US" sz="4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diverse task force, which includes members either from existing community </a:t>
            </a: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space</a:t>
            </a:r>
            <a:r>
              <a:rPr lang="en-US" sz="40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staff</a:t>
            </a: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members or from diverse CSOs</a:t>
            </a: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914400" marR="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000"/>
              <a:buFont typeface="Source Serif Pro"/>
              <a:buChar char="○"/>
            </a:pP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to work independently or in cooperation with dedicated facilitator</a:t>
            </a: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Considerations:</a:t>
            </a:r>
            <a:endParaRPr sz="4000">
              <a:solidFill>
                <a:schemeClr val="dk1"/>
              </a:solidFill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000"/>
              <a:buFont typeface="Source Serif Pro"/>
              <a:buChar char="●"/>
            </a:pP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Ensure diversity within engagement team</a:t>
            </a: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000"/>
              <a:buFont typeface="Source Serif Pro"/>
              <a:buChar char="●"/>
            </a:pP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Consider credibility of hiring body among various communities when determining which entity should employ the manager/team</a:t>
            </a: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ctrTitle" idx="4294967295"/>
          </p:nvPr>
        </p:nvSpPr>
        <p:spPr>
          <a:xfrm>
            <a:off x="5133772" y="1049468"/>
            <a:ext cx="17542841" cy="348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000"/>
              <a:buFont typeface="Source Serif Pro"/>
              <a:buNone/>
            </a:pPr>
            <a: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PROPOSED STRATEGIC ACTIVITIES for supporting </a:t>
            </a:r>
            <a:b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INCLUSIVE COMMUNITY BUILDING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000"/>
              <a:buFont typeface="Source Serif Pro"/>
              <a:buNone/>
            </a:pPr>
            <a:endParaRPr sz="4450" b="1">
              <a:solidFill>
                <a:srgbClr val="322B80"/>
              </a:solidFill>
              <a:highlight>
                <a:srgbClr val="FFFFFF"/>
              </a:highlight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133772" y="3062177"/>
            <a:ext cx="16484553" cy="1020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912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3</a:t>
            </a:r>
            <a:r>
              <a:rPr lang="en-US" sz="3912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. </a:t>
            </a:r>
            <a:r>
              <a:rPr lang="en-US" sz="3912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Regularly o</a:t>
            </a:r>
            <a:r>
              <a:rPr lang="en-US" sz="3912" b="0" i="0" u="sng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rganise events that bring people together as participants and not only observers. Examples of such activities include: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3912" b="0" i="0" u="sng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Char char="•"/>
            </a:pP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Debates with people</a:t>
            </a: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from different backgrounds: social, cultural, economic, professional...</a:t>
            </a:r>
            <a:endParaRPr/>
          </a:p>
          <a:p>
            <a:pPr marL="571500" marR="0" lvl="0" indent="-30289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endParaRPr sz="3884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Char char="•"/>
            </a:pP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Regular informal </a:t>
            </a: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“meet the community” events - with spo</a:t>
            </a: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tlight on different</a:t>
            </a: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individual each time -</a:t>
            </a: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local business owners or community organisers</a:t>
            </a: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, ensuring</a:t>
            </a: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inclusiv</a:t>
            </a: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ity</a:t>
            </a:r>
            <a:endParaRPr/>
          </a:p>
          <a:p>
            <a:pPr marL="571500" marR="0" lvl="0" indent="-30289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endParaRPr sz="3884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Char char="•"/>
            </a:pP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Open dialogue lunches</a:t>
            </a: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(participants as mediators)</a:t>
            </a:r>
            <a:endParaRPr/>
          </a:p>
          <a:p>
            <a:pPr marL="571500" marR="0" lvl="0" indent="-30289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endParaRPr sz="3884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Char char="•"/>
            </a:pP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Gardening initiative </a:t>
            </a:r>
            <a:r>
              <a:rPr lang="en-US" sz="40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(cleaning and maintaining common spaces - playgrounds, parks, public beaches)</a:t>
            </a:r>
            <a:endParaRPr/>
          </a:p>
          <a:p>
            <a:pPr marL="571500" marR="0" lvl="0" indent="-30289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None/>
            </a:pPr>
            <a:endParaRPr sz="3884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Char char="•"/>
            </a:pP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Community-led urban regeneration, for example art i</a:t>
            </a: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nstallations in abandoned spaces (poss. </a:t>
            </a: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cooperation</a:t>
            </a: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with</a:t>
            </a: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artists</a:t>
            </a:r>
            <a:r>
              <a:rPr lang="en-US" sz="3884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) </a:t>
            </a:r>
            <a:endParaRPr sz="3884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84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Helvetica Neue"/>
              <a:buChar char="•"/>
            </a:pPr>
            <a:r>
              <a:rPr lang="en-US" sz="3884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Cooking club or festivals: organized by type of food (veg, healthy, vegan, desserts, soups, fish….), not nationality (which divides rather than unites)</a:t>
            </a:r>
            <a:endParaRPr sz="3884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40" b="0" i="0" u="sng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4440" b="0" i="0" u="sng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ctrTitle" idx="4294967295"/>
          </p:nvPr>
        </p:nvSpPr>
        <p:spPr>
          <a:xfrm>
            <a:off x="5133772" y="1049468"/>
            <a:ext cx="17542841" cy="348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000"/>
              <a:buFont typeface="Source Serif Pro"/>
              <a:buNone/>
            </a:pPr>
            <a: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PROPOSED STRATEGIC ACTIVITIES for supporting </a:t>
            </a:r>
            <a:b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en-US" sz="4450" b="1">
                <a:solidFill>
                  <a:srgbClr val="322B80"/>
                </a:solidFill>
                <a:highlight>
                  <a:schemeClr val="lt1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INCLUSIVE COMMUNITY BUILDING</a:t>
            </a:r>
            <a:endParaRPr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6000"/>
              <a:buFont typeface="Source Serif Pro"/>
              <a:buNone/>
            </a:pPr>
            <a:endParaRPr sz="4450" b="1">
              <a:solidFill>
                <a:srgbClr val="322B80"/>
              </a:solidFill>
              <a:highlight>
                <a:srgbClr val="FFFFFF"/>
              </a:highlight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5133775" y="3062175"/>
            <a:ext cx="16484400" cy="9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4230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4. Ensure Outreach is Inclusive (inviting the </a:t>
            </a:r>
            <a:r>
              <a:rPr lang="en-US" sz="4230" b="1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un</a:t>
            </a:r>
            <a:r>
              <a:rPr lang="en-US" sz="4230" u="sng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usual suspects)</a:t>
            </a:r>
            <a:endParaRPr sz="4230" u="sng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4230" u="sng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r>
              <a:rPr lang="en-US" sz="3530" i="1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unusual suspect (def) - people who are </a:t>
            </a:r>
            <a:r>
              <a:rPr lang="en-US" sz="3530" b="1" i="1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not usually </a:t>
            </a:r>
            <a:r>
              <a:rPr lang="en-US" sz="3530" i="1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considered or remembered in a particular context (eg: immigrant communities in European Cities)</a:t>
            </a:r>
            <a:endParaRPr sz="3530" i="1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3A3285"/>
              </a:buClr>
              <a:buSzPts val="3500"/>
              <a:buFont typeface="Source Serif Pro"/>
              <a:buChar char="●"/>
            </a:pPr>
            <a:r>
              <a:rPr lang="en-US" sz="35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Use language that is inclusive and unites</a:t>
            </a:r>
            <a:endParaRPr sz="35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500"/>
              <a:buFont typeface="Source Serif Pro"/>
              <a:buChar char="●"/>
            </a:pPr>
            <a:r>
              <a:rPr lang="en-US" sz="35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Ensure individuals / groups that create / manage / nurture / support each part of the “community space” is acknowledged </a:t>
            </a:r>
            <a:endParaRPr sz="35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500"/>
              <a:buFont typeface="Source Serif Pro"/>
              <a:buChar char="●"/>
            </a:pPr>
            <a:r>
              <a:rPr lang="en-US" sz="35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Reach diverse communities through:</a:t>
            </a:r>
            <a:endParaRPr sz="35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914400" marR="0" lvl="1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500"/>
              <a:buFont typeface="Source Serif Pro"/>
              <a:buChar char="○"/>
            </a:pPr>
            <a:r>
              <a:rPr lang="en-US" sz="35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Physical space with info points highlighting events </a:t>
            </a:r>
            <a:r>
              <a:rPr lang="en-US" sz="35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+</a:t>
            </a:r>
            <a:r>
              <a:rPr lang="en-US" sz="35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letterbox to promote &amp; propose events</a:t>
            </a:r>
            <a:endParaRPr sz="3500"/>
          </a:p>
          <a:p>
            <a:pPr marL="914400" marR="0" lvl="1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500"/>
              <a:buFont typeface="Source Serif Pro"/>
              <a:buChar char="○"/>
            </a:pPr>
            <a:r>
              <a:rPr lang="en-US" sz="3500" b="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Desks at int’l festivals</a:t>
            </a:r>
            <a:endParaRPr sz="3500" b="0" i="0" u="none" strike="noStrike" cap="none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914400" marR="0" lvl="1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500"/>
              <a:buFont typeface="Source Serif Pro"/>
              <a:buChar char="○"/>
            </a:pPr>
            <a:r>
              <a:rPr lang="en-US" sz="35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Handing out flyers (in local stores, door-to-door,...)</a:t>
            </a:r>
            <a:endParaRPr sz="35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914400" marR="0" lvl="1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500"/>
              <a:buFont typeface="Source Serif Pro"/>
              <a:buChar char="○"/>
            </a:pPr>
            <a:r>
              <a:rPr lang="en-US" sz="35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Social networks &amp; specific targeting strategies (social media, websites, digital promotion)</a:t>
            </a:r>
            <a:endParaRPr sz="35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914400" marR="0" lvl="1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500"/>
              <a:buFont typeface="Source Serif Pro"/>
              <a:buChar char="○"/>
            </a:pPr>
            <a:r>
              <a:rPr lang="en-US" sz="3500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Community leaders / influencers / organisations (extending invitations and attending their organised events to close gaps)</a:t>
            </a:r>
            <a:endParaRPr sz="35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None/>
            </a:pPr>
            <a:endParaRPr sz="350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None/>
            </a:pPr>
            <a:endParaRPr sz="423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None/>
            </a:pPr>
            <a:endParaRPr sz="4230">
              <a:solidFill>
                <a:srgbClr val="3A328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230"/>
              <a:buFont typeface="Source Serif Pro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Custom</PresentationFormat>
  <Paragraphs>155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Source Serif Pro</vt:lpstr>
      <vt:lpstr>Helvetica Neue</vt:lpstr>
      <vt:lpstr>Lato Light</vt:lpstr>
      <vt:lpstr>Helvetica Neue Light</vt:lpstr>
      <vt:lpstr>Lato</vt:lpstr>
      <vt:lpstr>Arial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STRATEGIC ACTIVITIES for supporting  INCLUSIVE COMMUNITY BUILDING</vt:lpstr>
      <vt:lpstr>PROPOSED STRATEGIC ACTIVITIES for supporting  INCLUSIVE COMMUNITY BUILDING</vt:lpstr>
      <vt:lpstr>PROPOSED STRATEGIC ACTIVITIES for supporting  INCLUSIVE COMMUNITY BUILDING </vt:lpstr>
      <vt:lpstr>PROPOSED STRATEGIC ACTIVITIES for supporting  INCLUSIVE COMMUNITY BUILDING </vt:lpstr>
      <vt:lpstr>PROPOSED STRATEGIC ACTIVITIES for supporting  INCLUSIVE COMMUNITY BUILDING </vt:lpstr>
      <vt:lpstr>PROPOSED STRATEGIC ACTIVITIES for supporting  INCLUSIVE COMMUNITY BUILDING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Aiste Baronaite</dc:creator>
  <cp:lastModifiedBy>Aiste Baronaite</cp:lastModifiedBy>
  <cp:revision>1</cp:revision>
  <dcterms:modified xsi:type="dcterms:W3CDTF">2020-07-02T10:30:27Z</dcterms:modified>
</cp:coreProperties>
</file>